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5"/>
    <p:sldMasterId id="2147483660" r:id="rId6"/>
    <p:sldMasterId id="2147483711" r:id="rId7"/>
  </p:sldMasterIdLst>
  <p:notesMasterIdLst>
    <p:notesMasterId r:id="rId14"/>
  </p:notesMasterIdLst>
  <p:sldIdLst>
    <p:sldId id="434" r:id="rId8"/>
    <p:sldId id="2147471515" r:id="rId9"/>
    <p:sldId id="2147471514" r:id="rId10"/>
    <p:sldId id="2147471516" r:id="rId11"/>
    <p:sldId id="2147471518" r:id="rId12"/>
    <p:sldId id="21474715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4B7286-E5EF-F21F-942A-9BC30AC5F1FA}" name="Norine Howard" initials="NH" userId="S::nhoward@healthedge.com::f5838e31-e938-45e5-90c2-2b00bf6dc3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4CF8F-6F09-BCBF-DABB-443536384E91}" v="22" dt="2026-04-09T17:36:3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F9CD-A22C-4A51-9204-C3CFBFF6F9CF}" type="datetimeFigureOut"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C289-4705-4A45-BDE0-1E84DD126D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2BC1-1251-7C7F-FB7A-5FCB90F1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178CC-66AF-C1D2-FD75-68331F619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91E9B-7B3D-1A2C-6C46-E400357B5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33761-FC9A-FF49-84CB-E680FAF68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1C62-BFC7-BB7C-BD5C-A9504870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19052-AAF4-AED5-6C3A-FAC41329B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5A1C0-7AB0-93B2-C51E-447CA946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5E9BC-B212-2418-F601-07F33DF33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ACF7-6D85-08B8-9BD2-FA5CC936C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1057F-6E76-17E7-79B4-8152AB584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C55E2-1CC4-EEAE-D174-63325E10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2BA01-54A7-170B-3CFA-154414B0C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C47C9-0C64-AF7E-3FC1-B7BC076C9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273B3-9611-72D4-1D95-CED043FD2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B450F-F21F-EB19-0E40-9F9E5356A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60191-B3AF-7748-54DE-9B3FDA598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24656-C6BB-A146-5514-21A42899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F57FB-D753-D951-EDC6-A18E5D4D3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D8C03-6CF3-3A7F-6270-A62717FBA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A16A2-FEFA-B2E1-09A5-16CDA36FC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27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5.svg"/><Relationship Id="rId5" Type="http://schemas.openxmlformats.org/officeDocument/2006/relationships/image" Target="../media/image54.svg"/><Relationship Id="rId4" Type="http://schemas.openxmlformats.org/officeDocument/2006/relationships/image" Target="../media/image53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5.svg"/><Relationship Id="rId5" Type="http://schemas.openxmlformats.org/officeDocument/2006/relationships/image" Target="../media/image54.svg"/><Relationship Id="rId4" Type="http://schemas.openxmlformats.org/officeDocument/2006/relationships/image" Target="../media/image53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27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5.svg"/><Relationship Id="rId5" Type="http://schemas.openxmlformats.org/officeDocument/2006/relationships/image" Target="../media/image54.svg"/><Relationship Id="rId4" Type="http://schemas.openxmlformats.org/officeDocument/2006/relationships/image" Target="../media/image5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32.sv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l="18651" r="6860"/>
          <a:stretch/>
        </p:blipFill>
        <p:spPr>
          <a:xfrm>
            <a:off x="5806867" y="1040073"/>
            <a:ext cx="6385132" cy="549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5">
  <p:cSld name="Blue Divider"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2674100" y="1813292"/>
            <a:ext cx="68440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/>
          <p:nvPr/>
        </p:nvSpPr>
        <p:spPr>
          <a:xfrm>
            <a:off x="0" y="6658899"/>
            <a:ext cx="12192000" cy="2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2104433" y="1813292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DAACD2-8076-9ADD-A6D9-71CBC36C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2" y="153968"/>
            <a:ext cx="11453817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6F1B9E-86D6-2587-172A-71D23591A3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1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3EB79-2D1B-FE47-CE6E-330DC1F3D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92875"/>
            <a:ext cx="12192000" cy="36512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0B128A-4024-16C2-2A00-F8271343D7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04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B84D70-E05F-B5A2-AC84-897D373D0F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2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074F2DF-81E8-CBB3-78AD-2E33BECEF7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64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421" y="1"/>
            <a:ext cx="12191998" cy="6857999"/>
          </a:xfrm>
          <a:prstGeom prst="rect">
            <a:avLst/>
          </a:prstGeom>
        </p:spPr>
      </p:pic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E9A0A35E-DD96-923E-9518-6C31F72FBA2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4320" y="3093849"/>
            <a:ext cx="352425" cy="352425"/>
          </a:xfrm>
          <a:prstGeom prst="rect">
            <a:avLst/>
          </a:prstGeom>
        </p:spPr>
      </p:pic>
      <p:pic>
        <p:nvPicPr>
          <p:cNvPr id="6" name="Graphic 5" descr="Receiver outline">
            <a:extLst>
              <a:ext uri="{FF2B5EF4-FFF2-40B4-BE49-F238E27FC236}">
                <a16:creationId xmlns:a16="http://schemas.microsoft.com/office/drawing/2014/main" id="{7EF127C4-F589-3911-6D74-F0F7BEBD16F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8615" y="3640739"/>
            <a:ext cx="249296" cy="249296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3F7C3DE3-64AC-E89A-BA2E-AD470CC96CC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3536" y="4108210"/>
            <a:ext cx="303271" cy="3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BA3B-6152-1F1D-623E-728806B15E26}"/>
              </a:ext>
            </a:extLst>
          </p:cNvPr>
          <p:cNvSpPr txBox="1"/>
          <p:nvPr userDrawn="1"/>
        </p:nvSpPr>
        <p:spPr>
          <a:xfrm>
            <a:off x="8051999" y="2933007"/>
            <a:ext cx="3791658" cy="200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292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470 Atlantic Ave, 8th floor, Boston, MA 02210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781-285-1300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info@healthedge.com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healthedge.com</a:t>
            </a: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A09C4F48-71FC-4508-4B04-7442303DED6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5518" y="4625910"/>
            <a:ext cx="299670" cy="299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C9ECF-568F-D118-7E1F-FF6C300341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665659" y="1187498"/>
            <a:ext cx="4999873" cy="10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60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5F341-7FB6-DDAB-E427-50DE39F97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2081" y="-26144"/>
            <a:ext cx="12274378" cy="6904338"/>
          </a:xfrm>
          <a:prstGeom prst="rect">
            <a:avLst/>
          </a:prstGeom>
        </p:spPr>
      </p:pic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E9A0A35E-DD96-923E-9518-6C31F72FBA2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4320" y="3093849"/>
            <a:ext cx="352425" cy="352425"/>
          </a:xfrm>
          <a:prstGeom prst="rect">
            <a:avLst/>
          </a:prstGeom>
        </p:spPr>
      </p:pic>
      <p:pic>
        <p:nvPicPr>
          <p:cNvPr id="6" name="Graphic 5" descr="Receiver outline">
            <a:extLst>
              <a:ext uri="{FF2B5EF4-FFF2-40B4-BE49-F238E27FC236}">
                <a16:creationId xmlns:a16="http://schemas.microsoft.com/office/drawing/2014/main" id="{7EF127C4-F589-3911-6D74-F0F7BEBD16F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8615" y="3640739"/>
            <a:ext cx="249296" cy="249296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3F7C3DE3-64AC-E89A-BA2E-AD470CC96CC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3536" y="4108210"/>
            <a:ext cx="303271" cy="3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BA3B-6152-1F1D-623E-728806B15E26}"/>
              </a:ext>
            </a:extLst>
          </p:cNvPr>
          <p:cNvSpPr txBox="1"/>
          <p:nvPr userDrawn="1"/>
        </p:nvSpPr>
        <p:spPr>
          <a:xfrm>
            <a:off x="8051999" y="2933007"/>
            <a:ext cx="3791658" cy="200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292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470 Atlantic Ave, 8th floor, Boston, MA 02210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781-285-1300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info@healthedge.com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healthedge.com</a:t>
            </a: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A09C4F48-71FC-4508-4B04-7442303DED6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5518" y="4625910"/>
            <a:ext cx="299670" cy="299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C9ECF-568F-D118-7E1F-FF6C300341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665659" y="1187498"/>
            <a:ext cx="4999873" cy="10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091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light lines&#10;&#10;Description automatically generated">
            <a:extLst>
              <a:ext uri="{FF2B5EF4-FFF2-40B4-BE49-F238E27FC236}">
                <a16:creationId xmlns:a16="http://schemas.microsoft.com/office/drawing/2014/main" id="{154C6391-40FC-42B7-5A06-A86EDA5B7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06" y="-24134"/>
            <a:ext cx="12277811" cy="6906268"/>
          </a:xfrm>
          <a:prstGeom prst="rect">
            <a:avLst/>
          </a:prstGeom>
        </p:spPr>
      </p:pic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E9A0A35E-DD96-923E-9518-6C31F72FBA2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001" y="3093849"/>
            <a:ext cx="352425" cy="352425"/>
          </a:xfrm>
          <a:prstGeom prst="rect">
            <a:avLst/>
          </a:prstGeom>
        </p:spPr>
      </p:pic>
      <p:pic>
        <p:nvPicPr>
          <p:cNvPr id="6" name="Graphic 5" descr="Receiver outline">
            <a:extLst>
              <a:ext uri="{FF2B5EF4-FFF2-40B4-BE49-F238E27FC236}">
                <a16:creationId xmlns:a16="http://schemas.microsoft.com/office/drawing/2014/main" id="{7EF127C4-F589-3911-6D74-F0F7BEBD16F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296" y="3640739"/>
            <a:ext cx="249296" cy="249296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3F7C3DE3-64AC-E89A-BA2E-AD470CC96CC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217" y="4108210"/>
            <a:ext cx="303271" cy="3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BA3B-6152-1F1D-623E-728806B15E26}"/>
              </a:ext>
            </a:extLst>
          </p:cNvPr>
          <p:cNvSpPr txBox="1"/>
          <p:nvPr userDrawn="1"/>
        </p:nvSpPr>
        <p:spPr>
          <a:xfrm>
            <a:off x="1405680" y="2933007"/>
            <a:ext cx="3791658" cy="2009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292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470 Atlantic Ave, 8th floor, Boston, MA 02210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781-285-1300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info@healthedge.com</a:t>
            </a:r>
          </a:p>
          <a:p>
            <a:pPr algn="l">
              <a:lnSpc>
                <a:spcPct val="250000"/>
              </a:lnSpc>
            </a:pPr>
            <a:r>
              <a:rPr lang="en-US" sz="1292" b="0" i="0" dirty="0">
                <a:solidFill>
                  <a:schemeClr val="bg1"/>
                </a:solidFill>
                <a:latin typeface="Arial Nova" panose="020B0504020202020204" pitchFamily="34" charset="0"/>
              </a:rPr>
              <a:t>healthedge.com</a:t>
            </a: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A09C4F48-71FC-4508-4B04-7442303DED6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198" y="4625910"/>
            <a:ext cx="299670" cy="299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C9ECF-568F-D118-7E1F-FF6C300341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18001" y="1187498"/>
            <a:ext cx="4999873" cy="10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2501033" y="1756179"/>
            <a:ext cx="7764400" cy="3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/>
          <p:nvPr/>
        </p:nvSpPr>
        <p:spPr>
          <a:xfrm>
            <a:off x="2104433" y="1813292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slide ">
  <p:cSld name="Case Stu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 rot="10800000" flipH="1">
            <a:off x="0" y="113"/>
            <a:ext cx="12192000" cy="138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426720" y="288759"/>
            <a:ext cx="1760800" cy="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 Layout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2617967" y="1835772"/>
            <a:ext cx="7022000" cy="3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 i="1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/>
          <p:nvPr/>
        </p:nvSpPr>
        <p:spPr>
          <a:xfrm>
            <a:off x="0" y="6658899"/>
            <a:ext cx="12192000" cy="2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8951033" y="63082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WWW.WELLFRAME.COM</a:t>
            </a:r>
            <a:endParaRPr sz="1867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8337833" y="5812973"/>
            <a:ext cx="335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 us online: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linkedin.com/company/wellframe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2113433" y="1562724"/>
            <a:ext cx="117600" cy="373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2" name="Google Shape;122;p27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nel">
  <p:cSld name="TITLE_ONLY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0" y="1356874"/>
            <a:ext cx="11774728" cy="4739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items">
  <p:cSld name="TITLE_ONLY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5" name="Google Shape;135;p29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4 items">
  <p:cSld name="TITLE_ONLY_1_5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" name="Google Shape;141;p30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5" name="Google Shape;145;p30"/>
          <p:cNvSpPr/>
          <p:nvPr/>
        </p:nvSpPr>
        <p:spPr>
          <a:xfrm>
            <a:off x="60524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4"/>
          </p:nvPr>
        </p:nvSpPr>
        <p:spPr>
          <a:xfrm>
            <a:off x="6665000" y="2020284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 items">
  <p:cSld name="TITLE_ONLY_1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" name="Google Shape;154;p31"/>
          <p:cNvSpPr/>
          <p:nvPr/>
        </p:nvSpPr>
        <p:spPr>
          <a:xfrm>
            <a:off x="60524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6052400" y="33015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4"/>
          </p:nvPr>
        </p:nvSpPr>
        <p:spPr>
          <a:xfrm>
            <a:off x="6665000" y="2020284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5"/>
          </p:nvPr>
        </p:nvSpPr>
        <p:spPr>
          <a:xfrm>
            <a:off x="6665000" y="3369792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6 items">
  <p:cSld name="TITLE_ONLY_1_4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60524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6052400" y="33015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32"/>
          <p:cNvSpPr/>
          <p:nvPr/>
        </p:nvSpPr>
        <p:spPr>
          <a:xfrm>
            <a:off x="60524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6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4"/>
          </p:nvPr>
        </p:nvSpPr>
        <p:spPr>
          <a:xfrm>
            <a:off x="6665000" y="2020284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5"/>
          </p:nvPr>
        </p:nvSpPr>
        <p:spPr>
          <a:xfrm>
            <a:off x="6665000" y="3369792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6"/>
          </p:nvPr>
        </p:nvSpPr>
        <p:spPr>
          <a:xfrm>
            <a:off x="6665000" y="4706600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1">
  <p:cSld name="Cover_5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40333" y="981062"/>
            <a:ext cx="5146912" cy="58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images">
  <p:cSld name="TITLE_AND_BODY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1333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/>
          <p:nvPr/>
        </p:nvSpPr>
        <p:spPr>
          <a:xfrm>
            <a:off x="0" y="6008500"/>
            <a:ext cx="12192000" cy="849600"/>
          </a:xfrm>
          <a:prstGeom prst="rect">
            <a:avLst/>
          </a:prstGeom>
          <a:solidFill>
            <a:srgbClr val="D9E3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3" name="Google Shape;183;p33"/>
          <p:cNvGrpSpPr/>
          <p:nvPr/>
        </p:nvGrpSpPr>
        <p:grpSpPr>
          <a:xfrm>
            <a:off x="600633" y="4514364"/>
            <a:ext cx="4475400" cy="2343637"/>
            <a:chOff x="1257656" y="7649272"/>
            <a:chExt cx="9196027" cy="4815692"/>
          </a:xfrm>
        </p:grpSpPr>
        <p:pic>
          <p:nvPicPr>
            <p:cNvPr id="184" name="Google Shape;184;p33"/>
            <p:cNvPicPr preferRelativeResize="0"/>
            <p:nvPr/>
          </p:nvPicPr>
          <p:blipFill rotWithShape="1">
            <a:blip r:embed="rId2">
              <a:alphaModFix/>
            </a:blip>
            <a:srcRect b="56455"/>
            <a:stretch/>
          </p:blipFill>
          <p:spPr>
            <a:xfrm>
              <a:off x="1257656" y="9089551"/>
              <a:ext cx="3803424" cy="3375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3"/>
            <p:cNvPicPr preferRelativeResize="0"/>
            <p:nvPr/>
          </p:nvPicPr>
          <p:blipFill rotWithShape="1">
            <a:blip r:embed="rId3">
              <a:alphaModFix/>
            </a:blip>
            <a:srcRect b="37406"/>
            <a:stretch/>
          </p:blipFill>
          <p:spPr>
            <a:xfrm>
              <a:off x="3903683" y="7649272"/>
              <a:ext cx="3803424" cy="4815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3"/>
            <p:cNvPicPr preferRelativeResize="0"/>
            <p:nvPr/>
          </p:nvPicPr>
          <p:blipFill rotWithShape="1">
            <a:blip r:embed="rId4">
              <a:alphaModFix/>
            </a:blip>
            <a:srcRect b="48245"/>
            <a:stretch/>
          </p:blipFill>
          <p:spPr>
            <a:xfrm>
              <a:off x="6650259" y="8453181"/>
              <a:ext cx="3803424" cy="4011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33"/>
          <p:cNvPicPr preferRelativeResize="0"/>
          <p:nvPr/>
        </p:nvPicPr>
        <p:blipFill rotWithShape="1">
          <a:blip r:embed="rId5">
            <a:alphaModFix/>
          </a:blip>
          <a:srcRect l="-3480" t="-1111" r="3480" b="40347"/>
          <a:stretch/>
        </p:blipFill>
        <p:spPr>
          <a:xfrm>
            <a:off x="3433834" y="3762834"/>
            <a:ext cx="8758165" cy="30952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1333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10767933" y="6517081"/>
            <a:ext cx="11916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26717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s - Digital Adoption Best Practices">
  <p:cSld name="CUSTOM_8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415600" y="390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Adoption Best Practices</a:t>
            </a:r>
            <a:endParaRPr sz="2667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415600" y="1130232"/>
            <a:ext cx="11360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latin typeface="Roboto"/>
                <a:ea typeface="Roboto"/>
                <a:cs typeface="Roboto"/>
                <a:sym typeface="Roboto"/>
              </a:rPr>
              <a:t>Leveraging a Population Health Framework to Drive Adoption</a:t>
            </a:r>
            <a:endParaRPr sz="1867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6" name="Google Shape;206;p38"/>
          <p:cNvGrpSpPr/>
          <p:nvPr/>
        </p:nvGrpSpPr>
        <p:grpSpPr>
          <a:xfrm>
            <a:off x="968633" y="1589854"/>
            <a:ext cx="10194803" cy="2944804"/>
            <a:chOff x="726475" y="1422058"/>
            <a:chExt cx="7646102" cy="2210593"/>
          </a:xfrm>
        </p:grpSpPr>
        <p:sp>
          <p:nvSpPr>
            <p:cNvPr id="207" name="Google Shape;207;p38"/>
            <p:cNvSpPr/>
            <p:nvPr/>
          </p:nvSpPr>
          <p:spPr>
            <a:xfrm>
              <a:off x="2648408" y="2631551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Understanding the user personas, target populations, requirements, and population characteristics to align on targets</a:t>
              </a:r>
              <a:r>
                <a:rPr lang="en" sz="1467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467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2648425" y="1819401"/>
              <a:ext cx="1880400" cy="812100"/>
            </a:xfrm>
            <a:prstGeom prst="rect">
              <a:avLst/>
            </a:prstGeom>
            <a:solidFill>
              <a:srgbClr val="9A71C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Population assessment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6492177" y="2631551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Strategies and tactics to reach, inform, and engage  members</a:t>
              </a:r>
              <a:endParaRPr sz="1333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6491150" y="1819476"/>
              <a:ext cx="1880400" cy="812100"/>
            </a:xfrm>
            <a:prstGeom prst="rect">
              <a:avLst/>
            </a:prstGeom>
            <a:solidFill>
              <a:srgbClr val="0080A3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Member outreach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4570289" y="2631551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Care team model, team capacity, tools &amp; technologies for staff and members</a:t>
              </a:r>
              <a:endParaRPr sz="1333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4570300" y="1819476"/>
              <a:ext cx="1880400" cy="812100"/>
            </a:xfrm>
            <a:prstGeom prst="rect">
              <a:avLst/>
            </a:prstGeom>
            <a:solidFill>
              <a:srgbClr val="09BFB1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Staff optimization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726475" y="2631426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Goals and success metrics, reporting</a:t>
              </a:r>
              <a:endParaRPr sz="1333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726500" y="1819252"/>
              <a:ext cx="1880400" cy="812100"/>
            </a:xfrm>
            <a:prstGeom prst="rect">
              <a:avLst/>
            </a:prstGeom>
            <a:solidFill>
              <a:srgbClr val="CC61AD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Value framework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38"/>
            <p:cNvSpPr txBox="1"/>
            <p:nvPr/>
          </p:nvSpPr>
          <p:spPr>
            <a:xfrm>
              <a:off x="771900" y="1422058"/>
              <a:ext cx="76002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7" b="1">
                  <a:solidFill>
                    <a:srgbClr val="3C4043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THE WELLFRAME ADOPTION PLAYBOOK</a:t>
              </a:r>
              <a:endParaRPr sz="2133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7" b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16" name="Google Shape;216;p3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376825" y="1963526"/>
              <a:ext cx="423600" cy="342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7300" y="1963527"/>
              <a:ext cx="342125" cy="34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95638" y="1965715"/>
              <a:ext cx="342125" cy="33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60288" y="1979320"/>
              <a:ext cx="342125" cy="3105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38"/>
          <p:cNvSpPr/>
          <p:nvPr/>
        </p:nvSpPr>
        <p:spPr>
          <a:xfrm>
            <a:off x="947233" y="4623896"/>
            <a:ext cx="10216400" cy="413600"/>
          </a:xfrm>
          <a:prstGeom prst="rect">
            <a:avLst/>
          </a:prstGeom>
          <a:solidFill>
            <a:srgbClr val="1956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Collaborative Governance &amp; Buy-In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9">
  <p:cSld name="TITLE_AND_BODY_2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0">
  <p:cSld name="TITLE_AND_BODY_2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1">
  <p:cSld name="TITLE_AND_BODY_2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2">
  <p:cSld name="TITLE_AND_BODY_2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2">
  <p:cSld name="Cover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5846"/>
          <a:stretch/>
        </p:blipFill>
        <p:spPr>
          <a:xfrm>
            <a:off x="6590567" y="1060455"/>
            <a:ext cx="5601432" cy="526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3">
  <p:cSld name="TITLE_AND_BODY_27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426720" y="426327"/>
            <a:ext cx="10515600" cy="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"/>
          </p:nvPr>
        </p:nvSpPr>
        <p:spPr>
          <a:xfrm>
            <a:off x="426720" y="12533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121917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828754" lvl="2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2438339" lvl="3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3047924" lvl="4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3657509" lvl="5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2" name="Google Shape;252;p45"/>
          <p:cNvSpPr/>
          <p:nvPr/>
        </p:nvSpPr>
        <p:spPr>
          <a:xfrm>
            <a:off x="0" y="6722887"/>
            <a:ext cx="12192000" cy="132000"/>
          </a:xfrm>
          <a:prstGeom prst="rect">
            <a:avLst/>
          </a:prstGeom>
          <a:solidFill>
            <a:srgbClr val="0AD7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5"/>
            <a:ext cx="12192000" cy="5509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venta" pitchFamily="2" charset="77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-1021605"/>
            <a:ext cx="9317183" cy="283464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venta Light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47914"/>
            <a:ext cx="11474533" cy="4115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venta Bold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2556225"/>
            <a:ext cx="9930740" cy="329184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venta Light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095701"/>
            <a:ext cx="11474533" cy="353943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venta Bold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318224"/>
            <a:ext cx="4581896" cy="11673078"/>
          </a:xfrm>
        </p:spPr>
        <p:txBody>
          <a:bodyPr wrap="square" anchor="t">
            <a:spAutoFit/>
          </a:bodyPr>
          <a:lstStyle>
            <a:lvl1pPr marL="238109" indent="-23810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venta Light" pitchFamily="2" charset="77"/>
              </a:defRPr>
            </a:lvl1pPr>
            <a:lvl2pPr marL="695280" indent="-238109">
              <a:buClr>
                <a:schemeClr val="accent1"/>
              </a:buClr>
              <a:buFont typeface="Apple Symbols" panose="02000000000000000000" pitchFamily="2" charset="-79"/>
              <a:buChar char="⎻"/>
              <a:defRPr sz="1333" b="0" i="0">
                <a:latin typeface="Aventa Light" pitchFamily="2" charset="77"/>
              </a:defRPr>
            </a:lvl2pPr>
            <a:lvl3pPr marL="1152450" indent="-23810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venta Light" pitchFamily="2" charset="77"/>
              </a:defRPr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endParaRPr lang="en-US"/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EC0F4B8-732D-B071-C9F8-F35FEF292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45" y="3318224"/>
            <a:ext cx="4581896" cy="11673078"/>
          </a:xfrm>
        </p:spPr>
        <p:txBody>
          <a:bodyPr wrap="square" anchor="t">
            <a:spAutoFit/>
          </a:bodyPr>
          <a:lstStyle>
            <a:lvl1pPr marL="238109" indent="-23810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venta Light" pitchFamily="2" charset="77"/>
              </a:defRPr>
            </a:lvl1pPr>
            <a:lvl2pPr marL="695280" indent="-238109">
              <a:buClr>
                <a:schemeClr val="accent1"/>
              </a:buClr>
              <a:buFont typeface="Apple Symbols" panose="02000000000000000000" pitchFamily="2" charset="-79"/>
              <a:buChar char="⎻"/>
              <a:defRPr sz="1333" b="0" i="0">
                <a:latin typeface="Aventa Light" pitchFamily="2" charset="77"/>
              </a:defRPr>
            </a:lvl2pPr>
            <a:lvl3pPr marL="1152450" indent="-23810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venta Light" pitchFamily="2" charset="77"/>
              </a:defRPr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endParaRPr lang="en-US"/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72032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7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93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2D69FF-0F84-2E0E-8FB7-2E67AB31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5" y="3503083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1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0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Wellframe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, HealthEdge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Source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 and HealthEdge and Wellframe logos are registered trademarks or trademarks of HealthEdge Software, Inc. All Rights Reserved.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2B7073A-B41C-7151-5399-347CCA73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0442" y="4492625"/>
            <a:ext cx="6804808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2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442C8-F3EB-ED6C-8CB2-2FFD2922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8468" y="2939181"/>
            <a:ext cx="6125688" cy="1246623"/>
          </a:xfrm>
        </p:spPr>
        <p:txBody>
          <a:bodyPr wrap="square">
            <a:spAutoFit/>
          </a:bodyPr>
          <a:lstStyle>
            <a:lvl1pPr marL="0" indent="0" algn="l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2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1098468" y="4265535"/>
            <a:ext cx="6542299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1098468" y="6138518"/>
            <a:ext cx="5952038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9BE1-B92B-890D-D3DE-31D7C7ED2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8021" y="4492625"/>
            <a:ext cx="6383073" cy="661720"/>
          </a:xfrm>
        </p:spPr>
        <p:txBody>
          <a:bodyPr wrap="square">
            <a:spAutoFit/>
          </a:bodyPr>
          <a:lstStyle>
            <a:lvl1pPr marL="0" indent="0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9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0843" cy="6857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5" y="3503083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3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0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8B9393-EEC1-AEC5-45BA-96A3F91DF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2177" y="4479069"/>
            <a:ext cx="6383073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7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7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0814A44-5C17-CB67-E66B-C7C3AD35C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1084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235" y="2572987"/>
            <a:ext cx="602301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2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147B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40ACAD-0F84-D93E-B0A3-F1D5E0C20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3">
  <p:cSld name="Cover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3334" y="1036977"/>
            <a:ext cx="5079207" cy="533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7AB357-0116-F4F1-E69E-2F75C0BFE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71037-42FE-F565-2106-7EE997C9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5EAD4A-833B-A033-F4AA-026197E35177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3000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24F0FC-3095-02B5-0F67-58AA54E0F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3" y="1524001"/>
            <a:ext cx="5290704" cy="856009"/>
          </a:xfrm>
        </p:spPr>
        <p:txBody>
          <a:bodyPr>
            <a:normAutofit/>
          </a:bodyPr>
          <a:lstStyle>
            <a:lvl1pPr marL="0" indent="0" algn="l">
              <a:buNone/>
              <a:defRPr sz="3333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4821A7-A61C-1665-7645-B44FE60D1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1143" y="2424342"/>
            <a:ext cx="7006544" cy="4399987"/>
          </a:xfrm>
        </p:spPr>
        <p:txBody>
          <a:bodyPr wrap="square">
            <a:spAutoFit/>
          </a:bodyPr>
          <a:lstStyle>
            <a:lvl1pPr marL="428608" indent="-428608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sz="1667" b="1" i="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885790" indent="-428608"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latin typeface="Arial Nova Light" panose="020B0304020202020204" pitchFamily="34" charset="0"/>
              </a:defRPr>
            </a:lvl2pPr>
            <a:lvl3pPr marL="1295348" indent="-38098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3pPr>
            <a:lvl4pPr marL="1752530" indent="-38098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4pPr>
            <a:lvl5pPr marL="2209712" indent="-380985">
              <a:buFont typeface="+mj-lt"/>
              <a:buAutoNum type="arabicPeriod"/>
              <a:defRPr b="0" i="0">
                <a:latin typeface="Aventa" pitchFamily="2" charset="77"/>
              </a:defRPr>
            </a:lvl5pPr>
          </a:lstStyle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 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468175-E49E-94F7-6DDD-EA67F5FB2E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3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70F1F-5FB5-B672-10A4-85B4118014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D93367-CD9F-3E26-3576-ACE8454A36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06195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A6687A8-6324-2A99-8B0F-F9A3570B28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50619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D0C7C4E-AF28-265E-C26D-393263572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1BCCBF9-E06B-47D1-F33D-BCA5D3985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106570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C497293-6AAA-1373-08CC-3BA08821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2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8946E2-D483-8949-976F-382B12677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DBDD8BD-1C01-54EE-0A98-48C40F2FF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2840183" cy="2472472"/>
          </a:xfrm>
        </p:spPr>
        <p:txBody>
          <a:bodyPr anchor="t">
            <a:no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7BF300-AB91-4808-1DA7-A42E63CD0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923" y="3070826"/>
            <a:ext cx="2840183" cy="2472472"/>
          </a:xfrm>
        </p:spPr>
        <p:txBody>
          <a:bodyPr anchor="t">
            <a:no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4256863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4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44" y="1940964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9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9E9AEB-9E62-B3EA-F567-7A949001B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7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2 column)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4C4BAC-ABF6-F493-A8A3-8506CDC7B1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06EC11-AA46-40FB-9F76-E26CA25E5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2F14B7E-DFA3-303D-7B28-20FFF9452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1524001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D62AE87-55EA-F5CB-87CB-498730B815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766" y="1524001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122160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444331"/>
            <a:ext cx="2538352" cy="111793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736560-2FD0-0C0F-0F53-863D30412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62ED9D3-9370-1868-F8F0-884674122E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3796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A66CDC0-3CEA-0172-5DD6-F45901E1E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7650" y="1506913"/>
            <a:ext cx="5388429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8BF516-5621-73CD-98C6-5C3F4B436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7649" y="2542556"/>
            <a:ext cx="612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8AEB5-C9B0-ECF9-5B02-11B3EB0E73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649" y="2107282"/>
            <a:ext cx="6120740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920DB5-B1AA-0016-A056-050778560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5540" y="3309098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97702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Fadin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B9F1DEE-7D70-B2C9-C4E5-5C14538D6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5EF0A3-7CF8-11A7-80B2-0B5DEB742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A8F3634-B893-C95D-601A-A83361BC1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C69649D-993E-272A-827B-BFCAD3B5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9AF116F-2DCC-FCEE-0AE6-C6070CF8F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3008CA-90FB-CDC9-687B-7C7712E74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B1D4C88-390C-3077-19B5-DD6EB0D12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74734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678438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568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398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564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EC0F4B8-732D-B071-C9F8-F35FEF292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45" y="3070826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91125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4">
  <p:cSld name="Cover_3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57332" y="972604"/>
            <a:ext cx="5234667" cy="578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EECF213-612C-E7A8-8D05-146F79FE42B7}"/>
              </a:ext>
            </a:extLst>
          </p:cNvPr>
          <p:cNvSpPr/>
          <p:nvPr userDrawn="1"/>
        </p:nvSpPr>
        <p:spPr>
          <a:xfrm flipV="1">
            <a:off x="1" y="-2"/>
            <a:ext cx="6275797" cy="863493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DE963-03B4-22DB-6BAA-3C3C65B6E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ADF2FB-81AF-5130-33DB-2D8879CEAC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3587C2-193F-3630-9A46-A1AB3C49A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5361608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A1FBCC-B7E6-7711-2328-D9D7D8F79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529CBB-8C62-3F2C-7C8D-7F8F5FED8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D50E17-BAF8-2ECA-07A8-08886736F0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BAF69-45DA-93F1-344A-E4246D1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6685" y="6383235"/>
            <a:ext cx="1788366" cy="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8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BEDA953-7374-1944-101C-FE191DFE1841}"/>
              </a:ext>
            </a:extLst>
          </p:cNvPr>
          <p:cNvSpPr/>
          <p:nvPr userDrawn="1"/>
        </p:nvSpPr>
        <p:spPr>
          <a:xfrm flipV="1">
            <a:off x="1" y="-1"/>
            <a:ext cx="4872182" cy="1662546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29" y="433062"/>
            <a:ext cx="3922059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28" y="1980464"/>
            <a:ext cx="1122800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28" y="3026003"/>
            <a:ext cx="968421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28" y="2580833"/>
            <a:ext cx="1122800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272919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1B7A14EB-6143-28DF-2053-158DB9061890}"/>
              </a:ext>
            </a:extLst>
          </p:cNvPr>
          <p:cNvSpPr/>
          <p:nvPr userDrawn="1"/>
        </p:nvSpPr>
        <p:spPr>
          <a:xfrm flipH="1">
            <a:off x="7472654" y="1197462"/>
            <a:ext cx="4719343" cy="566053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6822B8C-EB11-55BC-D774-A57A9467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 flipH="1">
            <a:off x="8233014" y="4110952"/>
            <a:ext cx="3958983" cy="27470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693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1B5719FA-B2C3-9BC5-3A0E-C2EB2EB7697E}"/>
              </a:ext>
            </a:extLst>
          </p:cNvPr>
          <p:cNvSpPr/>
          <p:nvPr userDrawn="1"/>
        </p:nvSpPr>
        <p:spPr>
          <a:xfrm flipV="1">
            <a:off x="-1" y="3950092"/>
            <a:ext cx="12192001" cy="290790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4BC65E2-AD70-1F11-785D-760D0491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876" t="38617" b="3552"/>
          <a:stretch/>
        </p:blipFill>
        <p:spPr>
          <a:xfrm>
            <a:off x="-1" y="3945348"/>
            <a:ext cx="3958983" cy="2905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893098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020335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99E0883-C023-A2AE-9542-F7E56B7BFFDD}"/>
              </a:ext>
            </a:extLst>
          </p:cNvPr>
          <p:cNvSpPr/>
          <p:nvPr userDrawn="1"/>
        </p:nvSpPr>
        <p:spPr>
          <a:xfrm>
            <a:off x="0" y="2004455"/>
            <a:ext cx="4389438" cy="4853545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D649D21-6149-8256-2554-C10DB9BFA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>
            <a:off x="98962" y="4049655"/>
            <a:ext cx="3958983" cy="274704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3088BA4-2458-1E37-A7DB-B145A581D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433577"/>
            <a:ext cx="35779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3AA028-5865-3AAA-83D5-A5BA97F71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304" y="2467166"/>
            <a:ext cx="619545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7DC17D-BF9A-A2B1-6486-5EE0102338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304" y="2021996"/>
            <a:ext cx="674770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358434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9AD3F2D-DD38-87AD-981B-10F882387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52401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030937"/>
            <a:ext cx="2538352" cy="147732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2D46-EED5-D1AC-86C5-1A3E248F8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3A5A8F4-50B4-1F68-EDAB-7060EC7ED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36666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E7B5AF2-79EE-ACF0-169E-64F025812C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6922" y="1263291"/>
            <a:ext cx="8278091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F2C8CC-F9CC-744B-9B52-711E7CA6C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6923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1889E56-5B3A-BFB2-C965-5B29DE731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6922" y="1863660"/>
            <a:ext cx="8278091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CBB49D-F398-D952-4BE3-5A97591D04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0624" y="3228897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373979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8426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6C1C60-01E2-8926-793B-031A24FD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206" y="0"/>
            <a:ext cx="3036794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8178C05-E348-042A-A9A5-53D688D86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3960" y="5007429"/>
            <a:ext cx="2538352" cy="132608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5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944FC16-959C-71B4-5C09-632E26D95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842653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86F4326-6B5D-352F-0A54-1450B0553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5" y="1253395"/>
            <a:ext cx="8299126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863D86-78D4-84DD-D8CF-16A258F22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668229-7F05-C8C6-AB59-914A586BC6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5" y="1853764"/>
            <a:ext cx="8299126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05A377D-96F0-949A-FB5E-B092291046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544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23801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248E1DF-6B50-A7DF-E3CA-F7CC41487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1662E-8603-F7BB-8513-A13B6E86E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45B4B5E-0CC1-AE16-E2F9-970C77D331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FFDDA10-D827-8E12-5971-C6CC1D6290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29" y="3507361"/>
            <a:ext cx="28401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61149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421881"/>
            <a:ext cx="939635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92B97A-E3A0-4EDD-3AC0-93ACA72A6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39ECE70-CC08-751B-A8F2-A3FFC4BEF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9553A1E-D664-96CF-5FB4-7B63074B77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6142EA5-08B9-B1FF-B644-AE52BD4791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32" y="3469592"/>
            <a:ext cx="28401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742920" indent="-285739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200102" indent="-28573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713713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5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4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43075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4 1">
  <p:cSld name="Cover_3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5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4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4410-9014-4B2D-CD85-A20396C4E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10413"/>
            <a:ext cx="12192000" cy="55099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00104-A985-BE20-FE61-4E291BFF72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9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1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3C1940-3235-9117-3F0F-715D1A13A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0B128A-4024-16C2-2A00-F8271343D7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4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61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E9A0A35E-DD96-923E-9518-6C31F72FBA2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4320" y="3093849"/>
            <a:ext cx="352425" cy="352425"/>
          </a:xfrm>
          <a:prstGeom prst="rect">
            <a:avLst/>
          </a:prstGeom>
        </p:spPr>
      </p:pic>
      <p:pic>
        <p:nvPicPr>
          <p:cNvPr id="6" name="Graphic 5" descr="Receiver outline">
            <a:extLst>
              <a:ext uri="{FF2B5EF4-FFF2-40B4-BE49-F238E27FC236}">
                <a16:creationId xmlns:a16="http://schemas.microsoft.com/office/drawing/2014/main" id="{7EF127C4-F589-3911-6D74-F0F7BEBD16F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8615" y="3640739"/>
            <a:ext cx="249296" cy="249296"/>
          </a:xfrm>
          <a:prstGeom prst="rect">
            <a:avLst/>
          </a:prstGeom>
        </p:spPr>
      </p:pic>
      <p:pic>
        <p:nvPicPr>
          <p:cNvPr id="7" name="Graphic 6" descr="Fax outline">
            <a:extLst>
              <a:ext uri="{FF2B5EF4-FFF2-40B4-BE49-F238E27FC236}">
                <a16:creationId xmlns:a16="http://schemas.microsoft.com/office/drawing/2014/main" id="{EC65E364-F513-BDAC-4836-4910BF14361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8615" y="4131095"/>
            <a:ext cx="249296" cy="249296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3F7C3DE3-64AC-E89A-BA2E-AD470CC96CC3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5254" y="4594812"/>
            <a:ext cx="303271" cy="3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BA3B-6152-1F1D-623E-728806B15E26}"/>
              </a:ext>
            </a:extLst>
          </p:cNvPr>
          <p:cNvSpPr txBox="1"/>
          <p:nvPr userDrawn="1"/>
        </p:nvSpPr>
        <p:spPr>
          <a:xfrm>
            <a:off x="8051999" y="2933007"/>
            <a:ext cx="3526445" cy="255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30 Corporate Drive, Burlington, MA 01803</a:t>
            </a:r>
          </a:p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781-285-1300</a:t>
            </a:r>
          </a:p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781-419-6183</a:t>
            </a:r>
          </a:p>
          <a:p>
            <a:pPr algn="l">
              <a:lnSpc>
                <a:spcPct val="250000"/>
              </a:lnSpc>
            </a:pPr>
            <a:r>
              <a:rPr lang="en-US" sz="1292" b="0" i="0" err="1">
                <a:solidFill>
                  <a:schemeClr val="bg1"/>
                </a:solidFill>
                <a:latin typeface="Arial Nova" panose="020B0504020202020204" pitchFamily="34" charset="0"/>
              </a:rPr>
              <a:t>info@healthedge.com</a:t>
            </a:r>
            <a:endParaRPr lang="en-US" sz="1292" b="0" i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l">
              <a:lnSpc>
                <a:spcPct val="250000"/>
              </a:lnSpc>
            </a:pPr>
            <a:r>
              <a:rPr lang="en-US" sz="1292" b="0" i="0" err="1">
                <a:solidFill>
                  <a:schemeClr val="bg1"/>
                </a:solidFill>
                <a:latin typeface="Arial Nova" panose="020B0504020202020204" pitchFamily="34" charset="0"/>
              </a:rPr>
              <a:t>healthedge.com</a:t>
            </a:r>
            <a:endParaRPr lang="en-US" sz="1292" b="0" i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A09C4F48-71FC-4508-4B04-7442303DED62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7235" y="5112513"/>
            <a:ext cx="299670" cy="2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26718" y="609038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26718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6" marR="0" lvl="0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51" marR="0" lvl="1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27" marR="0" lvl="2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02" marR="0" lvl="3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878" marR="0" lvl="4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454" marR="0" lvl="5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29" marR="0" lvl="6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05" marR="0" lvl="7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81" marR="0" lvl="8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93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2D69FF-0F84-2E0E-8FB7-2E67AB315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2081" y="-26144"/>
            <a:ext cx="12274378" cy="690433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740" y="2830288"/>
            <a:ext cx="8071510" cy="1328963"/>
          </a:xfrm>
        </p:spPr>
        <p:txBody>
          <a:bodyPr wrap="square" anchor="b">
            <a:noAutofit/>
          </a:bodyPr>
          <a:lstStyle>
            <a:lvl1pPr marL="0" indent="0" algn="r">
              <a:buNone/>
              <a:defRPr sz="45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2198915" y="6146541"/>
            <a:ext cx="932633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©2026 HealthEdge Software, Inc. | HealthEdge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HealthRules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Integration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Workflow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Engagement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Encounters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Risk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Quality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HealthEdge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GuidingCare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EDGEcelerate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Wellframe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Wellsquared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HealthEdge and Wellframe logos are registered trademarks or trademarks of HealthEdge Software, Inc. All Rights Reserved.</a:t>
            </a:r>
            <a:endParaRPr lang="en-US" sz="833" b="0" i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2B7073A-B41C-7151-5399-347CCA731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3741" y="4492625"/>
            <a:ext cx="8071509" cy="1071183"/>
          </a:xfrm>
        </p:spPr>
        <p:txBody>
          <a:bodyPr wrap="square">
            <a:noAutofit/>
          </a:bodyPr>
          <a:lstStyle>
            <a:lvl1pPr marL="0" indent="0" algn="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203C694-2B45-6FBF-A844-F5DD0F494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502" y="1390134"/>
            <a:ext cx="4483443" cy="9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21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442C8-F3EB-ED6C-8CB2-2FFD2922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8467" y="2365376"/>
            <a:ext cx="7295628" cy="1793875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45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1098468" y="4265535"/>
            <a:ext cx="6542299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1098468" y="5929945"/>
            <a:ext cx="5726875" cy="669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©2026 HealthEdge Software, Inc. | HealthEdge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HealthRules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Integration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Workflow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Engagement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Encounters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Risk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Quality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HealthEdge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GuidingCare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EDGEcelerate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Wellframe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Wellsquared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HealthEdge and Wellframe logos are registered trademarks or trademarks of HealthEdge Software, Inc. All Rights Reserved.</a:t>
            </a:r>
            <a:endParaRPr lang="en-US" sz="833" b="0" i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9BE1-B92B-890D-D3DE-31D7C7ED2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8021" y="4492625"/>
            <a:ext cx="7295627" cy="792981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3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0843" cy="6857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740" y="2471060"/>
            <a:ext cx="8071510" cy="1688191"/>
          </a:xfrm>
        </p:spPr>
        <p:txBody>
          <a:bodyPr anchor="b">
            <a:noAutofit/>
          </a:bodyPr>
          <a:lstStyle>
            <a:lvl1pPr marL="0" indent="0" algn="r">
              <a:buNone/>
              <a:defRPr sz="45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2198915" y="6146541"/>
            <a:ext cx="932633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©2026 HealthEdge Software, Inc. | HealthEdge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HealthRules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Integration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Workflow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Engagement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Encounters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Risk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Quality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HealthEdge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GuidingCare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EDGEcelerate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Wellframe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Wellsquared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HealthEdge and Wellframe logos are registered trademarks or trademarks of HealthEdge Software, Inc. All Rights Reserved.</a:t>
            </a:r>
            <a:endParaRPr lang="en-US" sz="833" b="0" i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8B9393-EEC1-AEC5-45BA-96A3F91DF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3740" y="4479069"/>
            <a:ext cx="8071510" cy="1289435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02DE5-90C0-A2B7-0ABA-14B4FFB4987A}"/>
              </a:ext>
            </a:extLst>
          </p:cNvPr>
          <p:cNvSpPr/>
          <p:nvPr userDrawn="1"/>
        </p:nvSpPr>
        <p:spPr>
          <a:xfrm>
            <a:off x="6652055" y="762000"/>
            <a:ext cx="4983891" cy="1338648"/>
          </a:xfrm>
          <a:prstGeom prst="rect">
            <a:avLst/>
          </a:prstGeom>
          <a:solidFill>
            <a:srgbClr val="0B2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5B1C1A5-5C83-2930-4D19-F908DFD0A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502" y="1390134"/>
            <a:ext cx="4483443" cy="9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8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light lines&#10;&#10;Description automatically generated">
            <a:extLst>
              <a:ext uri="{FF2B5EF4-FFF2-40B4-BE49-F238E27FC236}">
                <a16:creationId xmlns:a16="http://schemas.microsoft.com/office/drawing/2014/main" id="{F4547B5E-B9F5-E6CF-37A9-3ECD2FD2C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06" y="-24134"/>
            <a:ext cx="12277811" cy="6906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663" y="1122363"/>
            <a:ext cx="1017633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662" y="3722942"/>
            <a:ext cx="1017633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1CE1F53B-A806-0D89-F5F5-37F6830E5528}"/>
              </a:ext>
            </a:extLst>
          </p:cNvPr>
          <p:cNvSpPr txBox="1">
            <a:spLocks/>
          </p:cNvSpPr>
          <p:nvPr userDrawn="1"/>
        </p:nvSpPr>
        <p:spPr>
          <a:xfrm>
            <a:off x="491663" y="6053924"/>
            <a:ext cx="8804737" cy="587337"/>
          </a:xfrm>
          <a:prstGeom prst="rect">
            <a:avLst/>
          </a:prstGeom>
        </p:spPr>
        <p:txBody>
          <a:bodyPr spcFirstLastPara="1" vert="horz" wrap="square" lIns="0" tIns="76188" rIns="0" bIns="76188" rtlCol="0" anchor="t" anchorCtr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©2026 HealthEdge Software, Inc. | HealthEdge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HealthRules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Integration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Workflow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Engagement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Encounters Plus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Risk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 Quality 360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HealthEdge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Source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GuidingCare</a:t>
            </a:r>
            <a:r>
              <a:rPr lang="en-US" sz="833" b="0" i="0" kern="1200" baseline="300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EDGEcelerate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Wellframe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Wellsquared</a:t>
            </a:r>
            <a:r>
              <a:rPr lang="en-US" sz="833" b="0" i="0" kern="1200" baseline="30000" dirty="0" err="1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bg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. HealthEdge and Wellframe logos are registered trademarks or trademarks of HealthEdge Software, Inc. All Rights Reserved.</a:t>
            </a:r>
            <a:endParaRPr lang="en-US" sz="833" b="0" i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9" name="Google Shape;57;p13">
            <a:extLst>
              <a:ext uri="{FF2B5EF4-FFF2-40B4-BE49-F238E27FC236}">
                <a16:creationId xmlns:a16="http://schemas.microsoft.com/office/drawing/2014/main" id="{03FC4F65-6BBC-C85A-0A22-33BE56CACDD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62" y="396904"/>
            <a:ext cx="2998077" cy="45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20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47B5E-B9F5-E6CF-37A9-3ECD2FD2C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906" y="-24134"/>
            <a:ext cx="12277810" cy="6906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663" y="1122363"/>
            <a:ext cx="1017633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662" y="3722942"/>
            <a:ext cx="1017633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29D9B-4ACD-873E-5CFA-C9AFD71BE2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662" y="408809"/>
            <a:ext cx="2998077" cy="450450"/>
          </a:xfrm>
          <a:prstGeom prst="rect">
            <a:avLst/>
          </a:prstGeom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7E7D823D-EBD1-B91F-7058-804518642312}"/>
              </a:ext>
            </a:extLst>
          </p:cNvPr>
          <p:cNvSpPr txBox="1">
            <a:spLocks/>
          </p:cNvSpPr>
          <p:nvPr userDrawn="1"/>
        </p:nvSpPr>
        <p:spPr>
          <a:xfrm>
            <a:off x="491663" y="6053924"/>
            <a:ext cx="8804737" cy="587337"/>
          </a:xfrm>
          <a:prstGeom prst="rect">
            <a:avLst/>
          </a:prstGeom>
        </p:spPr>
        <p:txBody>
          <a:bodyPr spcFirstLastPara="1" vert="horz" wrap="square" lIns="0" tIns="76188" rIns="0" bIns="76188" rtlCol="0" anchor="t" anchorCtr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©2026 HealthEdge Software, Inc. | HealthEdge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HealthRules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Integration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Workflow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Engagement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Encounters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Risk 360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 Quality 360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HealthEdge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Source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GuidingCare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EDGEcelerate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Wellframe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Wellsquared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. HealthEdge and Wellframe logos are registered trademarks or trademarks of HealthEdge Software, Inc. All Rights Reserved.</a:t>
            </a:r>
            <a:endParaRPr lang="en-US" sz="833" b="0" i="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078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47B5E-B9F5-E6CF-37A9-3ECD2FD2C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906" y="-24134"/>
            <a:ext cx="12277810" cy="6906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663" y="1122363"/>
            <a:ext cx="1017633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662" y="3722942"/>
            <a:ext cx="1017633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29D9B-4ACD-873E-5CFA-C9AFD71BE2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662" y="408809"/>
            <a:ext cx="2998077" cy="450450"/>
          </a:xfrm>
          <a:prstGeom prst="rect">
            <a:avLst/>
          </a:prstGeom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041BBF6A-8BC5-9A09-E46F-84C1AA9026F3}"/>
              </a:ext>
            </a:extLst>
          </p:cNvPr>
          <p:cNvSpPr txBox="1">
            <a:spLocks/>
          </p:cNvSpPr>
          <p:nvPr userDrawn="1"/>
        </p:nvSpPr>
        <p:spPr>
          <a:xfrm>
            <a:off x="491663" y="6053924"/>
            <a:ext cx="8804737" cy="587337"/>
          </a:xfrm>
          <a:prstGeom prst="rect">
            <a:avLst/>
          </a:prstGeom>
        </p:spPr>
        <p:txBody>
          <a:bodyPr spcFirstLastPara="1" vert="horz" wrap="square" lIns="0" tIns="76188" rIns="0" bIns="76188" rtlCol="0" anchor="t" anchorCtr="0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©2026 HealthEdge Software, Inc. | HealthEdge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HealthRules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Integration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Workflow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Engagement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Encounters Plus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Risk 360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 Quality 360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HealthEdge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Source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GuidingCare</a:t>
            </a:r>
            <a:r>
              <a:rPr lang="en-US" sz="833" b="0" i="0" kern="1200" baseline="300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®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EDGEcelerate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Wellframe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, </a:t>
            </a:r>
            <a:r>
              <a:rPr lang="en-US" sz="833" b="0" i="0" kern="12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Wellsquared</a:t>
            </a:r>
            <a:r>
              <a:rPr lang="en-US" sz="833" b="0" i="0" kern="1200" baseline="30000" dirty="0" err="1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TM</a:t>
            </a:r>
            <a:r>
              <a:rPr lang="en-US" sz="833" b="0" i="0" kern="1200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+mn-ea"/>
                <a:cs typeface="+mn-cs"/>
              </a:rPr>
              <a:t>. HealthEdge and Wellframe logos are registered trademarks or trademarks of HealthEdge Software, Inc. All Rights Reserved.</a:t>
            </a:r>
            <a:endParaRPr lang="en-US" sz="833" b="0" i="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71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0814A44-5C17-CB67-E66B-C7C3AD35C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1084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3619" y="1028097"/>
            <a:ext cx="8271632" cy="2245081"/>
          </a:xfrm>
        </p:spPr>
        <p:txBody>
          <a:bodyPr wrap="square" anchor="b">
            <a:noAutofit/>
          </a:bodyPr>
          <a:lstStyle>
            <a:lvl1pPr marL="0" indent="0" algn="r">
              <a:buNone/>
              <a:defRPr sz="45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147B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3618" y="3651662"/>
            <a:ext cx="8271632" cy="2178236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40ACAD-0F84-D93E-B0A3-F1D5E0C20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4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2667" y="854678"/>
            <a:ext cx="8392583" cy="2418501"/>
          </a:xfrm>
        </p:spPr>
        <p:txBody>
          <a:bodyPr anchor="b">
            <a:noAutofit/>
          </a:bodyPr>
          <a:lstStyle>
            <a:lvl1pPr marL="0" indent="0" algn="r">
              <a:buNone/>
              <a:defRPr sz="45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32667" y="3651662"/>
            <a:ext cx="8392583" cy="2351644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2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547B5E-B9F5-E6CF-37A9-3ECD2FD2C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2905" y="-24134"/>
            <a:ext cx="12277808" cy="6906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663" y="1122363"/>
            <a:ext cx="1017633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662" y="3722942"/>
            <a:ext cx="1017633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77C4-6B4F-C08F-6533-67B2862306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5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light lines&#10;&#10;Description automatically generated">
            <a:extLst>
              <a:ext uri="{FF2B5EF4-FFF2-40B4-BE49-F238E27FC236}">
                <a16:creationId xmlns:a16="http://schemas.microsoft.com/office/drawing/2014/main" id="{D7CFF1B5-FD6A-0F39-1593-056B53940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06" y="-24134"/>
            <a:ext cx="12277811" cy="69062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624352A-D884-C679-BD0A-A518A463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663" y="1122363"/>
            <a:ext cx="10176338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0C9DFB-D42A-B227-DB74-493411C81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62" y="3722942"/>
            <a:ext cx="1017633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CFF2-DF0F-A8E2-B04B-7250D08DE4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8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7AB357-0116-F4F1-E69E-2F75C0BFE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71037-42FE-F565-2106-7EE997C9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5EAD4A-833B-A033-F4AA-026197E35177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3000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24F0FC-3095-02B5-0F67-58AA54E0F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3" y="1524002"/>
            <a:ext cx="7006544" cy="529165"/>
          </a:xfrm>
        </p:spPr>
        <p:txBody>
          <a:bodyPr>
            <a:noAutofit/>
          </a:bodyPr>
          <a:lstStyle>
            <a:lvl1pPr marL="0" indent="0" algn="l">
              <a:buNone/>
              <a:defRPr sz="2333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4821A7-A61C-1665-7645-B44FE60D1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1143" y="2191509"/>
            <a:ext cx="7006544" cy="4191693"/>
          </a:xfrm>
        </p:spPr>
        <p:txBody>
          <a:bodyPr>
            <a:noAutofit/>
          </a:bodyPr>
          <a:lstStyle>
            <a:lvl1pPr marL="428608" indent="-428608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 sz="1667" b="1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885790" indent="-428608">
              <a:buClr>
                <a:schemeClr val="tx1"/>
              </a:buClr>
              <a:buFont typeface="Arial" panose="020B0604020202020204" pitchFamily="34" charset="0"/>
              <a:buChar char="•"/>
              <a:defRPr sz="1500" b="0" i="0">
                <a:latin typeface="Arial Nova Light" panose="020B0304020202020204" pitchFamily="34" charset="0"/>
              </a:defRPr>
            </a:lvl2pPr>
            <a:lvl3pPr marL="1295348" indent="-380985">
              <a:buClr>
                <a:schemeClr val="tx1"/>
              </a:buClr>
              <a:buFont typeface="Arial" panose="020B0604020202020204" pitchFamily="34" charset="0"/>
              <a:buChar char="•"/>
              <a:defRPr sz="1333" b="0" i="0">
                <a:latin typeface="Arial Nova Light" panose="020B0304020202020204" pitchFamily="34" charset="0"/>
              </a:defRPr>
            </a:lvl3pPr>
            <a:lvl4pPr marL="1752530" indent="-380985">
              <a:buClr>
                <a:schemeClr val="tx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4pPr>
            <a:lvl5pPr marL="2209712" indent="-380985">
              <a:buFont typeface="+mj-lt"/>
              <a:buAutoNum type="arabicPeriod"/>
              <a:defRPr b="0" i="0">
                <a:latin typeface="Aventa" pitchFamily="2" charset="77"/>
              </a:defRPr>
            </a:lvl5pPr>
          </a:lstStyle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 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468175-E49E-94F7-6DDD-EA67F5FB2E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2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91;p18">
            <a:extLst>
              <a:ext uri="{FF2B5EF4-FFF2-40B4-BE49-F238E27FC236}">
                <a16:creationId xmlns:a16="http://schemas.microsoft.com/office/drawing/2014/main" id="{0FAE72FB-A9D6-6E1C-7E94-65ED713913B7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740" y="0"/>
            <a:ext cx="3264261" cy="686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92" y="1825625"/>
            <a:ext cx="8072440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oogle Shape;92;p18">
            <a:extLst>
              <a:ext uri="{FF2B5EF4-FFF2-40B4-BE49-F238E27FC236}">
                <a16:creationId xmlns:a16="http://schemas.microsoft.com/office/drawing/2014/main" id="{9F6167F3-0AC8-2ABB-9726-EC154274752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699990" y="378951"/>
            <a:ext cx="2083997" cy="3148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984C08-A2C8-2357-CC88-C650E8DA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2" y="153968"/>
            <a:ext cx="8307013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FC586B-0DD3-E3CA-9B74-5D642658B5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1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07199"/>
            <a:ext cx="9317182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405649-55B9-1812-41D1-9C6B48E7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06504"/>
            <a:ext cx="11474533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013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Whit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07199"/>
            <a:ext cx="9317182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405649-55B9-1812-41D1-9C6B48E7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6504"/>
            <a:ext cx="5497287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8EC550-2AB1-5BBF-A9D7-A161EB7EE0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58246" y="1206504"/>
            <a:ext cx="5497287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8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426717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0639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B71E82-C2D8-0019-6DC2-2099478D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2" y="153968"/>
            <a:ext cx="11453817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oogle Shape;327;p32">
            <a:extLst>
              <a:ext uri="{FF2B5EF4-FFF2-40B4-BE49-F238E27FC236}">
                <a16:creationId xmlns:a16="http://schemas.microsoft.com/office/drawing/2014/main" id="{106DBA23-4F18-0EF5-988F-70DB542844BB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603" y="302975"/>
            <a:ext cx="2125305" cy="3210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5280E-3161-0852-95E4-33C3FB635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2" y="1152343"/>
            <a:ext cx="11455678" cy="540268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70354A-8B5D-9190-AB5D-7504744699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4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White 2 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B71E82-C2D8-0019-6DC2-2099478D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2" y="153968"/>
            <a:ext cx="11453817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oogle Shape;327;p32">
            <a:extLst>
              <a:ext uri="{FF2B5EF4-FFF2-40B4-BE49-F238E27FC236}">
                <a16:creationId xmlns:a16="http://schemas.microsoft.com/office/drawing/2014/main" id="{106DBA23-4F18-0EF5-988F-70DB542844BB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603" y="302975"/>
            <a:ext cx="2125305" cy="321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70354A-8B5D-9190-AB5D-7504744699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A88B79-E09F-8950-ADDC-B254600F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6504"/>
            <a:ext cx="5497287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132D6-6ACB-CB70-7280-C532BCAB37D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58246" y="1206504"/>
            <a:ext cx="5497287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147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07199"/>
            <a:ext cx="9544793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4410-9014-4B2D-CD85-A20396C4E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92875"/>
            <a:ext cx="12192000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00104-A985-BE20-FE61-4E291BFF72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0399AF-A642-498F-82C8-190AB5ED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06504"/>
            <a:ext cx="11474533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79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Edg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0DD734A-1AFE-F845-EDFA-799993781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70F1F-5FB5-B672-10A4-85B4118014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D93367-CD9F-3E26-3576-ACE8454A3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07199"/>
            <a:ext cx="7506195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6E6F8-D992-BED2-C01F-C74F3633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6504"/>
            <a:ext cx="7882247" cy="50376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291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L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09B8AB-6F78-08AB-CEC3-BB36DEDC3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695623-0E76-C514-44B6-D5468065E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92875"/>
            <a:ext cx="12192000" cy="365125"/>
          </a:xfrm>
          <a:prstGeom prst="rect">
            <a:avLst/>
          </a:prstGeom>
        </p:spPr>
      </p:pic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EECF213-612C-E7A8-8D05-146F79FE42B7}"/>
              </a:ext>
            </a:extLst>
          </p:cNvPr>
          <p:cNvSpPr/>
          <p:nvPr userDrawn="1"/>
        </p:nvSpPr>
        <p:spPr>
          <a:xfrm flipV="1">
            <a:off x="1" y="-2"/>
            <a:ext cx="6275797" cy="863493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tx1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ADF2FB-81AF-5130-33DB-2D8879CEAC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3587C2-193F-3630-9A46-A1AB3C49A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07199"/>
            <a:ext cx="5361608" cy="377027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167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9B7DC9-160A-6F88-AF17-A23C4554F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3330"/>
            <a:ext cx="11277888" cy="4990836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594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Lab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0B9FD-2909-00DF-A849-745665C88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492875"/>
            <a:ext cx="12192000" cy="365125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BEDA953-7374-1944-101C-FE191DFE1841}"/>
              </a:ext>
            </a:extLst>
          </p:cNvPr>
          <p:cNvSpPr/>
          <p:nvPr userDrawn="1"/>
        </p:nvSpPr>
        <p:spPr>
          <a:xfrm flipV="1">
            <a:off x="1" y="-1"/>
            <a:ext cx="4872182" cy="1662546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2000">
                <a:schemeClr val="tx1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29" y="463838"/>
            <a:ext cx="3922059" cy="377027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167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D667-CF88-68A8-6BC5-17EEDD43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8" y="2103301"/>
            <a:ext cx="11031360" cy="4140865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5266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1B7A14EB-6143-28DF-2053-158DB9061890}"/>
              </a:ext>
            </a:extLst>
          </p:cNvPr>
          <p:cNvSpPr/>
          <p:nvPr userDrawn="1"/>
        </p:nvSpPr>
        <p:spPr>
          <a:xfrm flipH="1">
            <a:off x="7472654" y="1197462"/>
            <a:ext cx="4719343" cy="566053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tx1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6822B8C-EB11-55BC-D774-A57A9467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33014" y="4110952"/>
            <a:ext cx="3958983" cy="27470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07199"/>
            <a:ext cx="9317182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9B38-022B-CC33-D831-3AC5DB0E4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3330"/>
            <a:ext cx="6445250" cy="4990836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0501F4F-9D0A-7C5D-8370-853147B751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9190" y="1597508"/>
            <a:ext cx="3946343" cy="2113399"/>
          </a:xfrm>
        </p:spPr>
        <p:txBody>
          <a:bodyPr wrap="square" anchor="t">
            <a:no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7830819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07199"/>
            <a:ext cx="9317182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027997"/>
            <a:ext cx="11103841" cy="707670"/>
          </a:xfrm>
        </p:spPr>
        <p:txBody>
          <a:bodyPr wrap="square" anchor="t">
            <a:no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99E0883-C023-A2AE-9542-F7E56B7BFFDD}"/>
              </a:ext>
            </a:extLst>
          </p:cNvPr>
          <p:cNvSpPr/>
          <p:nvPr userDrawn="1"/>
        </p:nvSpPr>
        <p:spPr>
          <a:xfrm>
            <a:off x="0" y="2004455"/>
            <a:ext cx="4389438" cy="4853545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tx1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D649D21-6149-8256-2554-C10DB9BFA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62" y="4049655"/>
            <a:ext cx="3958983" cy="274704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3088BA4-2458-1E37-A7DB-B145A581D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433577"/>
            <a:ext cx="3577983" cy="2113399"/>
          </a:xfrm>
        </p:spPr>
        <p:txBody>
          <a:bodyPr wrap="square" anchor="t">
            <a:no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B056-D145-DFC3-4493-E92DC5C2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591" y="2004455"/>
            <a:ext cx="6445250" cy="4239711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2410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D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C1C60-01E2-8926-793B-031A24FD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206" y="0"/>
            <a:ext cx="3036794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8178C05-E348-042A-A9A5-53D688D86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3960" y="5007429"/>
            <a:ext cx="2538352" cy="1326081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085E1A-DBF7-75B3-730E-14D1EB29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53330"/>
            <a:ext cx="8426533" cy="4990836"/>
          </a:xfrm>
        </p:spPr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 sz="1333">
                <a:solidFill>
                  <a:schemeClr val="accent6"/>
                </a:solidFill>
              </a:defRPr>
            </a:lvl3pPr>
            <a:lvl4pPr>
              <a:defRPr sz="1333">
                <a:solidFill>
                  <a:schemeClr val="accent6"/>
                </a:solidFill>
              </a:defRPr>
            </a:lvl4pPr>
            <a:lvl5pPr>
              <a:defRPr sz="1333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0EFBF-A088-ABA6-806F-4AA77473F821}"/>
              </a:ext>
            </a:extLst>
          </p:cNvPr>
          <p:cNvCxnSpPr>
            <a:cxnSpLocks/>
          </p:cNvCxnSpPr>
          <p:nvPr userDrawn="1"/>
        </p:nvCxnSpPr>
        <p:spPr>
          <a:xfrm>
            <a:off x="381001" y="762000"/>
            <a:ext cx="84146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ECE5A9F-E22C-3467-8F12-969966BCF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07199"/>
            <a:ext cx="8426533" cy="377027"/>
          </a:xfrm>
        </p:spPr>
        <p:txBody>
          <a:bodyPr wrap="square"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325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light lines&#10;&#10;Description automatically generated">
            <a:extLst>
              <a:ext uri="{FF2B5EF4-FFF2-40B4-BE49-F238E27FC236}">
                <a16:creationId xmlns:a16="http://schemas.microsoft.com/office/drawing/2014/main" id="{758D4055-AC9A-BDA2-35FB-4E5B25D34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740" y="-24134"/>
            <a:ext cx="3307166" cy="69062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92" y="1825625"/>
            <a:ext cx="8072440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oogle Shape;92;p18">
            <a:extLst>
              <a:ext uri="{FF2B5EF4-FFF2-40B4-BE49-F238E27FC236}">
                <a16:creationId xmlns:a16="http://schemas.microsoft.com/office/drawing/2014/main" id="{9F6167F3-0AC8-2ABB-9726-EC154274752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699990" y="378951"/>
            <a:ext cx="2083997" cy="3148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1276B8-C6B6-39A4-A0DC-23A8E78E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2" y="153968"/>
            <a:ext cx="8307013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F2AD9-0E4D-05A2-9E09-B1C5EA766C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Stat">
  <p:cSld name="Large Sta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26733" y="1766167"/>
            <a:ext cx="113384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Dark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9AD3F2D-DD38-87AD-981B-10F882387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5240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141300"/>
            <a:ext cx="2538352" cy="110286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2D46-EED5-D1AC-86C5-1A3E248F8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3A5A8F4-50B4-1F68-EDAB-7060EC7ED8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07199"/>
            <a:ext cx="9366663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CCAAB7-EF73-A3E9-7DDB-3F5B1D0DE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092" y="1253330"/>
            <a:ext cx="8241797" cy="4990836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163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Dark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6FFE2B3-B152-4061-2D52-9888AF98E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141300"/>
            <a:ext cx="2538352" cy="1102866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736560-2FD0-0C0F-0F53-863D30412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E87428-87FB-C11F-20BB-2D5D20BA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092" y="1253330"/>
            <a:ext cx="4846155" cy="4990836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252356B-0790-0292-2A8E-52F595700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07199"/>
            <a:ext cx="9366663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04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1B5719FA-B2C3-9BC5-3A0E-C2EB2EB7697E}"/>
              </a:ext>
            </a:extLst>
          </p:cNvPr>
          <p:cNvSpPr/>
          <p:nvPr userDrawn="1"/>
        </p:nvSpPr>
        <p:spPr>
          <a:xfrm flipV="1">
            <a:off x="0" y="3950092"/>
            <a:ext cx="12192001" cy="2907908"/>
          </a:xfrm>
          <a:prstGeom prst="round1Rect">
            <a:avLst>
              <a:gd name="adj" fmla="val 0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tx1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4BC65E2-AD70-1F11-785D-760D0491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45348"/>
            <a:ext cx="3958983" cy="2905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07199"/>
            <a:ext cx="9317182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68C2F7-7E31-B01D-48A4-7DF9EB00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53331"/>
            <a:ext cx="11474533" cy="2140599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0328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dotted background with a dark background&#10;&#10;Description automatically generated with medium confidence">
            <a:extLst>
              <a:ext uri="{FF2B5EF4-FFF2-40B4-BE49-F238E27FC236}">
                <a16:creationId xmlns:a16="http://schemas.microsoft.com/office/drawing/2014/main" id="{F18BA8B7-9750-F0F7-8D79-669A3C409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92" y="153968"/>
            <a:ext cx="9205604" cy="750907"/>
          </a:xfrm>
        </p:spPr>
        <p:txBody>
          <a:bodyPr>
            <a:noAutofit/>
          </a:bodyPr>
          <a:lstStyle>
            <a:lvl1pPr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92" y="1152343"/>
            <a:ext cx="9205604" cy="540268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5587DD-8771-2E1A-55A9-FC405D5514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26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738" y="1825625"/>
            <a:ext cx="7954209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84C08-A2C8-2357-CC88-C650E8DA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737" y="153968"/>
            <a:ext cx="8278732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B4FBD7-CEAC-E3D8-F0AA-6AAE643D75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1427" y="-37730"/>
            <a:ext cx="3268928" cy="692975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oogle Shape;327;p32">
            <a:extLst>
              <a:ext uri="{FF2B5EF4-FFF2-40B4-BE49-F238E27FC236}">
                <a16:creationId xmlns:a16="http://schemas.microsoft.com/office/drawing/2014/main" id="{37000CC0-C38E-F2C7-94F5-86606F9CC678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7603" y="302975"/>
            <a:ext cx="2125305" cy="3210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1F90CC-A2CC-1ACB-3562-897A399D8A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5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B716BDF-FE20-9D17-DA35-FD394104D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0" t="11514" r="2765" b="17552"/>
          <a:stretch/>
        </p:blipFill>
        <p:spPr>
          <a:xfrm>
            <a:off x="6738524" y="330327"/>
            <a:ext cx="1876702" cy="293304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4E146E4-5E71-4B51-C4E2-83DD32C941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F28CB4A-7719-C849-2692-FF18D6AE5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23073" y="-37730"/>
            <a:ext cx="3268928" cy="692975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5C7A10-A011-720D-88BC-67D37159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71" y="1825625"/>
            <a:ext cx="7954209" cy="4351338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4C8A6B-B81B-BB18-C26F-77E80A17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70" y="153968"/>
            <a:ext cx="8278732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522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6063" y="1153208"/>
            <a:ext cx="5226844" cy="43568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9EA1A6-6296-7B33-0702-21DC312E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063" y="256140"/>
            <a:ext cx="5226845" cy="539880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327;p32">
            <a:extLst>
              <a:ext uri="{FF2B5EF4-FFF2-40B4-BE49-F238E27FC236}">
                <a16:creationId xmlns:a16="http://schemas.microsoft.com/office/drawing/2014/main" id="{E4D9C6F4-F82B-1812-430C-5B8DF048BF19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" b="149"/>
          <a:stretch/>
        </p:blipFill>
        <p:spPr>
          <a:xfrm>
            <a:off x="9989495" y="6221023"/>
            <a:ext cx="1833412" cy="27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AA7F7B-0D76-8AA4-ABE2-3EFAE4C0BB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8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1264894"/>
            <a:ext cx="4893469" cy="76944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07199"/>
            <a:ext cx="9238012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6B17-3F4A-69B3-1FBE-52F351562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852" y="1264895"/>
            <a:ext cx="4846155" cy="4990836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9815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64894"/>
            <a:ext cx="4893469" cy="76944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452657"/>
            <a:ext cx="9396351" cy="377027"/>
          </a:xfrm>
        </p:spPr>
        <p:txBody>
          <a:bodyPr anchor="ctr">
            <a:noAutofit/>
          </a:bodyPr>
          <a:lstStyle>
            <a:lvl1pPr marL="0" indent="0">
              <a:buNone/>
              <a:defRPr sz="21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This is the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07DF-DACB-2E73-2EF2-C73A62AB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852" y="1264895"/>
            <a:ext cx="4846155" cy="4990836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275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DAACD2-8076-9ADD-A6D9-71CBC36C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2" y="153968"/>
            <a:ext cx="11453817" cy="750907"/>
          </a:xfrm>
        </p:spPr>
        <p:txBody>
          <a:bodyPr>
            <a:noAutofit/>
          </a:bodyPr>
          <a:lstStyle>
            <a:lvl1pPr>
              <a:defRPr sz="2167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03E546B-7263-F29D-2619-EA22898665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A picture containing logo&#10;&#10;Description automatically generated"/>
          <p:cNvPicPr preferRelativeResize="0"/>
          <p:nvPr/>
        </p:nvPicPr>
        <p:blipFill rotWithShape="1">
          <a:blip r:embed="rId36">
            <a:alphaModFix amt="40000"/>
          </a:blip>
          <a:srcRect/>
          <a:stretch/>
        </p:blipFill>
        <p:spPr>
          <a:xfrm>
            <a:off x="102098" y="6426468"/>
            <a:ext cx="1051196" cy="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730" r:id="rId2"/>
    <p:sldLayoutId id="2147483731" r:id="rId3"/>
    <p:sldLayoutId id="2147483736" r:id="rId4"/>
    <p:sldLayoutId id="2147483737" r:id="rId5"/>
    <p:sldLayoutId id="2147483664" r:id="rId6"/>
    <p:sldLayoutId id="2147483665" r:id="rId7"/>
    <p:sldLayoutId id="2147483666" r:id="rId8"/>
    <p:sldLayoutId id="2147483734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733" r:id="rId15"/>
    <p:sldLayoutId id="2147483735" r:id="rId16"/>
    <p:sldLayoutId id="2147483738" r:id="rId17"/>
    <p:sldLayoutId id="2147483742" r:id="rId18"/>
    <p:sldLayoutId id="2147483743" r:id="rId19"/>
    <p:sldLayoutId id="2147483744" r:id="rId20"/>
    <p:sldLayoutId id="2147483745" r:id="rId21"/>
    <p:sldLayoutId id="2147483751" r:id="rId22"/>
    <p:sldLayoutId id="2147483752" r:id="rId23"/>
    <p:sldLayoutId id="2147483753" r:id="rId24"/>
    <p:sldLayoutId id="2147483755" r:id="rId25"/>
    <p:sldLayoutId id="2147483800" r:id="rId26"/>
    <p:sldLayoutId id="2147483798" r:id="rId27"/>
    <p:sldLayoutId id="2147483754" r:id="rId28"/>
    <p:sldLayoutId id="2147483739" r:id="rId29"/>
    <p:sldLayoutId id="2147483688" r:id="rId30"/>
    <p:sldLayoutId id="2147483756" r:id="rId31"/>
    <p:sldLayoutId id="2147483799" r:id="rId32"/>
    <p:sldLayoutId id="2147483716" r:id="rId33"/>
    <p:sldLayoutId id="2147483729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B02C034B-6FBB-EB40-8F5D-65592CF4473C}" type="datetime1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73" r:id="rId3"/>
    <p:sldLayoutId id="2147483667" r:id="rId4"/>
    <p:sldLayoutId id="2147483674" r:id="rId5"/>
    <p:sldLayoutId id="2147483662" r:id="rId6"/>
    <p:sldLayoutId id="2147483663" r:id="rId7"/>
    <p:sldLayoutId id="2147483675" r:id="rId8"/>
    <p:sldLayoutId id="2147483687" r:id="rId9"/>
    <p:sldLayoutId id="2147483700" r:id="rId10"/>
    <p:sldLayoutId id="2147483699" r:id="rId11"/>
    <p:sldLayoutId id="2147483676" r:id="rId12"/>
    <p:sldLayoutId id="2147483677" r:id="rId13"/>
    <p:sldLayoutId id="2147483678" r:id="rId14"/>
    <p:sldLayoutId id="2147483679" r:id="rId15"/>
    <p:sldLayoutId id="2147483696" r:id="rId16"/>
    <p:sldLayoutId id="2147483692" r:id="rId17"/>
    <p:sldLayoutId id="2147483693" r:id="rId18"/>
    <p:sldLayoutId id="2147483694" r:id="rId19"/>
    <p:sldLayoutId id="2147483695" r:id="rId20"/>
    <p:sldLayoutId id="2147483680" r:id="rId21"/>
    <p:sldLayoutId id="2147483681" r:id="rId22"/>
    <p:sldLayoutId id="2147483682" r:id="rId23"/>
    <p:sldLayoutId id="2147483686" r:id="rId24"/>
    <p:sldLayoutId id="2147483683" r:id="rId25"/>
    <p:sldLayoutId id="2147483689" r:id="rId26"/>
    <p:sldLayoutId id="2147483685" r:id="rId27"/>
    <p:sldLayoutId id="2147483690" r:id="rId28"/>
    <p:sldLayoutId id="2147483698" r:id="rId29"/>
    <p:sldLayoutId id="2147483684" r:id="rId30"/>
    <p:sldLayoutId id="2147483703" r:id="rId31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accent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500" b="1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0B3BC7A9-3ACF-194A-8707-99C672F6D131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FCCBC4-EF26-02B1-7CDE-A5B9EAC81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690" y="6356351"/>
            <a:ext cx="533111" cy="365125"/>
          </a:xfrm>
          <a:prstGeom prst="rect">
            <a:avLst/>
          </a:prstGeom>
        </p:spPr>
        <p:txBody>
          <a:bodyPr anchor="ctr"/>
          <a:lstStyle>
            <a:lvl1pPr algn="ctr">
              <a:defRPr sz="917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94" r:id="rId14"/>
    <p:sldLayoutId id="2147483770" r:id="rId15"/>
    <p:sldLayoutId id="2147483795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6" r:id="rId40"/>
    <p:sldLayoutId id="2147483797" r:id="rId41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edgetrial.sharepoint.com/:w:/r/sites/WF_Digital_Adoption/_layouts/15/Doc.aspx?sourcedoc=%7B07C7DDA5-2B7F-4385-9A9F-01BFB6A4D286%7D&amp;file=Champions%20Program%20Plan.docx&amp;action=default&amp;mobileredirect=tr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73403-466B-C7A1-7E6F-D01A2555A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740" y="2765711"/>
            <a:ext cx="8071510" cy="1328963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 b="0">
                <a:solidFill>
                  <a:srgbClr val="FFFFFF"/>
                </a:solidFill>
                <a:latin typeface="Arial Nova Light"/>
              </a:rPr>
              <a:t>Creating A Champions Program</a:t>
            </a:r>
            <a:endParaRPr lang="en-US" sz="2400" b="0">
              <a:solidFill>
                <a:srgbClr val="FFFFFF"/>
              </a:solidFill>
              <a:latin typeface="Arial Nova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9999-35B7-E875-B6D2-A96F009DD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wrap="square" lIns="0" tIns="45720" rIns="0" bIns="45720" rtlCol="0" anchor="t">
            <a:no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rgbClr val="FFFFFF"/>
                </a:solidFill>
              </a:rPr>
              <a:t>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8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DFB60-F39C-FBB8-C88F-6A91E23AC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533EF-BE25-ACEE-2924-0D1462004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25" y="157008"/>
            <a:ext cx="8091323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Champions Program - Essential for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65891-AEBB-C578-BAAA-F654E0434B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2C005BC-AC8B-7680-5CC1-F4A7010F8D4C}"/>
              </a:ext>
            </a:extLst>
          </p:cNvPr>
          <p:cNvSpPr txBox="1">
            <a:spLocks/>
          </p:cNvSpPr>
          <p:nvPr/>
        </p:nvSpPr>
        <p:spPr>
          <a:xfrm>
            <a:off x="381001" y="1188791"/>
            <a:ext cx="8664716" cy="5488426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Arial Nova Light"/>
              </a:rPr>
              <a:t>Why?</a:t>
            </a:r>
            <a:r>
              <a:rPr lang="en-US" sz="2000">
                <a:latin typeface="Arial Nova Light"/>
              </a:rPr>
              <a:t> </a:t>
            </a:r>
          </a:p>
          <a:p>
            <a:r>
              <a:rPr lang="en-US" sz="2000">
                <a:latin typeface="Arial Nova Light"/>
              </a:rPr>
              <a:t>Learning via co-workers is among the most effective method in a professional environment. Champions will also provide your adoption program valuable insight about what is and isn't working regarding digital care management.</a:t>
            </a:r>
          </a:p>
          <a:p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Arial Nova Light"/>
              </a:rPr>
              <a:t>How will Champions Support Digital Care Management?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Create a ground swell of enthusiasm that grows adoption of improved ways of working.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Build a circle of influence among their team.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Bring new ways of working to life across the teams.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Identify business challenges and possible solutions quickly.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Provide feedback to the clinical leaders.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4864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4DC3-EABA-6F31-999F-ED9E1D16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097568-0C04-D52C-DCB6-51F54EC5C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950"/>
            <a:ext cx="7387442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Identifying Champions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73D74-C21A-CF8D-6B36-5BA11BCF7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F7577C3-E8B6-DE30-9EE8-1BCD351F293D}"/>
              </a:ext>
            </a:extLst>
          </p:cNvPr>
          <p:cNvSpPr txBox="1">
            <a:spLocks/>
          </p:cNvSpPr>
          <p:nvPr/>
        </p:nvSpPr>
        <p:spPr>
          <a:xfrm>
            <a:off x="381001" y="1080746"/>
            <a:ext cx="8664716" cy="6380978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b="1">
                <a:latin typeface="Arial Nova Light"/>
              </a:rPr>
              <a:t>What to look for in choosing champions?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Passionate and enthusiastic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Excited to share their knowledge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Often helping others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Keen to trying new things</a:t>
            </a:r>
          </a:p>
          <a:p>
            <a:pPr marL="457200" lvl="1">
              <a:lnSpc>
                <a:spcPct val="114999"/>
              </a:lnSpc>
            </a:pPr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Arial Nova Light"/>
              </a:rPr>
              <a:t>How to reward champions? 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Allow successful membership in the Champion Program to contribute to employees' performance review.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Acknowledge your most successful Champions with rewards of Office swag and employee perks.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Engage your Champions with ongoing training and content that they can pass along to other employees.</a:t>
            </a: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574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10E4-99FA-88D9-8E6A-138D48D1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4CEC4-B6DB-EDD7-DCB9-FA96446D3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950"/>
            <a:ext cx="7387442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Steps to Begin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7E230-9111-EBDB-CB53-D53AE972C9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995F2AC-BCC2-629B-8265-0596ECF044C1}"/>
              </a:ext>
            </a:extLst>
          </p:cNvPr>
          <p:cNvSpPr txBox="1">
            <a:spLocks/>
          </p:cNvSpPr>
          <p:nvPr/>
        </p:nvSpPr>
        <p:spPr>
          <a:xfrm>
            <a:off x="381001" y="1086434"/>
            <a:ext cx="6907567" cy="6888809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Identify and assemble the team.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Create goals of the Champions Program.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Successful Champions Programs have a Leader.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Monthly meetings at a minimum are important part of creating positive culture in the community and fostering growth.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Create a chat-based workspace in Teams for ideas in between monthly meetings.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Champions like to have their voice heard and feel as if they are part of creating something (if unable to implement ideas use a "parking lot" approach to revisit later.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Start small and grow. 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>
              <a:latin typeface="Arial Nova Light"/>
            </a:endParaRPr>
          </a:p>
          <a:p>
            <a:pPr marL="457200" lvl="1">
              <a:lnSpc>
                <a:spcPct val="114999"/>
              </a:lnSpc>
            </a:pPr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AutoNum type="arabicPeriod"/>
            </a:pPr>
            <a:endParaRPr lang="en-US" sz="2000" b="1">
              <a:latin typeface="Arial Nova Light"/>
            </a:endParaRPr>
          </a:p>
          <a:p>
            <a:pPr marL="237490" indent="-237490">
              <a:lnSpc>
                <a:spcPct val="114999"/>
              </a:lnSpc>
              <a:buAutoNum type="arabicPeriod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7140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4CF2-5380-FA2B-7363-44C95D7D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808F13-C06B-2104-649D-F0DEB31C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950"/>
            <a:ext cx="7387442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81879-6AAC-A73F-AFD8-C957ADDF5F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05EAB9-9D32-334C-4FCF-56CFC0860725}"/>
              </a:ext>
            </a:extLst>
          </p:cNvPr>
          <p:cNvSpPr txBox="1">
            <a:spLocks/>
          </p:cNvSpPr>
          <p:nvPr/>
        </p:nvSpPr>
        <p:spPr>
          <a:xfrm>
            <a:off x="381001" y="1138095"/>
            <a:ext cx="6907567" cy="5903924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What team members have you identified?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Arial Nova Light"/>
              </a:rPr>
              <a:t>Let's identify three goals for the Champions Program.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Who will lead the Champions Program?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Who can commit to creating the Teams workspace for the Champions Program and setting up the monthly meetings?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Fill out the </a:t>
            </a:r>
            <a:r>
              <a:rPr lang="en-US" sz="2400" u="sng">
                <a:latin typeface="Aptos"/>
                <a:hlinkClick r:id="rId3"/>
              </a:rPr>
              <a:t>Champions Program Plan</a:t>
            </a:r>
            <a:r>
              <a:rPr lang="en-US" sz="2400">
                <a:solidFill>
                  <a:srgbClr val="000000"/>
                </a:solidFill>
                <a:latin typeface="Aptos"/>
              </a:rPr>
              <a:t> </a:t>
            </a:r>
            <a:br>
              <a:rPr lang="en-US" sz="2000">
                <a:latin typeface="Arial Nova Light"/>
              </a:rPr>
            </a:br>
            <a:endParaRPr lang="en-US" sz="2000">
              <a:latin typeface="Arial Nova Light"/>
            </a:endParaRPr>
          </a:p>
          <a:p>
            <a:pPr marL="457200" indent="-457200">
              <a:buFontTx/>
              <a:buAutoNum type="arabicPeriod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>
              <a:latin typeface="Arial Nova Light"/>
            </a:endParaRPr>
          </a:p>
          <a:p>
            <a:pPr marL="457200" lvl="1">
              <a:lnSpc>
                <a:spcPct val="114999"/>
              </a:lnSpc>
            </a:pPr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Tx/>
              <a:buAutoNum type="arabicPeriod"/>
            </a:pPr>
            <a:endParaRPr lang="en-US" sz="2000" b="1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Tx/>
              <a:buAutoNum type="arabicPeriod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188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52AB1-677F-82FE-B809-BAB79106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E5419E-A3B2-77DA-BF05-867EE2C47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9259" y="2499245"/>
            <a:ext cx="5018807" cy="5486400"/>
          </a:xfr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latin typeface="Arial Nova Light"/>
              </a:rPr>
              <a:t>Next Steps</a:t>
            </a:r>
            <a:endParaRPr lang="en-US" sz="5400">
              <a:solidFill>
                <a:schemeClr val="bg1"/>
              </a:solidFill>
              <a:latin typeface="Arial Nova Light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8D199-B2D6-7B46-637E-8F30E34A2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B6CE2-1BA4-C30A-BE4B-042EAFA07D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1F2327"/>
      </a:dk1>
      <a:lt1>
        <a:srgbClr val="F2F5F7"/>
      </a:lt1>
      <a:dk2>
        <a:srgbClr val="595959"/>
      </a:dk2>
      <a:lt2>
        <a:srgbClr val="D9E3E7"/>
      </a:lt2>
      <a:accent1>
        <a:srgbClr val="0080A3"/>
      </a:accent1>
      <a:accent2>
        <a:srgbClr val="19566A"/>
      </a:accent2>
      <a:accent3>
        <a:srgbClr val="976FC1"/>
      </a:accent3>
      <a:accent4>
        <a:srgbClr val="00AAD5"/>
      </a:accent4>
      <a:accent5>
        <a:srgbClr val="09BFB1"/>
      </a:accent5>
      <a:accent6>
        <a:srgbClr val="CC61AD"/>
      </a:accent6>
      <a:hlink>
        <a:srgbClr val="00AA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9213F"/>
      </a:dk1>
      <a:lt1>
        <a:srgbClr val="FFFFFF"/>
      </a:lt1>
      <a:dk2>
        <a:srgbClr val="44546A"/>
      </a:dk2>
      <a:lt2>
        <a:srgbClr val="E7E6E6"/>
      </a:lt2>
      <a:accent1>
        <a:srgbClr val="0192C6"/>
      </a:accent1>
      <a:accent2>
        <a:srgbClr val="09213F"/>
      </a:accent2>
      <a:accent3>
        <a:srgbClr val="BBBDBF"/>
      </a:accent3>
      <a:accent4>
        <a:srgbClr val="F3793B"/>
      </a:accent4>
      <a:accent5>
        <a:srgbClr val="611059"/>
      </a:accent5>
      <a:accent6>
        <a:srgbClr val="2C6C69"/>
      </a:accent6>
      <a:hlink>
        <a:srgbClr val="0563C1"/>
      </a:hlink>
      <a:folHlink>
        <a:srgbClr val="954F72"/>
      </a:folHlink>
    </a:clrScheme>
    <a:fontScheme name="Aventa Master Slides">
      <a:majorFont>
        <a:latin typeface="Aventa"/>
        <a:ea typeface=""/>
        <a:cs typeface=""/>
      </a:majorFont>
      <a:minorFont>
        <a:latin typeface="Avent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Edge PPT Template_Mar 2024" id="{45436E9B-61FD-0642-A39D-1C6B8DB0664C}" vid="{8DAED0BD-FC38-554A-AAD0-87BC743D5688}"/>
    </a:ext>
  </a:extLst>
</a:theme>
</file>

<file path=ppt/theme/theme3.xml><?xml version="1.0" encoding="utf-8"?>
<a:theme xmlns:a="http://schemas.openxmlformats.org/drawingml/2006/main" name="Jul 2024 Refresh Master">
  <a:themeElements>
    <a:clrScheme name="HealthEdge (Updated 2024)">
      <a:dk1>
        <a:srgbClr val="0A233F"/>
      </a:dk1>
      <a:lt1>
        <a:srgbClr val="FFFFFF"/>
      </a:lt1>
      <a:dk2>
        <a:srgbClr val="BBBDBF"/>
      </a:dk2>
      <a:lt2>
        <a:srgbClr val="F0E5D7"/>
      </a:lt2>
      <a:accent1>
        <a:srgbClr val="008FD4"/>
      </a:accent1>
      <a:accent2>
        <a:srgbClr val="F37F34"/>
      </a:accent2>
      <a:accent3>
        <a:srgbClr val="E71D75"/>
      </a:accent3>
      <a:accent4>
        <a:srgbClr val="932173"/>
      </a:accent4>
      <a:accent5>
        <a:srgbClr val="03927B"/>
      </a:accent5>
      <a:accent6>
        <a:srgbClr val="000000"/>
      </a:accent6>
      <a:hlink>
        <a:srgbClr val="467886"/>
      </a:hlink>
      <a:folHlink>
        <a:srgbClr val="96607D"/>
      </a:folHlink>
    </a:clrScheme>
    <a:fontScheme name="Test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37DE1626F5B49B0A32D7419EC33C2" ma:contentTypeVersion="17" ma:contentTypeDescription="Create a new document." ma:contentTypeScope="" ma:versionID="bcf1485cd0c8e46d344b3510b43d84e1">
  <xsd:schema xmlns:xsd="http://www.w3.org/2001/XMLSchema" xmlns:xs="http://www.w3.org/2001/XMLSchema" xmlns:p="http://schemas.microsoft.com/office/2006/metadata/properties" xmlns:ns2="2e321be7-ab53-4d06-a2af-46791cc3c01c" xmlns:ns3="6dec0d7a-18f1-42ea-acf0-9d32704dd91d" targetNamespace="http://schemas.microsoft.com/office/2006/metadata/properties" ma:root="true" ma:fieldsID="d88445fe6ab87ed68ccc24f84e92bfbb" ns2:_="" ns3:_="">
    <xsd:import namespace="2e321be7-ab53-4d06-a2af-46791cc3c01c"/>
    <xsd:import namespace="6dec0d7a-18f1-42ea-acf0-9d32704dd9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21be7-ab53-4d06-a2af-46791cc3c0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4bf2767-a93c-4aef-83a2-6349ff71d8ef}" ma:internalName="TaxCatchAll" ma:showField="CatchAllData" ma:web="2e321be7-ab53-4d06-a2af-46791cc3c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c0d7a-18f1-42ea-acf0-9d32704dd91d" elementFormDefault="qualified">
    <xsd:import namespace="http://schemas.microsoft.com/office/2006/documentManagement/types"/>
    <xsd:import namespace="http://schemas.microsoft.com/office/infopath/2007/PartnerControls"/>
    <xsd:element name="MigrationWizId" ma:index="11" nillable="true" ma:displayName="MigrationWizId" ma:internalName="MigrationWizId">
      <xsd:simpleType>
        <xsd:restriction base="dms:Text"/>
      </xsd:simpleType>
    </xsd:element>
    <xsd:element name="MigrationWizIdPermissions" ma:index="12" nillable="true" ma:displayName="MigrationWizIdPermissions" ma:internalName="MigrationWizIdPermissions">
      <xsd:simpleType>
        <xsd:restriction base="dms:Text"/>
      </xsd:simpleType>
    </xsd:element>
    <xsd:element name="MigrationWizIdVersion" ma:index="13" nillable="true" ma:displayName="MigrationWizIdVersion" ma:internalName="MigrationWizIdVersion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c6ceea2-5bcf-4d11-a2ea-07cf4affa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321be7-ab53-4d06-a2af-46791cc3c01c">SWUF73QZKTWT-542845596-3263</_dlc_DocId>
    <_dlc_DocIdUrl xmlns="2e321be7-ab53-4d06-a2af-46791cc3c01c">
      <Url>https://healthedgetrial.sharepoint.com/sites/WF_Digital_Adoption/_layouts/15/DocIdRedir.aspx?ID=SWUF73QZKTWT-542845596-3263</Url>
      <Description>SWUF73QZKTWT-542845596-3263</Description>
    </_dlc_DocIdUrl>
    <MigrationWizIdVersion xmlns="6dec0d7a-18f1-42ea-acf0-9d32704dd91d" xsi:nil="true"/>
    <MigrationWizId xmlns="6dec0d7a-18f1-42ea-acf0-9d32704dd91d" xsi:nil="true"/>
    <lcf76f155ced4ddcb4097134ff3c332f xmlns="6dec0d7a-18f1-42ea-acf0-9d32704dd91d">
      <Terms xmlns="http://schemas.microsoft.com/office/infopath/2007/PartnerControls"/>
    </lcf76f155ced4ddcb4097134ff3c332f>
    <MigrationWizIdPermissions xmlns="6dec0d7a-18f1-42ea-acf0-9d32704dd91d" xsi:nil="true"/>
    <TaxCatchAll xmlns="2e321be7-ab53-4d06-a2af-46791cc3c01c" xsi:nil="true"/>
  </documentManagement>
</p:properties>
</file>

<file path=customXml/itemProps1.xml><?xml version="1.0" encoding="utf-8"?>
<ds:datastoreItem xmlns:ds="http://schemas.openxmlformats.org/officeDocument/2006/customXml" ds:itemID="{4731EB76-3004-4A6E-86AA-35E30B9EE8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FE3AA5-AFA0-4D8D-8810-9F22419F935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7764869-9C6A-4990-A12D-D504BB0B6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321be7-ab53-4d06-a2af-46791cc3c01c"/>
    <ds:schemaRef ds:uri="6dec0d7a-18f1-42ea-acf0-9d32704dd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40CDF4-A0E9-44C4-BEBF-D3984C5A0303}">
  <ds:schemaRefs>
    <ds:schemaRef ds:uri="2e321be7-ab53-4d06-a2af-46791cc3c01c"/>
    <ds:schemaRef ds:uri="6dec0d7a-18f1-42ea-acf0-9d32704dd91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Office Theme</vt:lpstr>
      <vt:lpstr>Jul 2024 Refresh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22</cp:revision>
  <dcterms:created xsi:type="dcterms:W3CDTF">2024-03-04T21:53:05Z</dcterms:created>
  <dcterms:modified xsi:type="dcterms:W3CDTF">2026-04-27T19:06:13Z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0x01010039837DE1626F5B49B0A32D7419EC33C2</vt:lpwstr>
  </property>
  <property fmtid="{D5CDD505-2E9C-101B-9397-08002B2CF9AE}" pid="3" name="_dlc_DocIdItemGuid">
    <vt:lpwstr>c7a7977b-60c6-4989-bf50-bfc9f301a58d</vt:lpwstr>
  </property>
  <property fmtid="{D5CDD505-2E9C-101B-9397-08002B2CF9AE}" pid="4" name="MediaServiceImageTags">
    <vt:lpwstr/>
  </property>
</Properties>
</file>