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7FFFD094_BBCC8110.xml" ContentType="application/vnd.ms-powerpoint.comments+xml"/>
  <Override PartName="/ppt/notesSlides/notesSlide14.xml" ContentType="application/vnd.openxmlformats-officedocument.presentationml.notesSlide+xml"/>
  <Override PartName="/ppt/comments/modernComment_7FFFEDF6_52AB7843.xml" ContentType="application/vnd.ms-powerpoint.comments+xml"/>
  <Override PartName="/ppt/notesSlides/notesSlide15.xml" ContentType="application/vnd.openxmlformats-officedocument.presentationml.notesSlide+xml"/>
  <Override PartName="/ppt/comments/modernComment_7FFFD093_FA9DD575.xml" ContentType="application/vnd.ms-powerpoint.comments+xml"/>
  <Override PartName="/ppt/notesSlides/notesSlide16.xml" ContentType="application/vnd.openxmlformats-officedocument.presentationml.notesSlide+xml"/>
  <Override PartName="/ppt/comments/modernComment_7FFFEDF7_1A25B56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5"/>
    <p:sldMasterId id="2147484104" r:id="rId6"/>
  </p:sldMasterIdLst>
  <p:notesMasterIdLst>
    <p:notesMasterId r:id="rId33"/>
  </p:notesMasterIdLst>
  <p:sldIdLst>
    <p:sldId id="2147479032" r:id="rId7"/>
    <p:sldId id="412" r:id="rId8"/>
    <p:sldId id="298" r:id="rId9"/>
    <p:sldId id="258" r:id="rId10"/>
    <p:sldId id="259" r:id="rId11"/>
    <p:sldId id="260" r:id="rId12"/>
    <p:sldId id="261" r:id="rId13"/>
    <p:sldId id="447" r:id="rId14"/>
    <p:sldId id="448" r:id="rId15"/>
    <p:sldId id="449" r:id="rId16"/>
    <p:sldId id="264" r:id="rId17"/>
    <p:sldId id="2147479019" r:id="rId18"/>
    <p:sldId id="2147479020" r:id="rId19"/>
    <p:sldId id="2147479021" r:id="rId20"/>
    <p:sldId id="2147479022" r:id="rId21"/>
    <p:sldId id="2147479023" r:id="rId22"/>
    <p:sldId id="2147479027" r:id="rId23"/>
    <p:sldId id="360" r:id="rId24"/>
    <p:sldId id="2147471508" r:id="rId25"/>
    <p:sldId id="2147479030" r:id="rId26"/>
    <p:sldId id="2147471507" r:id="rId27"/>
    <p:sldId id="2147479031" r:id="rId28"/>
    <p:sldId id="2147479029" r:id="rId29"/>
    <p:sldId id="417" r:id="rId30"/>
    <p:sldId id="2147479028" r:id="rId31"/>
    <p:sldId id="433" r:id="rId32"/>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365BCE97-2479-F64F-8B0D-427FB0E92753}">
          <p14:sldIdLst>
            <p14:sldId id="2147479032"/>
          </p14:sldIdLst>
        </p14:section>
        <p14:section name="Break Slides" id="{1A32457F-5593-2140-8F2F-263450155F38}">
          <p14:sldIdLst/>
        </p14:section>
        <p14:section name="Agenda Slides" id="{574315CE-110B-0C4A-BD7B-76324A057919}">
          <p14:sldIdLst>
            <p14:sldId id="412"/>
          </p14:sldIdLst>
        </p14:section>
        <p14:section name="Blank Content Slides" id="{22644ADD-D258-E740-9534-A8D22B815533}">
          <p14:sldIdLst>
            <p14:sldId id="298"/>
            <p14:sldId id="258"/>
            <p14:sldId id="259"/>
            <p14:sldId id="260"/>
            <p14:sldId id="261"/>
            <p14:sldId id="447"/>
            <p14:sldId id="448"/>
            <p14:sldId id="449"/>
            <p14:sldId id="264"/>
            <p14:sldId id="2147479019"/>
            <p14:sldId id="2147479020"/>
            <p14:sldId id="2147479021"/>
            <p14:sldId id="2147479022"/>
            <p14:sldId id="2147479023"/>
            <p14:sldId id="2147479027"/>
            <p14:sldId id="360"/>
            <p14:sldId id="2147471508"/>
            <p14:sldId id="2147479030"/>
            <p14:sldId id="2147471507"/>
            <p14:sldId id="2147479031"/>
            <p14:sldId id="2147479029"/>
            <p14:sldId id="417"/>
            <p14:sldId id="2147479028"/>
            <p14:sldId id="433"/>
          </p14:sldIdLst>
        </p14:section>
        <p14:section name="Sample Content Slides" id="{8041AA01-6A2E-1643-86E7-315609A26205}">
          <p14:sldIdLst/>
        </p14:section>
        <p14:section name="Visual Information" id="{E9BA7D51-1F20-9F46-AB4C-02796D81DBD3}">
          <p14:sldIdLst/>
        </p14:section>
        <p14:section name="Charts and Graphs" id="{976E92C6-BEF9-514A-91DB-7145653D23B2}">
          <p14:sldIdLst/>
        </p14:section>
        <p14:section name="Color Usage" id="{450288D1-5DAB-434C-B07B-7EBAA8C7BE03}">
          <p14:sldIdLst/>
        </p14:section>
        <p14:section name="Logos" id="{BF210557-A871-4E4E-B68A-F707A675FDDA}">
          <p14:sldIdLst/>
        </p14:section>
        <p14:section name="One Color Icons" id="{A94CF95B-A470-2A49-BE15-17055C99287E}">
          <p14:sldIdLst/>
        </p14:section>
        <p14:section name="Two Color Icons" id="{13D9A54E-DDDF-6345-A3CB-B88472D0D4EE}">
          <p14:sldIdLst/>
        </p14:section>
        <p14:section name="Imagery" id="{918CFD77-1A6B-054E-BEEA-732C73361C8D}">
          <p14:sldIdLst/>
        </p14:section>
      </p14:sectionLst>
    </p:ext>
    <p:ext uri="{EFAFB233-063F-42B5-8137-9DF3F51BA10A}">
      <p15:sldGuideLst xmlns:p15="http://schemas.microsoft.com/office/powerpoint/2012/main">
        <p15:guide id="1" pos="4608" userDrawn="1">
          <p15:clr>
            <a:srgbClr val="A4A3A4"/>
          </p15:clr>
        </p15:guide>
        <p15:guide id="2" pos="576" userDrawn="1">
          <p15:clr>
            <a:srgbClr val="A4A3A4"/>
          </p15:clr>
        </p15:guide>
        <p15:guide id="3" pos="8640" userDrawn="1">
          <p15:clr>
            <a:srgbClr val="A4A3A4"/>
          </p15:clr>
        </p15:guide>
        <p15:guide id="4" pos="8928" userDrawn="1">
          <p15:clr>
            <a:srgbClr val="A4A3A4"/>
          </p15:clr>
        </p15:guide>
        <p15:guide id="5" orient="horz" pos="5040" userDrawn="1">
          <p15:clr>
            <a:srgbClr val="A4A3A4"/>
          </p15:clr>
        </p15:guide>
        <p15:guide id="6" pos="1152" userDrawn="1">
          <p15:clr>
            <a:srgbClr val="A4A3A4"/>
          </p15:clr>
        </p15:guide>
        <p15:guide id="7" pos="1728" userDrawn="1">
          <p15:clr>
            <a:srgbClr val="A4A3A4"/>
          </p15:clr>
        </p15:guide>
        <p15:guide id="8" pos="2304" userDrawn="1">
          <p15:clr>
            <a:srgbClr val="A4A3A4"/>
          </p15:clr>
        </p15:guide>
        <p15:guide id="9" pos="2880" userDrawn="1">
          <p15:clr>
            <a:srgbClr val="A4A3A4"/>
          </p15:clr>
        </p15:guide>
        <p15:guide id="10" pos="3456" userDrawn="1">
          <p15:clr>
            <a:srgbClr val="A4A3A4"/>
          </p15:clr>
        </p15:guide>
        <p15:guide id="11" pos="4032" userDrawn="1">
          <p15:clr>
            <a:srgbClr val="A4A3A4"/>
          </p15:clr>
        </p15:guide>
        <p15:guide id="12" pos="288" userDrawn="1">
          <p15:clr>
            <a:srgbClr val="A4A3A4"/>
          </p15:clr>
        </p15:guide>
        <p15:guide id="13" orient="horz" pos="28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D2E605-C75D-AD46-C9CF-28AB40A997E5}" name="Jen FitzGibbon" initials="JF" userId="S::jen.fitzgibbon@healthedge.com::997f24b4-9ff4-49bd-b94e-785eaf6e265f" providerId="AD"/>
  <p188:author id="{E930F016-C1D4-4C4F-49D7-07AE27216C8E}" name="Emily Sansom" initials="ES" userId="S::esansom@healthedge.com::37952015-4bd5-4a5f-aefb-8ac354b8a830" providerId="AD"/>
  <p188:author id="{AA904D1C-CFDB-E54E-27C3-F72C3FF213C2}" name="Liz Parmalee" initials="LP" userId="S::lparmalee@healthedge.com::5ed6dd28-a3d7-4042-9c4e-57b0285def4a" providerId="AD"/>
  <p188:author id="{284B7286-E5EF-F21F-942A-9BC30AC5F1FA}" name="Norine Howard" initials="NH" userId="S::nhoward@healthedge.com::f5838e31-e938-45e5-90c2-2b00bf6dc3d1" providerId="AD"/>
  <p188:author id="{58E9C0C6-5FC2-3228-CA46-2D029BFB23B6}" name="Alyssa Alsheimer" initials="AA" userId="S::aalsheimer@healthedge.com::82f8ba7a-6327-4a87-a42a-c0da5121daca" providerId="AD"/>
  <p188:author id="{9C04DDD6-1B69-365A-F6CD-F55E569682B3}" name="Christine Davis" initials="CD" userId="S::cdavis@healthedge.com::58102ad1-8b42-4575-acb3-263dad62e1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3C7"/>
    <a:srgbClr val="0B2141"/>
    <a:srgbClr val="0EBCB0"/>
    <a:srgbClr val="0192C7"/>
    <a:srgbClr val="83DEFE"/>
    <a:srgbClr val="0A2240"/>
    <a:srgbClr val="147BB7"/>
    <a:srgbClr val="092240"/>
    <a:srgbClr val="FF16EB"/>
    <a:srgbClr val="0093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9675D-2096-44EE-206C-84ADAA5E3D82}" v="5" dt="2026-04-09T18:03:46.84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77"/>
    <p:restoredTop sz="94702"/>
  </p:normalViewPr>
  <p:slideViewPr>
    <p:cSldViewPr snapToGrid="0">
      <p:cViewPr varScale="1">
        <p:scale>
          <a:sx n="90" d="100"/>
          <a:sy n="90" d="100"/>
        </p:scale>
        <p:origin x="224" y="304"/>
      </p:cViewPr>
      <p:guideLst>
        <p:guide pos="4608"/>
        <p:guide pos="576"/>
        <p:guide pos="8640"/>
        <p:guide pos="8928"/>
        <p:guide orient="horz" pos="5040"/>
        <p:guide pos="1152"/>
        <p:guide pos="1728"/>
        <p:guide pos="2304"/>
        <p:guide pos="2880"/>
        <p:guide pos="3456"/>
        <p:guide pos="4032"/>
        <p:guide pos="288"/>
        <p:guide orient="horz" pos="288"/>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omments/modernComment_7FFFD093_FA9DD575.xml><?xml version="1.0" encoding="utf-8"?>
<p188:cmLst xmlns:a="http://schemas.openxmlformats.org/drawingml/2006/main" xmlns:r="http://schemas.openxmlformats.org/officeDocument/2006/relationships" xmlns:p188="http://schemas.microsoft.com/office/powerpoint/2018/8/main">
  <p188:cm id="{190C1B51-7222-4214-BCAA-C762CC536975}" authorId="{284B7286-E5EF-F21F-942A-9BC30AC5F1FA}" created="2025-07-02T18:40:01.515">
    <pc:sldMkLst xmlns:pc="http://schemas.microsoft.com/office/powerpoint/2013/main/command">
      <pc:docMk/>
      <pc:sldMk cId="4204647797" sldId="2147471507"/>
    </pc:sldMkLst>
    <p188:txBody>
      <a:bodyPr/>
      <a:lstStyle/>
      <a:p>
        <a:r>
          <a:rPr lang="en-US"/>
          <a:t>Is this Insight accurate?</a:t>
        </a:r>
      </a:p>
    </p188:txBody>
  </p188:cm>
</p188:cmLst>
</file>

<file path=ppt/comments/modernComment_7FFFD094_BBCC8110.xml><?xml version="1.0" encoding="utf-8"?>
<p188:cmLst xmlns:a="http://schemas.openxmlformats.org/drawingml/2006/main" xmlns:r="http://schemas.openxmlformats.org/officeDocument/2006/relationships" xmlns:p188="http://schemas.microsoft.com/office/powerpoint/2018/8/main">
  <p188:cm id="{A0FDE3B0-9B6E-46B6-A1C4-F95983467DED}" authorId="{284B7286-E5EF-F21F-942A-9BC30AC5F1FA}" created="2025-07-02T18:35:59.424">
    <pc:sldMkLst xmlns:pc="http://schemas.microsoft.com/office/powerpoint/2013/main/command">
      <pc:docMk/>
      <pc:sldMk cId="3150741776" sldId="2147471508"/>
    </pc:sldMkLst>
    <p188:txBody>
      <a:bodyPr/>
      <a:lstStyle/>
      <a:p>
        <a:r>
          <a:rPr lang="en-US"/>
          <a:t>Is this insight accurate? </a:t>
        </a:r>
      </a:p>
    </p188:txBody>
  </p188:cm>
</p188:cmLst>
</file>

<file path=ppt/comments/modernComment_7FFFEDF6_52AB7843.xml><?xml version="1.0" encoding="utf-8"?>
<p188:cmLst xmlns:a="http://schemas.openxmlformats.org/drawingml/2006/main" xmlns:r="http://schemas.openxmlformats.org/officeDocument/2006/relationships" xmlns:p188="http://schemas.microsoft.com/office/powerpoint/2018/8/main">
  <p188:cm id="{C59DB4D9-D898-4E2B-8323-8D184799F9B6}" authorId="{284B7286-E5EF-F21F-942A-9BC30AC5F1FA}" created="2025-07-02T18:39:38.874">
    <pc:sldMkLst xmlns:pc="http://schemas.microsoft.com/office/powerpoint/2013/main/command">
      <pc:docMk/>
      <pc:sldMk cId="1386969155" sldId="2147479030"/>
    </pc:sldMkLst>
    <p188:txBody>
      <a:bodyPr/>
      <a:lstStyle/>
      <a:p>
        <a:r>
          <a:rPr lang="en-US"/>
          <a:t>Is this Insight accurate?</a:t>
        </a:r>
      </a:p>
    </p188:txBody>
  </p188:cm>
</p188:cmLst>
</file>

<file path=ppt/comments/modernComment_7FFFEDF7_1A25B562.xml><?xml version="1.0" encoding="utf-8"?>
<p188:cmLst xmlns:a="http://schemas.openxmlformats.org/drawingml/2006/main" xmlns:r="http://schemas.openxmlformats.org/officeDocument/2006/relationships" xmlns:p188="http://schemas.microsoft.com/office/powerpoint/2018/8/main">
  <p188:cm id="{60496BC3-3D13-4CF7-A62C-8740A22D5C6A}" authorId="{284B7286-E5EF-F21F-942A-9BC30AC5F1FA}" created="2025-07-02T18:52:02.346">
    <pc:sldMkLst xmlns:pc="http://schemas.microsoft.com/office/powerpoint/2013/main/command">
      <pc:docMk/>
      <pc:sldMk cId="438678882" sldId="2147479031"/>
    </pc:sldMkLst>
    <p188:txBody>
      <a:bodyPr/>
      <a:lstStyle/>
      <a:p>
        <a:r>
          <a:rPr lang="en-US"/>
          <a:t>Is this segment seen by most of the staff for customers?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83FCF-F177-0E43-80F8-C92F483B9A41}"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1D06A-9C08-E94A-8610-26FEB0571B61}" type="slidenum">
              <a:rPr lang="en-US" smtClean="0"/>
              <a:t>‹#›</a:t>
            </a:fld>
            <a:endParaRPr lang="en-US"/>
          </a:p>
        </p:txBody>
      </p:sp>
    </p:spTree>
    <p:extLst>
      <p:ext uri="{BB962C8B-B14F-4D97-AF65-F5344CB8AC3E}">
        <p14:creationId xmlns:p14="http://schemas.microsoft.com/office/powerpoint/2010/main" val="3194815340"/>
      </p:ext>
    </p:extLst>
  </p:cSld>
  <p:clrMap bg1="lt1" tx1="dk1" bg2="lt2" tx2="dk2" accent1="accent1" accent2="accent2" accent3="accent3" accent4="accent4" accent5="accent5" accent6="accent6" hlink="hlink" folHlink="folHlink"/>
  <p:notesStyle>
    <a:lvl1pPr marL="0" algn="l" defTabSz="1097236" rtl="0" eaLnBrk="1" latinLnBrk="0" hangingPunct="1">
      <a:defRPr sz="1440" kern="1200">
        <a:solidFill>
          <a:schemeClr val="tx1"/>
        </a:solidFill>
        <a:latin typeface="+mn-lt"/>
        <a:ea typeface="+mn-ea"/>
        <a:cs typeface="+mn-cs"/>
      </a:defRPr>
    </a:lvl1pPr>
    <a:lvl2pPr marL="548618" algn="l" defTabSz="1097236" rtl="0" eaLnBrk="1" latinLnBrk="0" hangingPunct="1">
      <a:defRPr sz="1440" kern="1200">
        <a:solidFill>
          <a:schemeClr val="tx1"/>
        </a:solidFill>
        <a:latin typeface="+mn-lt"/>
        <a:ea typeface="+mn-ea"/>
        <a:cs typeface="+mn-cs"/>
      </a:defRPr>
    </a:lvl2pPr>
    <a:lvl3pPr marL="1097236" algn="l" defTabSz="1097236" rtl="0" eaLnBrk="1" latinLnBrk="0" hangingPunct="1">
      <a:defRPr sz="1440" kern="1200">
        <a:solidFill>
          <a:schemeClr val="tx1"/>
        </a:solidFill>
        <a:latin typeface="+mn-lt"/>
        <a:ea typeface="+mn-ea"/>
        <a:cs typeface="+mn-cs"/>
      </a:defRPr>
    </a:lvl3pPr>
    <a:lvl4pPr marL="1645854" algn="l" defTabSz="1097236" rtl="0" eaLnBrk="1" latinLnBrk="0" hangingPunct="1">
      <a:defRPr sz="1440" kern="1200">
        <a:solidFill>
          <a:schemeClr val="tx1"/>
        </a:solidFill>
        <a:latin typeface="+mn-lt"/>
        <a:ea typeface="+mn-ea"/>
        <a:cs typeface="+mn-cs"/>
      </a:defRPr>
    </a:lvl4pPr>
    <a:lvl5pPr marL="2194472" algn="l" defTabSz="1097236" rtl="0" eaLnBrk="1" latinLnBrk="0" hangingPunct="1">
      <a:defRPr sz="1440" kern="1200">
        <a:solidFill>
          <a:schemeClr val="tx1"/>
        </a:solidFill>
        <a:latin typeface="+mn-lt"/>
        <a:ea typeface="+mn-ea"/>
        <a:cs typeface="+mn-cs"/>
      </a:defRPr>
    </a:lvl5pPr>
    <a:lvl6pPr marL="2743091" algn="l" defTabSz="1097236" rtl="0" eaLnBrk="1" latinLnBrk="0" hangingPunct="1">
      <a:defRPr sz="1440" kern="1200">
        <a:solidFill>
          <a:schemeClr val="tx1"/>
        </a:solidFill>
        <a:latin typeface="+mn-lt"/>
        <a:ea typeface="+mn-ea"/>
        <a:cs typeface="+mn-cs"/>
      </a:defRPr>
    </a:lvl6pPr>
    <a:lvl7pPr marL="3291708" algn="l" defTabSz="1097236" rtl="0" eaLnBrk="1" latinLnBrk="0" hangingPunct="1">
      <a:defRPr sz="1440" kern="1200">
        <a:solidFill>
          <a:schemeClr val="tx1"/>
        </a:solidFill>
        <a:latin typeface="+mn-lt"/>
        <a:ea typeface="+mn-ea"/>
        <a:cs typeface="+mn-cs"/>
      </a:defRPr>
    </a:lvl7pPr>
    <a:lvl8pPr marL="3840326" algn="l" defTabSz="1097236" rtl="0" eaLnBrk="1" latinLnBrk="0" hangingPunct="1">
      <a:defRPr sz="1440" kern="1200">
        <a:solidFill>
          <a:schemeClr val="tx1"/>
        </a:solidFill>
        <a:latin typeface="+mn-lt"/>
        <a:ea typeface="+mn-ea"/>
        <a:cs typeface="+mn-cs"/>
      </a:defRPr>
    </a:lvl8pPr>
    <a:lvl9pPr marL="4388945" algn="l" defTabSz="1097236"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313eb0520a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2313eb0520a_0_3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Example of this engagement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20c21917799_0_79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6" name="Google Shape;1196;g20c21917799_0_79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f451cdc234_0_14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Supplemental program education &amp; monitoring program CAD and HTN </a:t>
            </a:r>
            <a:endParaRPr/>
          </a:p>
        </p:txBody>
      </p:sp>
      <p:sp>
        <p:nvSpPr>
          <p:cNvPr id="1323" name="Google Shape;1323;gf451cdc234_0_1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186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08b9e1657f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08b9e1657f_0_3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Example of this engagement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a typeface="Calibri"/>
                <a:cs typeface="Calibri"/>
              </a:rPr>
              <a:t>These are insights for staff to reach out to member who have not onboarded after day 2, 3, and 7-  My understanding is that WF send an SMS message on day 2 and the Engagement Specialists will send an SMS message on day 7. There may be some </a:t>
            </a:r>
            <a:r>
              <a:rPr lang="en-US" sz="1400" err="1">
                <a:ea typeface="Calibri"/>
                <a:cs typeface="Calibri"/>
              </a:rPr>
              <a:t>opportuninity</a:t>
            </a:r>
            <a:r>
              <a:rPr lang="en-US" sz="1400">
                <a:ea typeface="Calibri"/>
                <a:cs typeface="Calibri"/>
              </a:rPr>
              <a:t> </a:t>
            </a:r>
            <a:r>
              <a:rPr lang="en-US" sz="1400" err="1">
                <a:ea typeface="Calibri"/>
                <a:cs typeface="Calibri"/>
              </a:rPr>
              <a:t>inbetween</a:t>
            </a:r>
            <a:r>
              <a:rPr lang="en-US" sz="1400">
                <a:ea typeface="Calibri"/>
                <a:cs typeface="Calibri"/>
              </a:rPr>
              <a:t> day 2-7. Some customers will also make a call </a:t>
            </a:r>
            <a:r>
              <a:rPr lang="en-US" sz="1400" err="1">
                <a:ea typeface="Calibri"/>
                <a:cs typeface="Calibri"/>
              </a:rPr>
              <a:t>inbetween</a:t>
            </a:r>
            <a:r>
              <a:rPr lang="en-US" sz="1400">
                <a:ea typeface="Calibri"/>
                <a:cs typeface="Calibri"/>
              </a:rPr>
              <a:t> this time period as well to follow up. </a:t>
            </a:r>
          </a:p>
        </p:txBody>
      </p:sp>
      <p:sp>
        <p:nvSpPr>
          <p:cNvPr id="4" name="Slide Number Placeholder 3"/>
          <p:cNvSpPr>
            <a:spLocks noGrp="1"/>
          </p:cNvSpPr>
          <p:nvPr>
            <p:ph type="sldNum" sz="quarter" idx="5"/>
          </p:nvPr>
        </p:nvSpPr>
        <p:spPr/>
        <p:txBody>
          <a:bodyPr/>
          <a:lstStyle/>
          <a:p>
            <a:fld id="{F281D06A-9C08-E94A-8610-26FEB0571B61}" type="slidenum">
              <a:rPr lang="en-US" smtClean="0"/>
              <a:t>19</a:t>
            </a:fld>
            <a:endParaRPr lang="en-US"/>
          </a:p>
        </p:txBody>
      </p:sp>
    </p:spTree>
    <p:extLst>
      <p:ext uri="{BB962C8B-B14F-4D97-AF65-F5344CB8AC3E}">
        <p14:creationId xmlns:p14="http://schemas.microsoft.com/office/powerpoint/2010/main" val="3935853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a typeface="Calibri"/>
                <a:cs typeface="Calibri"/>
              </a:rPr>
              <a:t>These are insights for staff to reach out to member who have attempted onboarding but did not complete</a:t>
            </a:r>
          </a:p>
        </p:txBody>
      </p:sp>
      <p:sp>
        <p:nvSpPr>
          <p:cNvPr id="4" name="Slide Number Placeholder 3"/>
          <p:cNvSpPr>
            <a:spLocks noGrp="1"/>
          </p:cNvSpPr>
          <p:nvPr>
            <p:ph type="sldNum" sz="quarter" idx="5"/>
          </p:nvPr>
        </p:nvSpPr>
        <p:spPr/>
        <p:txBody>
          <a:bodyPr/>
          <a:lstStyle/>
          <a:p>
            <a:fld id="{F281D06A-9C08-E94A-8610-26FEB0571B61}" type="slidenum">
              <a:rPr lang="en-US" smtClean="0"/>
              <a:t>20</a:t>
            </a:fld>
            <a:endParaRPr lang="en-US"/>
          </a:p>
        </p:txBody>
      </p:sp>
    </p:spTree>
    <p:extLst>
      <p:ext uri="{BB962C8B-B14F-4D97-AF65-F5344CB8AC3E}">
        <p14:creationId xmlns:p14="http://schemas.microsoft.com/office/powerpoint/2010/main" val="3894688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a typeface="Calibri"/>
                <a:cs typeface="Calibri"/>
              </a:rPr>
              <a:t>This is an insight for staff to reach out to member who had failed onboarding </a:t>
            </a:r>
          </a:p>
        </p:txBody>
      </p:sp>
      <p:sp>
        <p:nvSpPr>
          <p:cNvPr id="4" name="Slide Number Placeholder 3"/>
          <p:cNvSpPr>
            <a:spLocks noGrp="1"/>
          </p:cNvSpPr>
          <p:nvPr>
            <p:ph type="sldNum" sz="quarter" idx="5"/>
          </p:nvPr>
        </p:nvSpPr>
        <p:spPr/>
        <p:txBody>
          <a:bodyPr/>
          <a:lstStyle/>
          <a:p>
            <a:fld id="{F281D06A-9C08-E94A-8610-26FEB0571B61}" type="slidenum">
              <a:rPr lang="en-US" smtClean="0"/>
              <a:t>21</a:t>
            </a:fld>
            <a:endParaRPr lang="en-US"/>
          </a:p>
        </p:txBody>
      </p:sp>
    </p:spTree>
    <p:extLst>
      <p:ext uri="{BB962C8B-B14F-4D97-AF65-F5344CB8AC3E}">
        <p14:creationId xmlns:p14="http://schemas.microsoft.com/office/powerpoint/2010/main" val="3230659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a typeface="Calibri"/>
                <a:cs typeface="Calibri"/>
              </a:rPr>
              <a:t>This is an insight for staff to reach out to member who had failed onboarding </a:t>
            </a:r>
          </a:p>
        </p:txBody>
      </p:sp>
      <p:sp>
        <p:nvSpPr>
          <p:cNvPr id="4" name="Slide Number Placeholder 3"/>
          <p:cNvSpPr>
            <a:spLocks noGrp="1"/>
          </p:cNvSpPr>
          <p:nvPr>
            <p:ph type="sldNum" sz="quarter" idx="5"/>
          </p:nvPr>
        </p:nvSpPr>
        <p:spPr/>
        <p:txBody>
          <a:bodyPr/>
          <a:lstStyle/>
          <a:p>
            <a:fld id="{F281D06A-9C08-E94A-8610-26FEB0571B61}" type="slidenum">
              <a:rPr lang="en-US" smtClean="0"/>
              <a:t>22</a:t>
            </a:fld>
            <a:endParaRPr lang="en-US"/>
          </a:p>
        </p:txBody>
      </p:sp>
    </p:spTree>
    <p:extLst>
      <p:ext uri="{BB962C8B-B14F-4D97-AF65-F5344CB8AC3E}">
        <p14:creationId xmlns:p14="http://schemas.microsoft.com/office/powerpoint/2010/main" val="403860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313eb0520a_0_6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313eb0520a_0_69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Here are some sample talking points for explaining the different Wellframe features: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For messaging, highlighting that it is secure, convenient, and there when you need it.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For the daily health checklist, explaining that this might include articles, surveys, and videos and their progress through the checklist will allow their care team to know how they are doing.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Explaining that medication and general reminders can be added into the app by either the member on the app or by their care team.</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And finally, explaining that the education articles and videos will contain information that is relevant to them and can be accessed anytime on their phone or tablet.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313eb0520a_0_1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313eb0520a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313eb0520a_0_10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313eb0520a_0_1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313eb0520a_0_1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313eb0520a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313eb0520a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313eb0520a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313eb0520a_0_8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313eb0520a_0_87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Here are some sample talking points based on common member concerns: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Some members are concerned that it will take a long time to sign up. On average, signing up only takes 3 minutes and you can walk them through the steps right then on the phone.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Some members worry that they will not be able to reach you via telephone if they utilize Wellframe. In fact, Wellframe makes it easier to coordinate a phone call so that you don’t have to play phone tag.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Also, members might be concerned that the app will take up too much data. The Wellframe app will use a fraction of the data that other apps such as Facebook or Instagram use. We suggest that members connect to wifi while using the app if they are concerned about data usage.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f451cdc234_0_14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Supplemental program education &amp; monitoring program CAD and HTN </a:t>
            </a:r>
            <a:endParaRPr/>
          </a:p>
        </p:txBody>
      </p:sp>
      <p:sp>
        <p:nvSpPr>
          <p:cNvPr id="1323" name="Google Shape;1323;gf451cdc234_0_1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7723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f451cdc234_0_14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Supplemental program education &amp; monitoring program CAD and HTN </a:t>
            </a:r>
            <a:endParaRPr/>
          </a:p>
        </p:txBody>
      </p:sp>
      <p:sp>
        <p:nvSpPr>
          <p:cNvPr id="1323" name="Google Shape;1323;gf451cdc234_0_1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9086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5.svg"/><Relationship Id="rId5" Type="http://schemas.openxmlformats.org/officeDocument/2006/relationships/image" Target="../media/image34.svg"/><Relationship Id="rId4" Type="http://schemas.openxmlformats.org/officeDocument/2006/relationships/image" Target="../media/image33.sv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8.jpeg"/><Relationship Id="rId1" Type="http://schemas.openxmlformats.org/officeDocument/2006/relationships/slideMaster" Target="../slideMasters/slideMaster2.xml"/><Relationship Id="rId4" Type="http://schemas.openxmlformats.org/officeDocument/2006/relationships/image" Target="../media/image3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5.sv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34.svg"/><Relationship Id="rId5" Type="http://schemas.openxmlformats.org/officeDocument/2006/relationships/image" Target="../media/image40.svg"/><Relationship Id="rId4" Type="http://schemas.openxmlformats.org/officeDocument/2006/relationships/image" Target="../media/image33.sv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2D69FF-0F84-2E0E-8FB7-2E67AB315A39}"/>
              </a:ext>
            </a:extLst>
          </p:cNvPr>
          <p:cNvPicPr>
            <a:picLocks noChangeAspect="1"/>
          </p:cNvPicPr>
          <p:nvPr userDrawn="1"/>
        </p:nvPicPr>
        <p:blipFill>
          <a:blip r:embed="rId2"/>
          <a:srcRect/>
          <a:stretch/>
        </p:blipFill>
        <p:spPr>
          <a:xfrm>
            <a:off x="-86497" y="-31373"/>
            <a:ext cx="14729254" cy="8285205"/>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p:nvPr>
        </p:nvSpPr>
        <p:spPr>
          <a:xfrm>
            <a:off x="4144488" y="3396345"/>
            <a:ext cx="9685812" cy="1594755"/>
          </a:xfrm>
        </p:spPr>
        <p:txBody>
          <a:bodyPr wrap="square" anchor="b">
            <a:noAutofit/>
          </a:bodyPr>
          <a:lstStyle>
            <a:lvl1pPr marL="0" indent="0" algn="r">
              <a:buNone/>
              <a:defRPr sz="54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8"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2638697" y="7375848"/>
            <a:ext cx="11191603" cy="431015"/>
          </a:xfrm>
          <a:prstGeom prst="rect">
            <a:avLst/>
          </a:prstGeom>
          <a:noFill/>
        </p:spPr>
        <p:txBody>
          <a:bodyPr wrap="square">
            <a:spAutoFit/>
          </a:bodyPr>
          <a:lstStyle/>
          <a:p>
            <a:pPr marL="0" indent="0" algn="r">
              <a:lnSpc>
                <a:spcPct val="115000"/>
              </a:lnSpc>
              <a:spcBef>
                <a:spcPts val="0"/>
              </a:spcBef>
              <a:buFont typeface="Arial" panose="020B0604020202020204" pitchFamily="34" charset="0"/>
              <a:buNone/>
            </a:pPr>
            <a:r>
              <a:rPr lang="en-US" sz="1000" b="0" i="0" kern="1200" dirty="0">
                <a:solidFill>
                  <a:schemeClr val="bg1"/>
                </a:solidFill>
                <a:effectLst/>
                <a:latin typeface="+mn-lt"/>
                <a:ea typeface="+mn-ea"/>
                <a:cs typeface="+mn-cs"/>
              </a:rPr>
              <a:t>©2026 HealthEdge Software, Inc. | HealthEdge</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HealthRules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Integration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Workflow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Engagement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Encounters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Risk 360</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Quality 360</a:t>
            </a:r>
            <a:r>
              <a:rPr lang="en-US" sz="1000" b="0" i="0" kern="1200" baseline="30000" dirty="0">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HealthEdge </a:t>
            </a:r>
            <a:r>
              <a:rPr lang="en-US" sz="1000" b="0" i="0" kern="1200" dirty="0" err="1">
                <a:solidFill>
                  <a:schemeClr val="bg1"/>
                </a:solidFill>
                <a:effectLst/>
                <a:latin typeface="+mn-lt"/>
                <a:ea typeface="+mn-ea"/>
                <a:cs typeface="+mn-cs"/>
              </a:rPr>
              <a:t>Source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GuidingCare</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EDGEcelerate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Wellframe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Wellsquared</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HealthEdge and Wellframe logos are registered trademarks or trademarks of HealthEdge Software, Inc. All Rights Reserved.</a:t>
            </a:r>
            <a:endParaRPr lang="en-US" sz="1000" b="0" i="0" dirty="0">
              <a:solidFill>
                <a:schemeClr val="bg1"/>
              </a:solidFill>
              <a:latin typeface="Arial Nova" panose="020B0504020202020204" pitchFamily="34" charset="0"/>
            </a:endParaRPr>
          </a:p>
        </p:txBody>
      </p:sp>
      <p:sp>
        <p:nvSpPr>
          <p:cNvPr id="11" name="Text Placeholder 4">
            <a:extLst>
              <a:ext uri="{FF2B5EF4-FFF2-40B4-BE49-F238E27FC236}">
                <a16:creationId xmlns:a16="http://schemas.microsoft.com/office/drawing/2014/main" id="{B2B7073A-B41C-7151-5399-347CCA7314B4}"/>
              </a:ext>
            </a:extLst>
          </p:cNvPr>
          <p:cNvSpPr>
            <a:spLocks noGrp="1"/>
          </p:cNvSpPr>
          <p:nvPr>
            <p:ph type="body" sz="quarter" idx="11"/>
          </p:nvPr>
        </p:nvSpPr>
        <p:spPr>
          <a:xfrm>
            <a:off x="4144488" y="5391150"/>
            <a:ext cx="9685811" cy="1285419"/>
          </a:xfrm>
        </p:spPr>
        <p:txBody>
          <a:bodyPr wrap="square">
            <a:noAutofit/>
          </a:bodyPr>
          <a:lstStyle>
            <a:lvl1pPr marL="0" indent="0" algn="r">
              <a:buNone/>
              <a:defRPr sz="288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endParaRPr lang="en-US" dirty="0"/>
          </a:p>
        </p:txBody>
      </p:sp>
      <p:pic>
        <p:nvPicPr>
          <p:cNvPr id="3" name="Picture 2" descr="A white text on a black background&#10;&#10;Description automatically generated">
            <a:extLst>
              <a:ext uri="{FF2B5EF4-FFF2-40B4-BE49-F238E27FC236}">
                <a16:creationId xmlns:a16="http://schemas.microsoft.com/office/drawing/2014/main" id="{6203C694-2B45-6FBF-A844-F5DD0F494A2B}"/>
              </a:ext>
            </a:extLst>
          </p:cNvPr>
          <p:cNvPicPr>
            <a:picLocks noChangeAspect="1"/>
          </p:cNvPicPr>
          <p:nvPr userDrawn="1"/>
        </p:nvPicPr>
        <p:blipFill>
          <a:blip r:embed="rId3"/>
          <a:stretch>
            <a:fillRect/>
          </a:stretch>
        </p:blipFill>
        <p:spPr>
          <a:xfrm>
            <a:off x="8583002" y="1668160"/>
            <a:ext cx="5380132" cy="1120861"/>
          </a:xfrm>
          <a:prstGeom prst="rect">
            <a:avLst/>
          </a:prstGeom>
        </p:spPr>
      </p:pic>
    </p:spTree>
    <p:extLst>
      <p:ext uri="{BB962C8B-B14F-4D97-AF65-F5344CB8AC3E}">
        <p14:creationId xmlns:p14="http://schemas.microsoft.com/office/powerpoint/2010/main" val="1309621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pic>
        <p:nvPicPr>
          <p:cNvPr id="7" name="Picture 6" descr="A blue background with light lines&#10;&#10;Description automatically generated">
            <a:extLst>
              <a:ext uri="{FF2B5EF4-FFF2-40B4-BE49-F238E27FC236}">
                <a16:creationId xmlns:a16="http://schemas.microsoft.com/office/drawing/2014/main" id="{F4547B5E-B9F5-E6CF-37A9-3ECD2FD2C6E5}"/>
              </a:ext>
            </a:extLst>
          </p:cNvPr>
          <p:cNvPicPr>
            <a:picLocks noChangeAspect="1"/>
          </p:cNvPicPr>
          <p:nvPr userDrawn="1"/>
        </p:nvPicPr>
        <p:blipFill>
          <a:blip r:embed="rId2"/>
          <a:stretch>
            <a:fillRect/>
          </a:stretch>
        </p:blipFill>
        <p:spPr>
          <a:xfrm>
            <a:off x="-51487" y="-28961"/>
            <a:ext cx="14733373" cy="8287522"/>
          </a:xfrm>
          <a:prstGeom prst="rect">
            <a:avLst/>
          </a:prstGeom>
        </p:spPr>
      </p:pic>
      <p:sp>
        <p:nvSpPr>
          <p:cNvPr id="2" name="Title 1"/>
          <p:cNvSpPr>
            <a:spLocks noGrp="1"/>
          </p:cNvSpPr>
          <p:nvPr>
            <p:ph type="ctrTitle"/>
          </p:nvPr>
        </p:nvSpPr>
        <p:spPr>
          <a:xfrm>
            <a:off x="589995" y="1346836"/>
            <a:ext cx="12211605" cy="2865120"/>
          </a:xfrm>
        </p:spPr>
        <p:txBody>
          <a:bodyPr anchor="b">
            <a:noAutofit/>
          </a:bodyPr>
          <a:lstStyle>
            <a:lvl1pPr algn="l">
              <a:defRPr sz="5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89995" y="4467530"/>
            <a:ext cx="12211604" cy="1986914"/>
          </a:xfrm>
        </p:spPr>
        <p:txBody>
          <a:bodyPr>
            <a:noAutofit/>
          </a:bodyPr>
          <a:lstStyle>
            <a:lvl1pPr marL="0" indent="0" algn="l">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8" name="Google Shape;56;p13">
            <a:extLst>
              <a:ext uri="{FF2B5EF4-FFF2-40B4-BE49-F238E27FC236}">
                <a16:creationId xmlns:a16="http://schemas.microsoft.com/office/drawing/2014/main" id="{1CE1F53B-A806-0D89-F5F5-37F6830E5528}"/>
              </a:ext>
            </a:extLst>
          </p:cNvPr>
          <p:cNvSpPr txBox="1">
            <a:spLocks/>
          </p:cNvSpPr>
          <p:nvPr userDrawn="1"/>
        </p:nvSpPr>
        <p:spPr>
          <a:xfrm>
            <a:off x="589996" y="7264709"/>
            <a:ext cx="12211604" cy="704804"/>
          </a:xfrm>
          <a:prstGeom prst="rect">
            <a:avLst/>
          </a:prstGeom>
        </p:spPr>
        <p:txBody>
          <a:bodyPr spcFirstLastPara="1" vert="horz" wrap="square" lIns="0" tIns="91425" rIns="0" bIns="91425" rtlCol="0" anchor="t" anchorCtr="0">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Arial Nova" panose="020B0504020202020204"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Arial Nova" panose="020B0504020202020204" pitchFamily="34"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pPr>
            <a:r>
              <a:rPr lang="en-US" sz="1300" dirty="0">
                <a:solidFill>
                  <a:schemeClr val="bg1"/>
                </a:solidFill>
              </a:rPr>
              <a:t>©2025 </a:t>
            </a:r>
            <a:r>
              <a:rPr lang="en-US" sz="1300" dirty="0" err="1">
                <a:solidFill>
                  <a:schemeClr val="bg1"/>
                </a:solidFill>
              </a:rPr>
              <a:t>HealthEdge</a:t>
            </a:r>
            <a:r>
              <a:rPr lang="en-US" sz="1300" dirty="0">
                <a:solidFill>
                  <a:schemeClr val="bg1"/>
                </a:solidFill>
              </a:rPr>
              <a:t> Software, Inc. | HealthEdge®, HealthRules®, HealthEdge Source™, GuidingCare®, </a:t>
            </a:r>
            <a:r>
              <a:rPr lang="en-US" sz="1300" dirty="0" err="1">
                <a:solidFill>
                  <a:schemeClr val="bg1"/>
                </a:solidFill>
              </a:rPr>
              <a:t>EDGEcelerate</a:t>
            </a:r>
            <a:r>
              <a:rPr lang="en-US" sz="1300" dirty="0">
                <a:solidFill>
                  <a:schemeClr val="bg1"/>
                </a:solidFill>
              </a:rPr>
              <a:t>™, Wellframe™, </a:t>
            </a:r>
            <a:r>
              <a:rPr lang="en-US" sz="1300" dirty="0" err="1">
                <a:solidFill>
                  <a:schemeClr val="bg1"/>
                </a:solidFill>
              </a:rPr>
              <a:t>Wellsquared</a:t>
            </a:r>
            <a:r>
              <a:rPr lang="en-US" sz="1300" dirty="0">
                <a:solidFill>
                  <a:schemeClr val="bg1"/>
                </a:solidFill>
              </a:rPr>
              <a:t>™.  </a:t>
            </a:r>
            <a:br>
              <a:rPr lang="en-US" sz="1300" dirty="0">
                <a:solidFill>
                  <a:schemeClr val="bg1"/>
                </a:solidFill>
              </a:rPr>
            </a:br>
            <a:r>
              <a:rPr lang="en-US" sz="1300" dirty="0">
                <a:solidFill>
                  <a:schemeClr val="bg1"/>
                </a:solidFill>
              </a:rPr>
              <a:t>HealthEdge and Wellframe logos are registered trademarks or trademarks of HealthEdge Software, Inc. All Rights Reserved.</a:t>
            </a:r>
          </a:p>
        </p:txBody>
      </p:sp>
      <p:pic>
        <p:nvPicPr>
          <p:cNvPr id="9" name="Google Shape;57;p13">
            <a:extLst>
              <a:ext uri="{FF2B5EF4-FFF2-40B4-BE49-F238E27FC236}">
                <a16:creationId xmlns:a16="http://schemas.microsoft.com/office/drawing/2014/main" id="{03FC4F65-6BBC-C85A-0A22-33BE56CACDD8}"/>
              </a:ext>
            </a:extLst>
          </p:cNvPr>
          <p:cNvPicPr preferRelativeResize="0"/>
          <p:nvPr userDrawn="1"/>
        </p:nvPicPr>
        <p:blipFill>
          <a:blip r:embed="rId3">
            <a:alphaModFix/>
          </a:blip>
          <a:stretch>
            <a:fillRect/>
          </a:stretch>
        </p:blipFill>
        <p:spPr>
          <a:xfrm>
            <a:off x="589995" y="476284"/>
            <a:ext cx="3597692" cy="543538"/>
          </a:xfrm>
          <a:prstGeom prst="rect">
            <a:avLst/>
          </a:prstGeom>
          <a:noFill/>
          <a:ln>
            <a:noFill/>
          </a:ln>
        </p:spPr>
      </p:pic>
    </p:spTree>
    <p:extLst>
      <p:ext uri="{BB962C8B-B14F-4D97-AF65-F5344CB8AC3E}">
        <p14:creationId xmlns:p14="http://schemas.microsoft.com/office/powerpoint/2010/main" val="366620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547B5E-B9F5-E6CF-37A9-3ECD2FD2C6E5}"/>
              </a:ext>
            </a:extLst>
          </p:cNvPr>
          <p:cNvPicPr>
            <a:picLocks noChangeAspect="1"/>
          </p:cNvPicPr>
          <p:nvPr userDrawn="1"/>
        </p:nvPicPr>
        <p:blipFill>
          <a:blip r:embed="rId2"/>
          <a:srcRect/>
          <a:stretch/>
        </p:blipFill>
        <p:spPr>
          <a:xfrm>
            <a:off x="-51487" y="-28961"/>
            <a:ext cx="14733372" cy="8287522"/>
          </a:xfrm>
          <a:prstGeom prst="rect">
            <a:avLst/>
          </a:prstGeom>
        </p:spPr>
      </p:pic>
      <p:sp>
        <p:nvSpPr>
          <p:cNvPr id="2" name="Title 1"/>
          <p:cNvSpPr>
            <a:spLocks noGrp="1"/>
          </p:cNvSpPr>
          <p:nvPr>
            <p:ph type="ctrTitle"/>
          </p:nvPr>
        </p:nvSpPr>
        <p:spPr>
          <a:xfrm>
            <a:off x="589995" y="1346836"/>
            <a:ext cx="12211605" cy="2865120"/>
          </a:xfrm>
        </p:spPr>
        <p:txBody>
          <a:bodyPr anchor="b">
            <a:noAutofit/>
          </a:bodyPr>
          <a:lstStyle>
            <a:lvl1pPr algn="l">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89995" y="4467530"/>
            <a:ext cx="12211604" cy="1986914"/>
          </a:xfrm>
        </p:spPr>
        <p:txBody>
          <a:bodyPr>
            <a:noAutofit/>
          </a:bodyPr>
          <a:lstStyle>
            <a:lvl1pPr marL="0" indent="0" algn="l">
              <a:buNone/>
              <a:defRPr sz="2880">
                <a:solidFill>
                  <a:schemeClr val="tx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8" name="Google Shape;56;p13">
            <a:extLst>
              <a:ext uri="{FF2B5EF4-FFF2-40B4-BE49-F238E27FC236}">
                <a16:creationId xmlns:a16="http://schemas.microsoft.com/office/drawing/2014/main" id="{1CE1F53B-A806-0D89-F5F5-37F6830E5528}"/>
              </a:ext>
            </a:extLst>
          </p:cNvPr>
          <p:cNvSpPr txBox="1">
            <a:spLocks/>
          </p:cNvSpPr>
          <p:nvPr userDrawn="1"/>
        </p:nvSpPr>
        <p:spPr>
          <a:xfrm>
            <a:off x="589996" y="7264709"/>
            <a:ext cx="12045350" cy="704804"/>
          </a:xfrm>
          <a:prstGeom prst="rect">
            <a:avLst/>
          </a:prstGeom>
        </p:spPr>
        <p:txBody>
          <a:bodyPr spcFirstLastPara="1" vert="horz" wrap="square" lIns="0" tIns="91425" rIns="0" bIns="91425" rtlCol="0" anchor="t" anchorCtr="0">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Arial Nova" panose="020B0504020202020204"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Arial Nova" panose="020B0504020202020204" pitchFamily="34"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pPr>
            <a:r>
              <a:rPr lang="en-US" sz="1300" dirty="0">
                <a:solidFill>
                  <a:schemeClr val="tx1"/>
                </a:solidFill>
              </a:rPr>
              <a:t>©2025 </a:t>
            </a:r>
            <a:r>
              <a:rPr lang="en-US" sz="1300" dirty="0" err="1">
                <a:solidFill>
                  <a:schemeClr val="tx1"/>
                </a:solidFill>
              </a:rPr>
              <a:t>HealthEdge</a:t>
            </a:r>
            <a:r>
              <a:rPr lang="en-US" sz="1300" dirty="0">
                <a:solidFill>
                  <a:schemeClr val="tx1"/>
                </a:solidFill>
              </a:rPr>
              <a:t> Software, Inc. | HealthEdge®, HealthRules®, HealthEdge Source™, GuidingCare®, </a:t>
            </a:r>
            <a:r>
              <a:rPr lang="en-US" sz="1300" dirty="0" err="1">
                <a:solidFill>
                  <a:schemeClr val="tx1"/>
                </a:solidFill>
              </a:rPr>
              <a:t>EDGEcelerate</a:t>
            </a:r>
            <a:r>
              <a:rPr lang="en-US" sz="1300" dirty="0">
                <a:solidFill>
                  <a:schemeClr val="tx1"/>
                </a:solidFill>
              </a:rPr>
              <a:t>™, Wellframe™, </a:t>
            </a:r>
            <a:r>
              <a:rPr lang="en-US" sz="1300" dirty="0" err="1">
                <a:solidFill>
                  <a:schemeClr val="tx1"/>
                </a:solidFill>
              </a:rPr>
              <a:t>Wellsquared</a:t>
            </a:r>
            <a:r>
              <a:rPr lang="en-US" sz="1300" dirty="0">
                <a:solidFill>
                  <a:schemeClr val="tx1"/>
                </a:solidFill>
              </a:rPr>
              <a:t>™.  </a:t>
            </a:r>
            <a:br>
              <a:rPr lang="en-US" sz="1300" dirty="0">
                <a:solidFill>
                  <a:schemeClr val="tx1"/>
                </a:solidFill>
              </a:rPr>
            </a:br>
            <a:r>
              <a:rPr lang="en-US" sz="1300" dirty="0">
                <a:solidFill>
                  <a:schemeClr val="tx1"/>
                </a:solidFill>
              </a:rPr>
              <a:t>HealthEdge and Wellframe logos are registered trademarks or trademarks of HealthEdge Software, Inc. All Rights Reserved.</a:t>
            </a:r>
          </a:p>
        </p:txBody>
      </p:sp>
      <p:pic>
        <p:nvPicPr>
          <p:cNvPr id="4" name="Picture 3">
            <a:extLst>
              <a:ext uri="{FF2B5EF4-FFF2-40B4-BE49-F238E27FC236}">
                <a16:creationId xmlns:a16="http://schemas.microsoft.com/office/drawing/2014/main" id="{90F29D9B-4ACD-873E-5CFA-C9AFD71BE253}"/>
              </a:ext>
            </a:extLst>
          </p:cNvPr>
          <p:cNvPicPr>
            <a:picLocks noChangeAspect="1"/>
          </p:cNvPicPr>
          <p:nvPr userDrawn="1"/>
        </p:nvPicPr>
        <p:blipFill>
          <a:blip r:embed="rId3"/>
          <a:stretch>
            <a:fillRect/>
          </a:stretch>
        </p:blipFill>
        <p:spPr>
          <a:xfrm>
            <a:off x="589995" y="490571"/>
            <a:ext cx="3597692" cy="540540"/>
          </a:xfrm>
          <a:prstGeom prst="rect">
            <a:avLst/>
          </a:prstGeom>
        </p:spPr>
      </p:pic>
    </p:spTree>
    <p:extLst>
      <p:ext uri="{BB962C8B-B14F-4D97-AF65-F5344CB8AC3E}">
        <p14:creationId xmlns:p14="http://schemas.microsoft.com/office/powerpoint/2010/main" val="3891607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547B5E-B9F5-E6CF-37A9-3ECD2FD2C6E5}"/>
              </a:ext>
            </a:extLst>
          </p:cNvPr>
          <p:cNvPicPr>
            <a:picLocks noChangeAspect="1"/>
          </p:cNvPicPr>
          <p:nvPr userDrawn="1"/>
        </p:nvPicPr>
        <p:blipFill>
          <a:blip r:embed="rId2"/>
          <a:srcRect/>
          <a:stretch/>
        </p:blipFill>
        <p:spPr>
          <a:xfrm>
            <a:off x="-51487" y="-28961"/>
            <a:ext cx="14733372" cy="8287521"/>
          </a:xfrm>
          <a:prstGeom prst="rect">
            <a:avLst/>
          </a:prstGeom>
        </p:spPr>
      </p:pic>
      <p:sp>
        <p:nvSpPr>
          <p:cNvPr id="2" name="Title 1"/>
          <p:cNvSpPr>
            <a:spLocks noGrp="1"/>
          </p:cNvSpPr>
          <p:nvPr>
            <p:ph type="ctrTitle"/>
          </p:nvPr>
        </p:nvSpPr>
        <p:spPr>
          <a:xfrm>
            <a:off x="589995" y="1346836"/>
            <a:ext cx="12211605" cy="2865120"/>
          </a:xfrm>
        </p:spPr>
        <p:txBody>
          <a:bodyPr anchor="b">
            <a:noAutofit/>
          </a:bodyPr>
          <a:lstStyle>
            <a:lvl1pPr algn="l">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89995" y="4467530"/>
            <a:ext cx="12211604" cy="1986914"/>
          </a:xfrm>
        </p:spPr>
        <p:txBody>
          <a:bodyPr>
            <a:noAutofit/>
          </a:bodyPr>
          <a:lstStyle>
            <a:lvl1pPr marL="0" indent="0" algn="l">
              <a:buNone/>
              <a:defRPr sz="2880">
                <a:solidFill>
                  <a:schemeClr val="tx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8" name="Google Shape;56;p13">
            <a:extLst>
              <a:ext uri="{FF2B5EF4-FFF2-40B4-BE49-F238E27FC236}">
                <a16:creationId xmlns:a16="http://schemas.microsoft.com/office/drawing/2014/main" id="{1CE1F53B-A806-0D89-F5F5-37F6830E5528}"/>
              </a:ext>
            </a:extLst>
          </p:cNvPr>
          <p:cNvSpPr txBox="1">
            <a:spLocks/>
          </p:cNvSpPr>
          <p:nvPr userDrawn="1"/>
        </p:nvSpPr>
        <p:spPr>
          <a:xfrm>
            <a:off x="589996" y="7264709"/>
            <a:ext cx="12211604" cy="704804"/>
          </a:xfrm>
          <a:prstGeom prst="rect">
            <a:avLst/>
          </a:prstGeom>
        </p:spPr>
        <p:txBody>
          <a:bodyPr spcFirstLastPara="1" vert="horz" wrap="square" lIns="0" tIns="91425" rIns="0" bIns="91425" rtlCol="0" anchor="t" anchorCtr="0">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Arial Nova" panose="020B0504020202020204"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Arial Nova" panose="020B0504020202020204" pitchFamily="34"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pPr>
            <a:r>
              <a:rPr lang="en-US" sz="1300" dirty="0">
                <a:solidFill>
                  <a:schemeClr val="tx1"/>
                </a:solidFill>
              </a:rPr>
              <a:t>©2025 </a:t>
            </a:r>
            <a:r>
              <a:rPr lang="en-US" sz="1300" dirty="0" err="1">
                <a:solidFill>
                  <a:schemeClr val="tx1"/>
                </a:solidFill>
              </a:rPr>
              <a:t>HealthEdge</a:t>
            </a:r>
            <a:r>
              <a:rPr lang="en-US" sz="1300" dirty="0">
                <a:solidFill>
                  <a:schemeClr val="tx1"/>
                </a:solidFill>
              </a:rPr>
              <a:t> Software, Inc. | HealthEdge®, HealthRules®, HealthEdge Source™, GuidingCare®, </a:t>
            </a:r>
            <a:r>
              <a:rPr lang="en-US" sz="1300" dirty="0" err="1">
                <a:solidFill>
                  <a:schemeClr val="tx1"/>
                </a:solidFill>
              </a:rPr>
              <a:t>EDGEcelerate</a:t>
            </a:r>
            <a:r>
              <a:rPr lang="en-US" sz="1300" dirty="0">
                <a:solidFill>
                  <a:schemeClr val="tx1"/>
                </a:solidFill>
              </a:rPr>
              <a:t>™, Wellframe™, </a:t>
            </a:r>
            <a:r>
              <a:rPr lang="en-US" sz="1300" dirty="0" err="1">
                <a:solidFill>
                  <a:schemeClr val="tx1"/>
                </a:solidFill>
              </a:rPr>
              <a:t>Wellsquared</a:t>
            </a:r>
            <a:r>
              <a:rPr lang="en-US" sz="1300" dirty="0">
                <a:solidFill>
                  <a:schemeClr val="tx1"/>
                </a:solidFill>
              </a:rPr>
              <a:t>™.  </a:t>
            </a:r>
            <a:br>
              <a:rPr lang="en-US" sz="1300" dirty="0">
                <a:solidFill>
                  <a:schemeClr val="tx1"/>
                </a:solidFill>
              </a:rPr>
            </a:br>
            <a:r>
              <a:rPr lang="en-US" sz="1300" dirty="0">
                <a:solidFill>
                  <a:schemeClr val="tx1"/>
                </a:solidFill>
              </a:rPr>
              <a:t>HealthEdge and Wellframe logos are registered trademarks or trademarks of HealthEdge Software, Inc. All Rights Reserved.</a:t>
            </a:r>
          </a:p>
        </p:txBody>
      </p:sp>
      <p:pic>
        <p:nvPicPr>
          <p:cNvPr id="4" name="Picture 3">
            <a:extLst>
              <a:ext uri="{FF2B5EF4-FFF2-40B4-BE49-F238E27FC236}">
                <a16:creationId xmlns:a16="http://schemas.microsoft.com/office/drawing/2014/main" id="{90F29D9B-4ACD-873E-5CFA-C9AFD71BE253}"/>
              </a:ext>
            </a:extLst>
          </p:cNvPr>
          <p:cNvPicPr>
            <a:picLocks noChangeAspect="1"/>
          </p:cNvPicPr>
          <p:nvPr userDrawn="1"/>
        </p:nvPicPr>
        <p:blipFill>
          <a:blip r:embed="rId3"/>
          <a:stretch>
            <a:fillRect/>
          </a:stretch>
        </p:blipFill>
        <p:spPr>
          <a:xfrm>
            <a:off x="589995" y="490571"/>
            <a:ext cx="3597692" cy="540540"/>
          </a:xfrm>
          <a:prstGeom prst="rect">
            <a:avLst/>
          </a:prstGeom>
        </p:spPr>
      </p:pic>
    </p:spTree>
    <p:extLst>
      <p:ext uri="{BB962C8B-B14F-4D97-AF65-F5344CB8AC3E}">
        <p14:creationId xmlns:p14="http://schemas.microsoft.com/office/powerpoint/2010/main" val="4230271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Slide 1">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10814A44-5C17-CB67-E66B-C7C3AD35C9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53013"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p:nvPr>
        </p:nvSpPr>
        <p:spPr>
          <a:xfrm>
            <a:off x="3904343" y="1233716"/>
            <a:ext cx="9925958" cy="2694097"/>
          </a:xfrm>
        </p:spPr>
        <p:txBody>
          <a:bodyPr wrap="square" anchor="b">
            <a:noAutofit/>
          </a:bodyPr>
          <a:lstStyle>
            <a:lvl1pPr marL="0" indent="0" algn="r">
              <a:buNone/>
              <a:defRPr sz="54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6" y="4112326"/>
            <a:ext cx="5917703" cy="0"/>
          </a:xfrm>
          <a:prstGeom prst="line">
            <a:avLst/>
          </a:prstGeom>
          <a:ln w="19050">
            <a:solidFill>
              <a:srgbClr val="147BB7"/>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p:nvPr>
        </p:nvSpPr>
        <p:spPr>
          <a:xfrm>
            <a:off x="3904342" y="4381994"/>
            <a:ext cx="9925958" cy="2613883"/>
          </a:xfrm>
        </p:spPr>
        <p:txBody>
          <a:bodyPr>
            <a:noAutofit/>
          </a:bodyPr>
          <a:lstStyle>
            <a:lvl1pPr marL="0" indent="0" algn="r">
              <a:buNone/>
              <a:defRPr sz="288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a:p>
        </p:txBody>
      </p:sp>
      <p:sp>
        <p:nvSpPr>
          <p:cNvPr id="4" name="Slide Number Placeholder 5">
            <a:extLst>
              <a:ext uri="{FF2B5EF4-FFF2-40B4-BE49-F238E27FC236}">
                <a16:creationId xmlns:a16="http://schemas.microsoft.com/office/drawing/2014/main" id="{2E40ACAD-0F84-D93E-B0A3-F1D5E0C20239}"/>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759444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31E70-C001-83BD-FD63-5D74BE0AA3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4630400"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p:nvPr>
        </p:nvSpPr>
        <p:spPr>
          <a:xfrm>
            <a:off x="3759200" y="1025613"/>
            <a:ext cx="10071099" cy="2902201"/>
          </a:xfrm>
        </p:spPr>
        <p:txBody>
          <a:bodyPr anchor="b">
            <a:noAutofit/>
          </a:bodyPr>
          <a:lstStyle>
            <a:lvl1pPr marL="0" indent="0" algn="r">
              <a:buNone/>
              <a:defRPr sz="54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6" y="4112326"/>
            <a:ext cx="5917703" cy="0"/>
          </a:xfrm>
          <a:prstGeom prst="line">
            <a:avLst/>
          </a:prstGeom>
          <a:ln w="19050">
            <a:solidFill>
              <a:srgbClr val="092240"/>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p:nvPr>
        </p:nvSpPr>
        <p:spPr>
          <a:xfrm>
            <a:off x="3759200" y="4381994"/>
            <a:ext cx="10071099" cy="2821973"/>
          </a:xfrm>
        </p:spPr>
        <p:txBody>
          <a:bodyPr>
            <a:noAutofit/>
          </a:bodyPr>
          <a:lstStyle>
            <a:lvl1pPr marL="0" indent="0" algn="r">
              <a:buNone/>
              <a:defRPr sz="288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a:p>
        </p:txBody>
      </p:sp>
      <p:sp>
        <p:nvSpPr>
          <p:cNvPr id="14" name="Slide Number Placeholder 5">
            <a:extLst>
              <a:ext uri="{FF2B5EF4-FFF2-40B4-BE49-F238E27FC236}">
                <a16:creationId xmlns:a16="http://schemas.microsoft.com/office/drawing/2014/main" id="{1795E4AC-2956-E076-7DD5-C33EF40B736D}"/>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930882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reak Slide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547B5E-B9F5-E6CF-37A9-3ECD2FD2C6E5}"/>
              </a:ext>
            </a:extLst>
          </p:cNvPr>
          <p:cNvPicPr>
            <a:picLocks noChangeAspect="1"/>
          </p:cNvPicPr>
          <p:nvPr userDrawn="1"/>
        </p:nvPicPr>
        <p:blipFill>
          <a:blip r:embed="rId2"/>
          <a:srcRect/>
          <a:stretch/>
        </p:blipFill>
        <p:spPr>
          <a:xfrm>
            <a:off x="-51486" y="-28961"/>
            <a:ext cx="14733370" cy="8287521"/>
          </a:xfrm>
          <a:prstGeom prst="rect">
            <a:avLst/>
          </a:prstGeom>
        </p:spPr>
      </p:pic>
      <p:sp>
        <p:nvSpPr>
          <p:cNvPr id="2" name="Title 1"/>
          <p:cNvSpPr>
            <a:spLocks noGrp="1"/>
          </p:cNvSpPr>
          <p:nvPr>
            <p:ph type="ctrTitle"/>
          </p:nvPr>
        </p:nvSpPr>
        <p:spPr>
          <a:xfrm>
            <a:off x="589995" y="1346836"/>
            <a:ext cx="12211605" cy="2865120"/>
          </a:xfrm>
        </p:spPr>
        <p:txBody>
          <a:bodyPr anchor="b">
            <a:noAutofit/>
          </a:bodyPr>
          <a:lstStyle>
            <a:lvl1pPr algn="l">
              <a:defRPr sz="5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89995" y="4467530"/>
            <a:ext cx="12211604" cy="1986914"/>
          </a:xfrm>
        </p:spPr>
        <p:txBody>
          <a:bodyPr>
            <a:noAutofit/>
          </a:bodyPr>
          <a:lstStyle>
            <a:lvl1pPr marL="0" indent="0" algn="l">
              <a:buNone/>
              <a:defRPr sz="2880" b="0" i="0">
                <a:solidFill>
                  <a:schemeClr val="bg1"/>
                </a:solidFill>
                <a:latin typeface="Arial Nova Light" panose="020B0304020202020204" pitchFamily="34"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6" name="Slide Number Placeholder 5">
            <a:extLst>
              <a:ext uri="{FF2B5EF4-FFF2-40B4-BE49-F238E27FC236}">
                <a16:creationId xmlns:a16="http://schemas.microsoft.com/office/drawing/2014/main" id="{535377C4-6B4F-C08F-6533-67B286230697}"/>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381055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 Slide 4">
    <p:spTree>
      <p:nvGrpSpPr>
        <p:cNvPr id="1" name=""/>
        <p:cNvGrpSpPr/>
        <p:nvPr/>
      </p:nvGrpSpPr>
      <p:grpSpPr>
        <a:xfrm>
          <a:off x="0" y="0"/>
          <a:ext cx="0" cy="0"/>
          <a:chOff x="0" y="0"/>
          <a:chExt cx="0" cy="0"/>
        </a:xfrm>
      </p:grpSpPr>
      <p:pic>
        <p:nvPicPr>
          <p:cNvPr id="3" name="Picture 2" descr="A blue background with light lines&#10;&#10;Description automatically generated">
            <a:extLst>
              <a:ext uri="{FF2B5EF4-FFF2-40B4-BE49-F238E27FC236}">
                <a16:creationId xmlns:a16="http://schemas.microsoft.com/office/drawing/2014/main" id="{D7CFF1B5-FD6A-0F39-1593-056B539409B9}"/>
              </a:ext>
            </a:extLst>
          </p:cNvPr>
          <p:cNvPicPr>
            <a:picLocks noChangeAspect="1"/>
          </p:cNvPicPr>
          <p:nvPr userDrawn="1"/>
        </p:nvPicPr>
        <p:blipFill>
          <a:blip r:embed="rId2"/>
          <a:stretch>
            <a:fillRect/>
          </a:stretch>
        </p:blipFill>
        <p:spPr>
          <a:xfrm>
            <a:off x="-51487" y="-28961"/>
            <a:ext cx="14733373" cy="8287522"/>
          </a:xfrm>
          <a:prstGeom prst="rect">
            <a:avLst/>
          </a:prstGeom>
        </p:spPr>
      </p:pic>
      <p:sp>
        <p:nvSpPr>
          <p:cNvPr id="4" name="Title 1">
            <a:extLst>
              <a:ext uri="{FF2B5EF4-FFF2-40B4-BE49-F238E27FC236}">
                <a16:creationId xmlns:a16="http://schemas.microsoft.com/office/drawing/2014/main" id="{5624352A-D884-C679-BD0A-A518A4637531}"/>
              </a:ext>
            </a:extLst>
          </p:cNvPr>
          <p:cNvSpPr>
            <a:spLocks noGrp="1"/>
          </p:cNvSpPr>
          <p:nvPr>
            <p:ph type="ctrTitle"/>
          </p:nvPr>
        </p:nvSpPr>
        <p:spPr>
          <a:xfrm>
            <a:off x="589995" y="1346836"/>
            <a:ext cx="12211605" cy="2865120"/>
          </a:xfrm>
        </p:spPr>
        <p:txBody>
          <a:bodyPr anchor="b">
            <a:noAutofit/>
          </a:bodyPr>
          <a:lstStyle>
            <a:lvl1pPr algn="l">
              <a:defRPr sz="5400" b="1">
                <a:solidFill>
                  <a:schemeClr val="bg1"/>
                </a:solidFill>
              </a:defRPr>
            </a:lvl1pPr>
          </a:lstStyle>
          <a:p>
            <a:r>
              <a:rPr lang="en-US" dirty="0"/>
              <a:t>Click to edit Master title style</a:t>
            </a:r>
          </a:p>
        </p:txBody>
      </p:sp>
      <p:sp>
        <p:nvSpPr>
          <p:cNvPr id="5" name="Subtitle 2">
            <a:extLst>
              <a:ext uri="{FF2B5EF4-FFF2-40B4-BE49-F238E27FC236}">
                <a16:creationId xmlns:a16="http://schemas.microsoft.com/office/drawing/2014/main" id="{300C9DFB-D42A-B227-DB74-493411C81B41}"/>
              </a:ext>
            </a:extLst>
          </p:cNvPr>
          <p:cNvSpPr>
            <a:spLocks noGrp="1"/>
          </p:cNvSpPr>
          <p:nvPr>
            <p:ph type="subTitle" idx="1"/>
          </p:nvPr>
        </p:nvSpPr>
        <p:spPr>
          <a:xfrm>
            <a:off x="589995" y="4467530"/>
            <a:ext cx="12211604" cy="1986914"/>
          </a:xfrm>
        </p:spPr>
        <p:txBody>
          <a:bodyPr>
            <a:noAutofit/>
          </a:bodyPr>
          <a:lstStyle>
            <a:lvl1pPr marL="0" indent="0" algn="l">
              <a:buNone/>
              <a:defRPr sz="2880" b="0" i="0">
                <a:solidFill>
                  <a:schemeClr val="bg1"/>
                </a:solidFill>
                <a:latin typeface="Arial Nova Light" panose="020B0304020202020204" pitchFamily="34"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6" name="Slide Number Placeholder 5">
            <a:extLst>
              <a:ext uri="{FF2B5EF4-FFF2-40B4-BE49-F238E27FC236}">
                <a16:creationId xmlns:a16="http://schemas.microsoft.com/office/drawing/2014/main" id="{E0CBCFF2-DF0F-A8E2-B04B-7250D08DE456}"/>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8678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F37AB357-0116-F4F1-E69E-2F75C0BFE9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8" name="Picture 7">
            <a:extLst>
              <a:ext uri="{FF2B5EF4-FFF2-40B4-BE49-F238E27FC236}">
                <a16:creationId xmlns:a16="http://schemas.microsoft.com/office/drawing/2014/main" id="{AD471037-42FE-F565-2106-7EE997C9332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9" name="Straight Connector 8">
            <a:extLst>
              <a:ext uri="{FF2B5EF4-FFF2-40B4-BE49-F238E27FC236}">
                <a16:creationId xmlns:a16="http://schemas.microsoft.com/office/drawing/2014/main" id="{725EAD4A-833B-A033-F4AA-026197E35177}"/>
              </a:ext>
            </a:extLst>
          </p:cNvPr>
          <p:cNvCxnSpPr>
            <a:cxnSpLocks/>
          </p:cNvCxnSpPr>
          <p:nvPr userDrawn="1"/>
        </p:nvCxnSpPr>
        <p:spPr>
          <a:xfrm>
            <a:off x="457200" y="914400"/>
            <a:ext cx="1371600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5824F0FC-3095-02B5-0F67-58AA54E0F9D3}"/>
              </a:ext>
            </a:extLst>
          </p:cNvPr>
          <p:cNvSpPr>
            <a:spLocks noGrp="1"/>
          </p:cNvSpPr>
          <p:nvPr>
            <p:ph type="body" sz="quarter" idx="10" hasCustomPrompt="1"/>
          </p:nvPr>
        </p:nvSpPr>
        <p:spPr>
          <a:xfrm>
            <a:off x="4441371" y="1828802"/>
            <a:ext cx="8407853" cy="634998"/>
          </a:xfrm>
        </p:spPr>
        <p:txBody>
          <a:bodyPr>
            <a:noAutofit/>
          </a:bodyPr>
          <a:lstStyle>
            <a:lvl1pPr marL="0" indent="0" algn="l">
              <a:buNone/>
              <a:defRPr sz="28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Agenda</a:t>
            </a:r>
          </a:p>
        </p:txBody>
      </p:sp>
      <p:sp>
        <p:nvSpPr>
          <p:cNvPr id="12" name="Text Placeholder 11">
            <a:extLst>
              <a:ext uri="{FF2B5EF4-FFF2-40B4-BE49-F238E27FC236}">
                <a16:creationId xmlns:a16="http://schemas.microsoft.com/office/drawing/2014/main" id="{994821A7-A61C-1665-7645-B44FE60D1F64}"/>
              </a:ext>
            </a:extLst>
          </p:cNvPr>
          <p:cNvSpPr>
            <a:spLocks noGrp="1"/>
          </p:cNvSpPr>
          <p:nvPr>
            <p:ph type="body" sz="quarter" idx="11" hasCustomPrompt="1"/>
          </p:nvPr>
        </p:nvSpPr>
        <p:spPr>
          <a:xfrm>
            <a:off x="4441371" y="2629810"/>
            <a:ext cx="8407853" cy="5030031"/>
          </a:xfrm>
        </p:spPr>
        <p:txBody>
          <a:bodyPr>
            <a:noAutofit/>
          </a:bodyPr>
          <a:lstStyle>
            <a:lvl1pPr marL="514350" indent="-514350">
              <a:lnSpc>
                <a:spcPct val="150000"/>
              </a:lnSpc>
              <a:buClr>
                <a:schemeClr val="tx1"/>
              </a:buClr>
              <a:buFont typeface="+mj-lt"/>
              <a:buAutoNum type="arabicPeriod"/>
              <a:defRPr sz="2000" b="1" i="0">
                <a:solidFill>
                  <a:schemeClr val="tx1"/>
                </a:solidFill>
                <a:latin typeface="Arial Nova" panose="020B0504020202020204" pitchFamily="34" charset="0"/>
              </a:defRPr>
            </a:lvl1pPr>
            <a:lvl2pPr marL="1062990" indent="-514350">
              <a:buClr>
                <a:schemeClr val="tx1"/>
              </a:buClr>
              <a:buFont typeface="Arial" panose="020B0604020202020204" pitchFamily="34" charset="0"/>
              <a:buChar char="•"/>
              <a:defRPr sz="1800" b="0" i="0">
                <a:latin typeface="Arial Nova Light" panose="020B0304020202020204" pitchFamily="34" charset="0"/>
              </a:defRPr>
            </a:lvl2pPr>
            <a:lvl3pPr marL="1554480" indent="-457200">
              <a:buClr>
                <a:schemeClr val="tx1"/>
              </a:buClr>
              <a:buFont typeface="Arial" panose="020B0604020202020204" pitchFamily="34" charset="0"/>
              <a:buChar char="•"/>
              <a:defRPr sz="1600" b="0" i="0">
                <a:latin typeface="Arial Nova Light" panose="020B0304020202020204" pitchFamily="34" charset="0"/>
              </a:defRPr>
            </a:lvl3pPr>
            <a:lvl4pPr marL="2103120" indent="-457200">
              <a:buClr>
                <a:schemeClr val="tx1"/>
              </a:buClr>
              <a:buFont typeface="Arial" panose="020B0604020202020204" pitchFamily="34" charset="0"/>
              <a:buChar char="•"/>
              <a:defRPr sz="1400" b="0" i="0">
                <a:latin typeface="Arial Nova Light" panose="020B0304020202020204" pitchFamily="34" charset="0"/>
              </a:defRPr>
            </a:lvl4pPr>
            <a:lvl5pPr marL="2651760" indent="-457200">
              <a:buFont typeface="+mj-lt"/>
              <a:buAutoNum type="arabicPeriod"/>
              <a:defRPr b="0" i="0">
                <a:latin typeface="Aventa" pitchFamily="2" charset="77"/>
              </a:defRPr>
            </a:lvl5pPr>
          </a:lstStyle>
          <a:p>
            <a:pPr lvl="0"/>
            <a:r>
              <a:rPr lang="en-US"/>
              <a:t>Action Item Here</a:t>
            </a:r>
          </a:p>
          <a:p>
            <a:pPr lvl="1"/>
            <a:r>
              <a:rPr lang="en-US"/>
              <a:t>Bullet</a:t>
            </a:r>
          </a:p>
          <a:p>
            <a:pPr lvl="2"/>
            <a:r>
              <a:rPr lang="en-US"/>
              <a:t>Bullet</a:t>
            </a:r>
          </a:p>
          <a:p>
            <a:pPr lvl="3"/>
            <a:r>
              <a:rPr lang="en-US"/>
              <a:t>Bullet</a:t>
            </a:r>
          </a:p>
          <a:p>
            <a:pPr lvl="0"/>
            <a:r>
              <a:rPr lang="en-US"/>
              <a:t>Action Item Here</a:t>
            </a:r>
          </a:p>
          <a:p>
            <a:pPr lvl="1"/>
            <a:r>
              <a:rPr lang="en-US"/>
              <a:t>Bullet</a:t>
            </a:r>
          </a:p>
          <a:p>
            <a:pPr lvl="2"/>
            <a:r>
              <a:rPr lang="en-US"/>
              <a:t>Bullet</a:t>
            </a:r>
          </a:p>
          <a:p>
            <a:pPr lvl="3"/>
            <a:r>
              <a:rPr lang="en-US"/>
              <a:t>Bullet</a:t>
            </a:r>
          </a:p>
          <a:p>
            <a:pPr lvl="0"/>
            <a:r>
              <a:rPr lang="en-US"/>
              <a:t> Action Item Here</a:t>
            </a:r>
          </a:p>
          <a:p>
            <a:pPr lvl="1"/>
            <a:r>
              <a:rPr lang="en-US"/>
              <a:t>Bullet</a:t>
            </a:r>
          </a:p>
          <a:p>
            <a:pPr lvl="2"/>
            <a:r>
              <a:rPr lang="en-US"/>
              <a:t>Bullet</a:t>
            </a:r>
          </a:p>
          <a:p>
            <a:pPr lvl="3"/>
            <a:r>
              <a:rPr lang="en-US"/>
              <a:t>Bullet</a:t>
            </a:r>
          </a:p>
          <a:p>
            <a:pPr lvl="0"/>
            <a:endParaRPr lang="en-US"/>
          </a:p>
        </p:txBody>
      </p:sp>
      <p:sp>
        <p:nvSpPr>
          <p:cNvPr id="14" name="Slide Number Placeholder 5">
            <a:extLst>
              <a:ext uri="{FF2B5EF4-FFF2-40B4-BE49-F238E27FC236}">
                <a16:creationId xmlns:a16="http://schemas.microsoft.com/office/drawing/2014/main" id="{2A468175-E49E-94F7-6DDD-EA67F5FB2E49}"/>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547392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10" name="Google Shape;91;p18">
            <a:extLst>
              <a:ext uri="{FF2B5EF4-FFF2-40B4-BE49-F238E27FC236}">
                <a16:creationId xmlns:a16="http://schemas.microsoft.com/office/drawing/2014/main" id="{0FAE72FB-A9D6-6E1C-7E94-65ED713913B7}"/>
              </a:ext>
            </a:extLst>
          </p:cNvPr>
          <p:cNvPicPr preferRelativeResize="0"/>
          <p:nvPr userDrawn="1"/>
        </p:nvPicPr>
        <p:blipFill rotWithShape="1">
          <a:blip r:embed="rId2" cstate="hqprint">
            <a:alphaModFix/>
            <a:extLst>
              <a:ext uri="{28A0092B-C50C-407E-A947-70E740481C1C}">
                <a14:useLocalDpi xmlns:a14="http://schemas.microsoft.com/office/drawing/2010/main"/>
              </a:ext>
            </a:extLst>
          </a:blip>
          <a:srcRect/>
          <a:stretch/>
        </p:blipFill>
        <p:spPr>
          <a:xfrm>
            <a:off x="10713287" y="0"/>
            <a:ext cx="3917113" cy="8238675"/>
          </a:xfrm>
          <a:prstGeom prst="rect">
            <a:avLst/>
          </a:prstGeom>
          <a:noFill/>
          <a:ln>
            <a:noFill/>
          </a:ln>
        </p:spPr>
      </p:pic>
      <p:sp>
        <p:nvSpPr>
          <p:cNvPr id="3" name="Content Placeholder 2"/>
          <p:cNvSpPr>
            <a:spLocks noGrp="1"/>
          </p:cNvSpPr>
          <p:nvPr>
            <p:ph idx="1"/>
          </p:nvPr>
        </p:nvSpPr>
        <p:spPr>
          <a:xfrm>
            <a:off x="442910" y="2190750"/>
            <a:ext cx="9686928" cy="5221606"/>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oogle Shape;92;p18">
            <a:extLst>
              <a:ext uri="{FF2B5EF4-FFF2-40B4-BE49-F238E27FC236}">
                <a16:creationId xmlns:a16="http://schemas.microsoft.com/office/drawing/2014/main" id="{9F6167F3-0AC8-2ABB-9726-EC154274752D}"/>
              </a:ext>
            </a:extLst>
          </p:cNvPr>
          <p:cNvPicPr preferRelativeResize="0"/>
          <p:nvPr userDrawn="1"/>
        </p:nvPicPr>
        <p:blipFill rotWithShape="1">
          <a:blip r:embed="rId3">
            <a:alphaModFix/>
          </a:blip>
          <a:srcRect/>
          <a:stretch/>
        </p:blipFill>
        <p:spPr>
          <a:xfrm>
            <a:off x="11639988" y="454741"/>
            <a:ext cx="2500796" cy="377816"/>
          </a:xfrm>
          <a:prstGeom prst="rect">
            <a:avLst/>
          </a:prstGeom>
          <a:noFill/>
          <a:ln>
            <a:noFill/>
          </a:ln>
        </p:spPr>
      </p:pic>
      <p:sp>
        <p:nvSpPr>
          <p:cNvPr id="5" name="Title 1">
            <a:extLst>
              <a:ext uri="{FF2B5EF4-FFF2-40B4-BE49-F238E27FC236}">
                <a16:creationId xmlns:a16="http://schemas.microsoft.com/office/drawing/2014/main" id="{C2984C08-A2C8-2357-CC88-C650E8DA1CB1}"/>
              </a:ext>
            </a:extLst>
          </p:cNvPr>
          <p:cNvSpPr>
            <a:spLocks noGrp="1"/>
          </p:cNvSpPr>
          <p:nvPr>
            <p:ph type="title"/>
          </p:nvPr>
        </p:nvSpPr>
        <p:spPr>
          <a:xfrm>
            <a:off x="442910" y="184762"/>
            <a:ext cx="9968416" cy="901088"/>
          </a:xfrm>
        </p:spPr>
        <p:txBody>
          <a:bodyPr>
            <a:noAutofit/>
          </a:bodyPr>
          <a:lstStyle>
            <a:lvl1pPr>
              <a:defRPr sz="2600" b="1">
                <a:solidFill>
                  <a:schemeClr val="accent1"/>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5FC586B-0DD3-E3CA-9B74-5D642658B540}"/>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431751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White 1">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p:nvPr>
        </p:nvSpPr>
        <p:spPr>
          <a:xfrm>
            <a:off x="457200" y="248639"/>
            <a:ext cx="11180618"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sp>
        <p:nvSpPr>
          <p:cNvPr id="6" name="Content Placeholder 2">
            <a:extLst>
              <a:ext uri="{FF2B5EF4-FFF2-40B4-BE49-F238E27FC236}">
                <a16:creationId xmlns:a16="http://schemas.microsoft.com/office/drawing/2014/main" id="{52405649-55B9-1812-41D1-9C6B48E7008B}"/>
              </a:ext>
            </a:extLst>
          </p:cNvPr>
          <p:cNvSpPr>
            <a:spLocks noGrp="1"/>
          </p:cNvSpPr>
          <p:nvPr>
            <p:ph idx="1"/>
          </p:nvPr>
        </p:nvSpPr>
        <p:spPr>
          <a:xfrm>
            <a:off x="457199" y="1447804"/>
            <a:ext cx="13769439" cy="6045195"/>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101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442C8-F3EB-ED6C-8CB2-2FFD29220D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p:nvPr>
        </p:nvSpPr>
        <p:spPr>
          <a:xfrm>
            <a:off x="1318160" y="2838451"/>
            <a:ext cx="8754753" cy="2152650"/>
          </a:xfrm>
        </p:spPr>
        <p:txBody>
          <a:bodyPr wrap="square" anchor="b">
            <a:noAutofit/>
          </a:bodyPr>
          <a:lstStyle>
            <a:lvl1pPr marL="0" indent="0" algn="l">
              <a:buNone/>
              <a:defRPr sz="54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1318161" y="5118642"/>
            <a:ext cx="785075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1318162" y="7115934"/>
            <a:ext cx="6872250" cy="784958"/>
          </a:xfrm>
          <a:prstGeom prst="rect">
            <a:avLst/>
          </a:prstGeom>
          <a:noFill/>
        </p:spPr>
        <p:txBody>
          <a:bodyPr wrap="square">
            <a:spAutoFit/>
          </a:bodyPr>
          <a:lstStyle/>
          <a:p>
            <a:pPr marL="0" indent="0" algn="l">
              <a:lnSpc>
                <a:spcPct val="115000"/>
              </a:lnSpc>
              <a:spcBef>
                <a:spcPts val="0"/>
              </a:spcBef>
              <a:buFont typeface="Arial" panose="020B0604020202020204" pitchFamily="34" charset="0"/>
              <a:buNone/>
            </a:pPr>
            <a:r>
              <a:rPr lang="en-US" sz="1000" b="0" i="0" kern="1200" dirty="0">
                <a:solidFill>
                  <a:schemeClr val="bg1"/>
                </a:solidFill>
                <a:effectLst/>
                <a:latin typeface="+mn-lt"/>
                <a:ea typeface="+mn-ea"/>
                <a:cs typeface="+mn-cs"/>
              </a:rPr>
              <a:t>©2026 HealthEdge Software, Inc. | HealthEdge</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HealthRules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Integration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Workflow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Engagement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Encounters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Risk 360</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Quality 360</a:t>
            </a:r>
            <a:r>
              <a:rPr lang="en-US" sz="1000" b="0" i="0" kern="1200" baseline="30000" dirty="0">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HealthEdge </a:t>
            </a:r>
            <a:r>
              <a:rPr lang="en-US" sz="1000" b="0" i="0" kern="1200" dirty="0" err="1">
                <a:solidFill>
                  <a:schemeClr val="bg1"/>
                </a:solidFill>
                <a:effectLst/>
                <a:latin typeface="+mn-lt"/>
                <a:ea typeface="+mn-ea"/>
                <a:cs typeface="+mn-cs"/>
              </a:rPr>
              <a:t>Source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GuidingCare</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EDGEcelerate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Wellframe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Wellsquared</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HealthEdge and Wellframe logos are registered trademarks or trademarks of HealthEdge Software, Inc. All Rights Reserved.</a:t>
            </a:r>
            <a:endParaRPr lang="en-US" sz="1000" b="0" i="0" dirty="0">
              <a:solidFill>
                <a:schemeClr val="bg1"/>
              </a:solidFill>
              <a:latin typeface="Arial Nova" panose="020B0504020202020204" pitchFamily="34" charset="0"/>
            </a:endParaRPr>
          </a:p>
        </p:txBody>
      </p:sp>
      <p:sp>
        <p:nvSpPr>
          <p:cNvPr id="5" name="Text Placeholder 4">
            <a:extLst>
              <a:ext uri="{FF2B5EF4-FFF2-40B4-BE49-F238E27FC236}">
                <a16:creationId xmlns:a16="http://schemas.microsoft.com/office/drawing/2014/main" id="{09419BE1-B92B-890D-D3DE-31D7C7ED26E0}"/>
              </a:ext>
            </a:extLst>
          </p:cNvPr>
          <p:cNvSpPr>
            <a:spLocks noGrp="1"/>
          </p:cNvSpPr>
          <p:nvPr>
            <p:ph type="body" sz="quarter" idx="11"/>
          </p:nvPr>
        </p:nvSpPr>
        <p:spPr>
          <a:xfrm>
            <a:off x="1317625" y="5391150"/>
            <a:ext cx="8754752" cy="951577"/>
          </a:xfrm>
        </p:spPr>
        <p:txBody>
          <a:bodyPr>
            <a:noAutofit/>
          </a:bodyPr>
          <a:lstStyle>
            <a:lvl1pPr marL="0" indent="0">
              <a:buNone/>
              <a:defRPr sz="288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endParaRPr lang="en-US"/>
          </a:p>
        </p:txBody>
      </p:sp>
    </p:spTree>
    <p:extLst>
      <p:ext uri="{BB962C8B-B14F-4D97-AF65-F5344CB8AC3E}">
        <p14:creationId xmlns:p14="http://schemas.microsoft.com/office/powerpoint/2010/main" val="1918723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White Two Column">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p:nvPr>
        </p:nvSpPr>
        <p:spPr>
          <a:xfrm>
            <a:off x="457200" y="248639"/>
            <a:ext cx="11180618"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sp>
        <p:nvSpPr>
          <p:cNvPr id="6" name="Content Placeholder 2">
            <a:extLst>
              <a:ext uri="{FF2B5EF4-FFF2-40B4-BE49-F238E27FC236}">
                <a16:creationId xmlns:a16="http://schemas.microsoft.com/office/drawing/2014/main" id="{52405649-55B9-1812-41D1-9C6B48E7008B}"/>
              </a:ext>
            </a:extLst>
          </p:cNvPr>
          <p:cNvSpPr>
            <a:spLocks noGrp="1"/>
          </p:cNvSpPr>
          <p:nvPr>
            <p:ph idx="1"/>
          </p:nvPr>
        </p:nvSpPr>
        <p:spPr>
          <a:xfrm>
            <a:off x="457200" y="1447804"/>
            <a:ext cx="6596744" cy="6045195"/>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2">
            <a:extLst>
              <a:ext uri="{FF2B5EF4-FFF2-40B4-BE49-F238E27FC236}">
                <a16:creationId xmlns:a16="http://schemas.microsoft.com/office/drawing/2014/main" id="{D48EC550-2AB1-5BBF-A9D7-A161EB7EE0FA}"/>
              </a:ext>
            </a:extLst>
          </p:cNvPr>
          <p:cNvSpPr>
            <a:spLocks noGrp="1"/>
          </p:cNvSpPr>
          <p:nvPr>
            <p:ph idx="15"/>
          </p:nvPr>
        </p:nvSpPr>
        <p:spPr>
          <a:xfrm>
            <a:off x="7629895" y="1447804"/>
            <a:ext cx="6596744" cy="6045195"/>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685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White 2">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B71E82-C2D8-0019-6DC2-2099478DF21D}"/>
              </a:ext>
            </a:extLst>
          </p:cNvPr>
          <p:cNvSpPr>
            <a:spLocks noGrp="1"/>
          </p:cNvSpPr>
          <p:nvPr>
            <p:ph type="title"/>
          </p:nvPr>
        </p:nvSpPr>
        <p:spPr>
          <a:xfrm>
            <a:off x="442910" y="184762"/>
            <a:ext cx="13744580" cy="901088"/>
          </a:xfrm>
        </p:spPr>
        <p:txBody>
          <a:bodyPr>
            <a:noAutofit/>
          </a:bodyPr>
          <a:lstStyle>
            <a:lvl1pPr>
              <a:defRPr sz="2600" b="1">
                <a:solidFill>
                  <a:schemeClr val="accent1"/>
                </a:solidFill>
              </a:defRPr>
            </a:lvl1pPr>
          </a:lstStyle>
          <a:p>
            <a:r>
              <a:rPr lang="en-US" dirty="0"/>
              <a:t>Click to edit Master title style</a:t>
            </a:r>
          </a:p>
        </p:txBody>
      </p:sp>
      <p:pic>
        <p:nvPicPr>
          <p:cNvPr id="8" name="Google Shape;327;p32">
            <a:extLst>
              <a:ext uri="{FF2B5EF4-FFF2-40B4-BE49-F238E27FC236}">
                <a16:creationId xmlns:a16="http://schemas.microsoft.com/office/drawing/2014/main" id="{106DBA23-4F18-0EF5-988F-70DB542844BB}"/>
              </a:ext>
            </a:extLst>
          </p:cNvPr>
          <p:cNvPicPr preferRelativeResize="0"/>
          <p:nvPr userDrawn="1"/>
        </p:nvPicPr>
        <p:blipFill rotWithShape="1">
          <a:blip r:embed="rId2" cstate="hqprint">
            <a:alphaModFix/>
            <a:extLst>
              <a:ext uri="{28A0092B-C50C-407E-A947-70E740481C1C}">
                <a14:useLocalDpi xmlns:a14="http://schemas.microsoft.com/office/drawing/2010/main"/>
              </a:ext>
            </a:extLst>
          </a:blip>
          <a:srcRect/>
          <a:stretch/>
        </p:blipFill>
        <p:spPr>
          <a:xfrm>
            <a:off x="11637124" y="363570"/>
            <a:ext cx="2550366" cy="385305"/>
          </a:xfrm>
          <a:prstGeom prst="rect">
            <a:avLst/>
          </a:prstGeom>
          <a:noFill/>
          <a:ln>
            <a:noFill/>
          </a:ln>
        </p:spPr>
      </p:pic>
      <p:sp>
        <p:nvSpPr>
          <p:cNvPr id="9" name="Content Placeholder 2">
            <a:extLst>
              <a:ext uri="{FF2B5EF4-FFF2-40B4-BE49-F238E27FC236}">
                <a16:creationId xmlns:a16="http://schemas.microsoft.com/office/drawing/2014/main" id="{B8F5280E-3161-0852-95E4-33C3FB635C70}"/>
              </a:ext>
            </a:extLst>
          </p:cNvPr>
          <p:cNvSpPr>
            <a:spLocks noGrp="1"/>
          </p:cNvSpPr>
          <p:nvPr>
            <p:ph idx="1"/>
          </p:nvPr>
        </p:nvSpPr>
        <p:spPr>
          <a:xfrm>
            <a:off x="442910" y="1382811"/>
            <a:ext cx="13746814" cy="64832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F70354A-8B5D-9190-AB5D-7504744699CD}"/>
              </a:ext>
            </a:extLst>
          </p:cNvPr>
          <p:cNvSpPr>
            <a:spLocks noGrp="1"/>
          </p:cNvSpPr>
          <p:nvPr>
            <p:ph type="sldNum" sz="quarter" idx="15"/>
          </p:nvPr>
        </p:nvSpPr>
        <p:spPr>
          <a:xfrm>
            <a:off x="13990666" y="7791450"/>
            <a:ext cx="639733" cy="438150"/>
          </a:xfrm>
        </p:spPr>
        <p:txBody>
          <a:bodyPr/>
          <a:lstStyle>
            <a:lvl1pPr algn="ctr">
              <a:defRPr sz="1100">
                <a:solidFill>
                  <a:schemeClr val="tx2"/>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610364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Content White 2 Two Column">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B71E82-C2D8-0019-6DC2-2099478DF21D}"/>
              </a:ext>
            </a:extLst>
          </p:cNvPr>
          <p:cNvSpPr>
            <a:spLocks noGrp="1"/>
          </p:cNvSpPr>
          <p:nvPr>
            <p:ph type="title"/>
          </p:nvPr>
        </p:nvSpPr>
        <p:spPr>
          <a:xfrm>
            <a:off x="442910" y="184762"/>
            <a:ext cx="13744580" cy="901088"/>
          </a:xfrm>
        </p:spPr>
        <p:txBody>
          <a:bodyPr>
            <a:noAutofit/>
          </a:bodyPr>
          <a:lstStyle>
            <a:lvl1pPr>
              <a:defRPr sz="2600" b="1">
                <a:solidFill>
                  <a:schemeClr val="accent1"/>
                </a:solidFill>
              </a:defRPr>
            </a:lvl1pPr>
          </a:lstStyle>
          <a:p>
            <a:r>
              <a:rPr lang="en-US" dirty="0"/>
              <a:t>Click to edit Master title style</a:t>
            </a:r>
          </a:p>
        </p:txBody>
      </p:sp>
      <p:pic>
        <p:nvPicPr>
          <p:cNvPr id="8" name="Google Shape;327;p32">
            <a:extLst>
              <a:ext uri="{FF2B5EF4-FFF2-40B4-BE49-F238E27FC236}">
                <a16:creationId xmlns:a16="http://schemas.microsoft.com/office/drawing/2014/main" id="{106DBA23-4F18-0EF5-988F-70DB542844BB}"/>
              </a:ext>
            </a:extLst>
          </p:cNvPr>
          <p:cNvPicPr preferRelativeResize="0"/>
          <p:nvPr userDrawn="1"/>
        </p:nvPicPr>
        <p:blipFill rotWithShape="1">
          <a:blip r:embed="rId2" cstate="hqprint">
            <a:alphaModFix/>
            <a:extLst>
              <a:ext uri="{28A0092B-C50C-407E-A947-70E740481C1C}">
                <a14:useLocalDpi xmlns:a14="http://schemas.microsoft.com/office/drawing/2010/main"/>
              </a:ext>
            </a:extLst>
          </a:blip>
          <a:srcRect/>
          <a:stretch/>
        </p:blipFill>
        <p:spPr>
          <a:xfrm>
            <a:off x="11637124" y="363570"/>
            <a:ext cx="2550366" cy="385305"/>
          </a:xfrm>
          <a:prstGeom prst="rect">
            <a:avLst/>
          </a:prstGeom>
          <a:noFill/>
          <a:ln>
            <a:noFill/>
          </a:ln>
        </p:spPr>
      </p:pic>
      <p:sp>
        <p:nvSpPr>
          <p:cNvPr id="3" name="Slide Number Placeholder 5">
            <a:extLst>
              <a:ext uri="{FF2B5EF4-FFF2-40B4-BE49-F238E27FC236}">
                <a16:creationId xmlns:a16="http://schemas.microsoft.com/office/drawing/2014/main" id="{6F70354A-8B5D-9190-AB5D-7504744699CD}"/>
              </a:ext>
            </a:extLst>
          </p:cNvPr>
          <p:cNvSpPr>
            <a:spLocks noGrp="1"/>
          </p:cNvSpPr>
          <p:nvPr>
            <p:ph type="sldNum" sz="quarter" idx="15"/>
          </p:nvPr>
        </p:nvSpPr>
        <p:spPr>
          <a:xfrm>
            <a:off x="13990666" y="7791450"/>
            <a:ext cx="639733" cy="438150"/>
          </a:xfrm>
        </p:spPr>
        <p:txBody>
          <a:bodyPr/>
          <a:lstStyle>
            <a:lvl1pPr algn="ctr">
              <a:defRPr sz="1100">
                <a:solidFill>
                  <a:schemeClr val="tx2"/>
                </a:solidFill>
                <a:latin typeface="Arial Nova" panose="020B0504020202020204" pitchFamily="34" charset="0"/>
              </a:defRPr>
            </a:lvl1pPr>
          </a:lstStyle>
          <a:p>
            <a:fld id="{C0D0E87D-399F-EB4E-BCA3-C2811CAA7645}" type="slidenum">
              <a:rPr lang="en-US" smtClean="0"/>
              <a:pPr/>
              <a:t>‹#›</a:t>
            </a:fld>
            <a:endParaRPr lang="en-US"/>
          </a:p>
        </p:txBody>
      </p:sp>
      <p:sp>
        <p:nvSpPr>
          <p:cNvPr id="2" name="Content Placeholder 2">
            <a:extLst>
              <a:ext uri="{FF2B5EF4-FFF2-40B4-BE49-F238E27FC236}">
                <a16:creationId xmlns:a16="http://schemas.microsoft.com/office/drawing/2014/main" id="{E4A88B79-E09F-8950-ADDC-B254600F5234}"/>
              </a:ext>
            </a:extLst>
          </p:cNvPr>
          <p:cNvSpPr>
            <a:spLocks noGrp="1"/>
          </p:cNvSpPr>
          <p:nvPr>
            <p:ph idx="1"/>
          </p:nvPr>
        </p:nvSpPr>
        <p:spPr>
          <a:xfrm>
            <a:off x="457200" y="1447804"/>
            <a:ext cx="6596744" cy="6045195"/>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166132D6-6ACB-CB70-7280-C532BCAB37D8}"/>
              </a:ext>
            </a:extLst>
          </p:cNvPr>
          <p:cNvSpPr>
            <a:spLocks noGrp="1"/>
          </p:cNvSpPr>
          <p:nvPr>
            <p:ph idx="16"/>
          </p:nvPr>
        </p:nvSpPr>
        <p:spPr>
          <a:xfrm>
            <a:off x="7629895" y="1447804"/>
            <a:ext cx="6596744" cy="6045195"/>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147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p:nvPr>
        </p:nvSpPr>
        <p:spPr>
          <a:xfrm>
            <a:off x="457199" y="248639"/>
            <a:ext cx="11453751"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pic>
        <p:nvPicPr>
          <p:cNvPr id="5" name="Picture 4">
            <a:extLst>
              <a:ext uri="{FF2B5EF4-FFF2-40B4-BE49-F238E27FC236}">
                <a16:creationId xmlns:a16="http://schemas.microsoft.com/office/drawing/2014/main" id="{2CF84410-9014-4B2D-CD85-A20396C4E9AC}"/>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 y="7791450"/>
            <a:ext cx="14630400" cy="438150"/>
          </a:xfrm>
          <a:prstGeom prst="rect">
            <a:avLst/>
          </a:prstGeom>
        </p:spPr>
      </p:pic>
      <p:sp>
        <p:nvSpPr>
          <p:cNvPr id="9" name="Slide Number Placeholder 5">
            <a:extLst>
              <a:ext uri="{FF2B5EF4-FFF2-40B4-BE49-F238E27FC236}">
                <a16:creationId xmlns:a16="http://schemas.microsoft.com/office/drawing/2014/main" id="{ACA00104-A985-BE20-FE61-4E291BFF72A6}"/>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11" name="Content Placeholder 2">
            <a:extLst>
              <a:ext uri="{FF2B5EF4-FFF2-40B4-BE49-F238E27FC236}">
                <a16:creationId xmlns:a16="http://schemas.microsoft.com/office/drawing/2014/main" id="{D50399AF-A642-498F-82C8-190AB5ED6CDA}"/>
              </a:ext>
            </a:extLst>
          </p:cNvPr>
          <p:cNvSpPr>
            <a:spLocks noGrp="1"/>
          </p:cNvSpPr>
          <p:nvPr>
            <p:ph idx="1"/>
          </p:nvPr>
        </p:nvSpPr>
        <p:spPr>
          <a:xfrm>
            <a:off x="457199" y="1447804"/>
            <a:ext cx="13769439" cy="6045195"/>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79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Edge Accent">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00DD734A-1AFE-F845-EDFA-799993781B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4630399"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2E070F1F-5FB5-B672-10A4-85B41180144B}"/>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2" name="Text Placeholder 10">
            <a:extLst>
              <a:ext uri="{FF2B5EF4-FFF2-40B4-BE49-F238E27FC236}">
                <a16:creationId xmlns:a16="http://schemas.microsoft.com/office/drawing/2014/main" id="{69D93367-CD9F-3E26-3576-ACE8454A36C1}"/>
              </a:ext>
            </a:extLst>
          </p:cNvPr>
          <p:cNvSpPr>
            <a:spLocks noGrp="1"/>
          </p:cNvSpPr>
          <p:nvPr>
            <p:ph type="body" sz="quarter" idx="10"/>
          </p:nvPr>
        </p:nvSpPr>
        <p:spPr>
          <a:xfrm>
            <a:off x="457200" y="248639"/>
            <a:ext cx="9007434"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sp>
        <p:nvSpPr>
          <p:cNvPr id="11" name="Content Placeholder 2">
            <a:extLst>
              <a:ext uri="{FF2B5EF4-FFF2-40B4-BE49-F238E27FC236}">
                <a16:creationId xmlns:a16="http://schemas.microsoft.com/office/drawing/2014/main" id="{F9A6E6F8-D992-BED2-C01F-C74F36332363}"/>
              </a:ext>
            </a:extLst>
          </p:cNvPr>
          <p:cNvSpPr>
            <a:spLocks noGrp="1"/>
          </p:cNvSpPr>
          <p:nvPr>
            <p:ph idx="1"/>
          </p:nvPr>
        </p:nvSpPr>
        <p:spPr>
          <a:xfrm>
            <a:off x="457200" y="1447804"/>
            <a:ext cx="9458696" cy="6045195"/>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291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Title Label 1">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809B8AB-6F78-08AB-CEC3-BB36DEDC3E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pic>
        <p:nvPicPr>
          <p:cNvPr id="2" name="Picture 1">
            <a:extLst>
              <a:ext uri="{FF2B5EF4-FFF2-40B4-BE49-F238E27FC236}">
                <a16:creationId xmlns:a16="http://schemas.microsoft.com/office/drawing/2014/main" id="{5C695623-0E76-C514-44B6-D5468065E58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 y="7791450"/>
            <a:ext cx="14630400" cy="438150"/>
          </a:xfrm>
          <a:prstGeom prst="rect">
            <a:avLst/>
          </a:prstGeom>
        </p:spPr>
      </p:pic>
      <p:sp>
        <p:nvSpPr>
          <p:cNvPr id="6" name="Round Single Corner Rectangle 5">
            <a:extLst>
              <a:ext uri="{FF2B5EF4-FFF2-40B4-BE49-F238E27FC236}">
                <a16:creationId xmlns:a16="http://schemas.microsoft.com/office/drawing/2014/main" id="{0EECF213-612C-E7A8-8D05-146F79FE42B7}"/>
              </a:ext>
            </a:extLst>
          </p:cNvPr>
          <p:cNvSpPr/>
          <p:nvPr userDrawn="1"/>
        </p:nvSpPr>
        <p:spPr>
          <a:xfrm flipV="1">
            <a:off x="1" y="-3"/>
            <a:ext cx="7530956" cy="1036191"/>
          </a:xfrm>
          <a:prstGeom prst="round1Rect">
            <a:avLst>
              <a:gd name="adj" fmla="val 10566"/>
            </a:avLst>
          </a:prstGeom>
          <a:gradFill flip="none" rotWithShape="1">
            <a:gsLst>
              <a:gs pos="74000">
                <a:srgbClr val="055A83"/>
              </a:gs>
              <a:gs pos="23000">
                <a:schemeClr val="tx1"/>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sp>
        <p:nvSpPr>
          <p:cNvPr id="8" name="Slide Number Placeholder 5">
            <a:extLst>
              <a:ext uri="{FF2B5EF4-FFF2-40B4-BE49-F238E27FC236}">
                <a16:creationId xmlns:a16="http://schemas.microsoft.com/office/drawing/2014/main" id="{2BADF2FB-81AF-5130-33DB-2D8879CEAC38}"/>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9" name="Text Placeholder 10">
            <a:extLst>
              <a:ext uri="{FF2B5EF4-FFF2-40B4-BE49-F238E27FC236}">
                <a16:creationId xmlns:a16="http://schemas.microsoft.com/office/drawing/2014/main" id="{EE3587C2-193F-3630-9A46-A1AB3C49A294}"/>
              </a:ext>
            </a:extLst>
          </p:cNvPr>
          <p:cNvSpPr>
            <a:spLocks noGrp="1"/>
          </p:cNvSpPr>
          <p:nvPr>
            <p:ph type="body" sz="quarter" idx="10" hasCustomPrompt="1"/>
          </p:nvPr>
        </p:nvSpPr>
        <p:spPr>
          <a:xfrm>
            <a:off x="457200" y="248639"/>
            <a:ext cx="6433930" cy="452432"/>
          </a:xfrm>
        </p:spPr>
        <p:txBody>
          <a:bodyPr wrap="square" anchor="ctr">
            <a:noAutofit/>
          </a:bodyPr>
          <a:lstStyle>
            <a:lvl1pPr marL="0" indent="0">
              <a:buNone/>
              <a:defRPr sz="26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This is the header</a:t>
            </a:r>
          </a:p>
        </p:txBody>
      </p:sp>
      <p:sp>
        <p:nvSpPr>
          <p:cNvPr id="4" name="Content Placeholder 2">
            <a:extLst>
              <a:ext uri="{FF2B5EF4-FFF2-40B4-BE49-F238E27FC236}">
                <a16:creationId xmlns:a16="http://schemas.microsoft.com/office/drawing/2014/main" id="{C29B7DC9-160A-6F88-AF17-A23C4554F12E}"/>
              </a:ext>
            </a:extLst>
          </p:cNvPr>
          <p:cNvSpPr>
            <a:spLocks noGrp="1"/>
          </p:cNvSpPr>
          <p:nvPr>
            <p:ph idx="1"/>
          </p:nvPr>
        </p:nvSpPr>
        <p:spPr>
          <a:xfrm>
            <a:off x="457200" y="1503996"/>
            <a:ext cx="13533466" cy="5989003"/>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4594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Title Label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C0B9FD-2909-00DF-A849-745665C886C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7791450"/>
            <a:ext cx="14630400" cy="43815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4BEDA953-7374-1944-101C-FE191DFE1841}"/>
              </a:ext>
            </a:extLst>
          </p:cNvPr>
          <p:cNvSpPr/>
          <p:nvPr userDrawn="1"/>
        </p:nvSpPr>
        <p:spPr>
          <a:xfrm flipV="1">
            <a:off x="1" y="-1"/>
            <a:ext cx="5846618" cy="1995055"/>
          </a:xfrm>
          <a:prstGeom prst="round1Rect">
            <a:avLst>
              <a:gd name="adj" fmla="val 10566"/>
            </a:avLst>
          </a:prstGeom>
          <a:gradFill flip="none" rotWithShape="1">
            <a:gsLst>
              <a:gs pos="74000">
                <a:srgbClr val="055A83"/>
              </a:gs>
              <a:gs pos="22000">
                <a:schemeClr val="tx1"/>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753034" y="556606"/>
            <a:ext cx="4706471" cy="452432"/>
          </a:xfrm>
        </p:spPr>
        <p:txBody>
          <a:bodyPr wrap="square" anchor="ctr">
            <a:noAutofit/>
          </a:bodyPr>
          <a:lstStyle>
            <a:lvl1pPr marL="0" indent="0">
              <a:buNone/>
              <a:defRPr sz="26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This is the header</a:t>
            </a:r>
          </a:p>
        </p:txBody>
      </p:sp>
      <p:sp>
        <p:nvSpPr>
          <p:cNvPr id="3" name="Content Placeholder 2">
            <a:extLst>
              <a:ext uri="{FF2B5EF4-FFF2-40B4-BE49-F238E27FC236}">
                <a16:creationId xmlns:a16="http://schemas.microsoft.com/office/drawing/2014/main" id="{2724D667-CF88-68A8-6BC5-17EEDD4334F7}"/>
              </a:ext>
            </a:extLst>
          </p:cNvPr>
          <p:cNvSpPr>
            <a:spLocks noGrp="1"/>
          </p:cNvSpPr>
          <p:nvPr>
            <p:ph idx="1"/>
          </p:nvPr>
        </p:nvSpPr>
        <p:spPr>
          <a:xfrm>
            <a:off x="753034" y="2523961"/>
            <a:ext cx="13237632" cy="4969038"/>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526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Callout Box Right">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1B7A14EB-6143-28DF-2053-158DB9061890}"/>
              </a:ext>
            </a:extLst>
          </p:cNvPr>
          <p:cNvSpPr/>
          <p:nvPr userDrawn="1"/>
        </p:nvSpPr>
        <p:spPr>
          <a:xfrm flipH="1">
            <a:off x="8967184" y="1436954"/>
            <a:ext cx="5663212" cy="6792645"/>
          </a:xfrm>
          <a:prstGeom prst="round1Rect">
            <a:avLst>
              <a:gd name="adj" fmla="val 10566"/>
            </a:avLst>
          </a:prstGeom>
          <a:gradFill flip="none" rotWithShape="1">
            <a:gsLst>
              <a:gs pos="74000">
                <a:srgbClr val="055A83"/>
              </a:gs>
              <a:gs pos="23000">
                <a:schemeClr val="tx1"/>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10" name="Picture 9" descr="Background pattern&#10;&#10;Description automatically generated">
            <a:extLst>
              <a:ext uri="{FF2B5EF4-FFF2-40B4-BE49-F238E27FC236}">
                <a16:creationId xmlns:a16="http://schemas.microsoft.com/office/drawing/2014/main" id="{96822B8C-EB11-55BC-D774-A57A94677E3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flipH="1">
            <a:off x="9879617" y="4933143"/>
            <a:ext cx="4750779" cy="32964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48639"/>
            <a:ext cx="11180618"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This is the header</a:t>
            </a:r>
          </a:p>
        </p:txBody>
      </p:sp>
      <p:sp>
        <p:nvSpPr>
          <p:cNvPr id="3" name="Content Placeholder 2">
            <a:extLst>
              <a:ext uri="{FF2B5EF4-FFF2-40B4-BE49-F238E27FC236}">
                <a16:creationId xmlns:a16="http://schemas.microsoft.com/office/drawing/2014/main" id="{830E9B38-022B-CC33-D831-3AC5DB0E4C82}"/>
              </a:ext>
            </a:extLst>
          </p:cNvPr>
          <p:cNvSpPr>
            <a:spLocks noGrp="1"/>
          </p:cNvSpPr>
          <p:nvPr>
            <p:ph idx="1"/>
          </p:nvPr>
        </p:nvSpPr>
        <p:spPr>
          <a:xfrm>
            <a:off x="457200" y="1503996"/>
            <a:ext cx="7734300" cy="5989003"/>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0">
            <a:extLst>
              <a:ext uri="{FF2B5EF4-FFF2-40B4-BE49-F238E27FC236}">
                <a16:creationId xmlns:a16="http://schemas.microsoft.com/office/drawing/2014/main" id="{00501F4F-9D0A-7C5D-8370-853147B751F0}"/>
              </a:ext>
            </a:extLst>
          </p:cNvPr>
          <p:cNvSpPr>
            <a:spLocks noGrp="1"/>
          </p:cNvSpPr>
          <p:nvPr>
            <p:ph type="body" sz="quarter" idx="17" hasCustomPrompt="1"/>
          </p:nvPr>
        </p:nvSpPr>
        <p:spPr>
          <a:xfrm>
            <a:off x="9491028" y="1917009"/>
            <a:ext cx="4735611" cy="2536079"/>
          </a:xfrm>
        </p:spPr>
        <p:txBody>
          <a:bodyPr wrap="square" anchor="t">
            <a:noAutofit/>
          </a:bodyPr>
          <a:lstStyle>
            <a:lvl1pPr marL="285750" indent="-285750">
              <a:lnSpc>
                <a:spcPct val="100000"/>
              </a:lnSpc>
              <a:buClr>
                <a:schemeClr val="accent1"/>
              </a:buClr>
              <a:buFont typeface="Arial" panose="020B0604020202020204" pitchFamily="34" charset="0"/>
              <a:buChar char="•"/>
              <a:defRPr sz="1800" b="0" i="0">
                <a:solidFill>
                  <a:schemeClr val="bg1"/>
                </a:solidFill>
                <a:latin typeface="Arial Nova" panose="020B0504020202020204" pitchFamily="34" charset="0"/>
              </a:defRPr>
            </a:lvl1pPr>
            <a:lvl2pPr marL="834390" indent="-285750">
              <a:buClr>
                <a:schemeClr val="accent1"/>
              </a:buClr>
              <a:buFont typeface="Arial" panose="020B0604020202020204" pitchFamily="34" charset="0"/>
              <a:buChar char="•"/>
              <a:defRPr sz="1600" b="0" i="0">
                <a:solidFill>
                  <a:schemeClr val="bg1"/>
                </a:solidFill>
                <a:latin typeface="Arial Nova" panose="020B0504020202020204" pitchFamily="34" charset="0"/>
              </a:defRPr>
            </a:lvl2pPr>
            <a:lvl3pPr marL="1383030" indent="-285750">
              <a:buClr>
                <a:schemeClr val="accent1"/>
              </a:buClr>
              <a:buFont typeface="Arial" panose="020B0604020202020204" pitchFamily="34" charset="0"/>
              <a:buChar char="•"/>
              <a:defRPr sz="1400" b="0" i="0">
                <a:solidFill>
                  <a:schemeClr val="bg1"/>
                </a:solidFill>
                <a:latin typeface="Arial Nova" panose="020B05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783081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Callout Box Left">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accent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48639"/>
            <a:ext cx="11180618"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199" y="1233596"/>
            <a:ext cx="13324609" cy="849204"/>
          </a:xfrm>
        </p:spPr>
        <p:txBody>
          <a:bodyPr wrap="square" anchor="t">
            <a:no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2" name="Round Single Corner Rectangle 1">
            <a:extLst>
              <a:ext uri="{FF2B5EF4-FFF2-40B4-BE49-F238E27FC236}">
                <a16:creationId xmlns:a16="http://schemas.microsoft.com/office/drawing/2014/main" id="{A99E0883-C023-A2AE-9542-F7E56B7BFFDD}"/>
              </a:ext>
            </a:extLst>
          </p:cNvPr>
          <p:cNvSpPr/>
          <p:nvPr userDrawn="1"/>
        </p:nvSpPr>
        <p:spPr>
          <a:xfrm>
            <a:off x="0" y="2405346"/>
            <a:ext cx="5267325" cy="5824254"/>
          </a:xfrm>
          <a:prstGeom prst="round1Rect">
            <a:avLst>
              <a:gd name="adj" fmla="val 10566"/>
            </a:avLst>
          </a:prstGeom>
          <a:gradFill flip="none" rotWithShape="1">
            <a:gsLst>
              <a:gs pos="74000">
                <a:srgbClr val="055A83"/>
              </a:gs>
              <a:gs pos="23000">
                <a:schemeClr val="tx1"/>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9" name="Picture 8" descr="Background pattern&#10;&#10;Description automatically generated">
            <a:extLst>
              <a:ext uri="{FF2B5EF4-FFF2-40B4-BE49-F238E27FC236}">
                <a16:creationId xmlns:a16="http://schemas.microsoft.com/office/drawing/2014/main" id="{DD649D21-6149-8256-2554-C10DB9BFA74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8754" y="4859586"/>
            <a:ext cx="4750779" cy="3296456"/>
          </a:xfrm>
          <a:prstGeom prst="rect">
            <a:avLst/>
          </a:prstGeom>
        </p:spPr>
      </p:pic>
      <p:sp>
        <p:nvSpPr>
          <p:cNvPr id="10" name="Text Placeholder 10">
            <a:extLst>
              <a:ext uri="{FF2B5EF4-FFF2-40B4-BE49-F238E27FC236}">
                <a16:creationId xmlns:a16="http://schemas.microsoft.com/office/drawing/2014/main" id="{33088BA4-2458-1E37-A7DB-B145A581DC81}"/>
              </a:ext>
            </a:extLst>
          </p:cNvPr>
          <p:cNvSpPr>
            <a:spLocks noGrp="1"/>
          </p:cNvSpPr>
          <p:nvPr>
            <p:ph type="body" sz="quarter" idx="17" hasCustomPrompt="1"/>
          </p:nvPr>
        </p:nvSpPr>
        <p:spPr>
          <a:xfrm>
            <a:off x="457200" y="2920292"/>
            <a:ext cx="4293579" cy="2536079"/>
          </a:xfrm>
        </p:spPr>
        <p:txBody>
          <a:bodyPr wrap="square" anchor="t">
            <a:noAutofit/>
          </a:bodyPr>
          <a:lstStyle>
            <a:lvl1pPr marL="285750" indent="-285750">
              <a:lnSpc>
                <a:spcPct val="100000"/>
              </a:lnSpc>
              <a:buClr>
                <a:schemeClr val="accent1"/>
              </a:buClr>
              <a:buFont typeface="Arial" panose="020B0604020202020204" pitchFamily="34" charset="0"/>
              <a:buChar char="•"/>
              <a:defRPr sz="1800" b="0" i="0">
                <a:solidFill>
                  <a:schemeClr val="bg1"/>
                </a:solidFill>
                <a:latin typeface="Arial Nova" panose="020B0504020202020204" pitchFamily="34" charset="0"/>
              </a:defRPr>
            </a:lvl1pPr>
            <a:lvl2pPr marL="834390" indent="-285750">
              <a:buClr>
                <a:schemeClr val="accent1"/>
              </a:buClr>
              <a:buFont typeface="Arial" panose="020B0604020202020204" pitchFamily="34" charset="0"/>
              <a:buChar char="•"/>
              <a:defRPr sz="1600" b="0" i="0">
                <a:solidFill>
                  <a:schemeClr val="bg1"/>
                </a:solidFill>
                <a:latin typeface="Arial Nova" panose="020B0504020202020204" pitchFamily="34" charset="0"/>
              </a:defRPr>
            </a:lvl2pPr>
            <a:lvl3pPr marL="1383030" indent="-285750">
              <a:buClr>
                <a:schemeClr val="accent1"/>
              </a:buClr>
              <a:buFont typeface="Arial" panose="020B0604020202020204" pitchFamily="34" charset="0"/>
              <a:buChar char="•"/>
              <a:defRPr sz="1400" b="0" i="0">
                <a:solidFill>
                  <a:schemeClr val="bg1"/>
                </a:solidFill>
                <a:latin typeface="Arial Nova" panose="020B05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3" name="Content Placeholder 2">
            <a:extLst>
              <a:ext uri="{FF2B5EF4-FFF2-40B4-BE49-F238E27FC236}">
                <a16:creationId xmlns:a16="http://schemas.microsoft.com/office/drawing/2014/main" id="{3B51B056-D145-DFC3-4493-E92DC5C21A0B}"/>
              </a:ext>
            </a:extLst>
          </p:cNvPr>
          <p:cNvSpPr>
            <a:spLocks noGrp="1"/>
          </p:cNvSpPr>
          <p:nvPr>
            <p:ph idx="1"/>
          </p:nvPr>
        </p:nvSpPr>
        <p:spPr>
          <a:xfrm>
            <a:off x="6047509" y="2405346"/>
            <a:ext cx="7734300" cy="5087653"/>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241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Picture Dark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6C1C60-01E2-8926-793B-031A24FD2A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86247" y="0"/>
            <a:ext cx="3644153" cy="8229600"/>
          </a:xfrm>
          <a:prstGeom prst="rect">
            <a:avLst/>
          </a:prstGeom>
        </p:spPr>
      </p:pic>
      <p:sp>
        <p:nvSpPr>
          <p:cNvPr id="6" name="Text Placeholder 10">
            <a:extLst>
              <a:ext uri="{FF2B5EF4-FFF2-40B4-BE49-F238E27FC236}">
                <a16:creationId xmlns:a16="http://schemas.microsoft.com/office/drawing/2014/main" id="{28178C05-E348-042A-A9A5-53D688D862E3}"/>
              </a:ext>
            </a:extLst>
          </p:cNvPr>
          <p:cNvSpPr>
            <a:spLocks noGrp="1"/>
          </p:cNvSpPr>
          <p:nvPr>
            <p:ph type="body" sz="quarter" idx="14" hasCustomPrompt="1"/>
          </p:nvPr>
        </p:nvSpPr>
        <p:spPr>
          <a:xfrm>
            <a:off x="11356752" y="6008914"/>
            <a:ext cx="3046022" cy="1591297"/>
          </a:xfrm>
        </p:spPr>
        <p:txBody>
          <a:bodyPr anchor="t">
            <a:noAutofit/>
          </a:bodyPr>
          <a:lstStyle>
            <a:lvl1pPr marL="0" indent="0" algn="l">
              <a:lnSpc>
                <a:spcPct val="100000"/>
              </a:lnSpc>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Content Placeholder 2">
            <a:extLst>
              <a:ext uri="{FF2B5EF4-FFF2-40B4-BE49-F238E27FC236}">
                <a16:creationId xmlns:a16="http://schemas.microsoft.com/office/drawing/2014/main" id="{BF085E1A-DBF7-75B3-730E-14D1EB29320E}"/>
              </a:ext>
            </a:extLst>
          </p:cNvPr>
          <p:cNvSpPr>
            <a:spLocks noGrp="1"/>
          </p:cNvSpPr>
          <p:nvPr>
            <p:ph idx="1"/>
          </p:nvPr>
        </p:nvSpPr>
        <p:spPr>
          <a:xfrm>
            <a:off x="457199" y="1503996"/>
            <a:ext cx="10111839" cy="5989003"/>
          </a:xfrm>
        </p:spPr>
        <p:txBody>
          <a:bodyPr>
            <a:noAutofit/>
          </a:bodyPr>
          <a:lstStyle>
            <a:lvl1pPr>
              <a:defRPr b="0">
                <a:solidFill>
                  <a:schemeClr val="accent6"/>
                </a:solidFill>
              </a:defRPr>
            </a:lvl1pPr>
            <a:lvl2pPr>
              <a:defRPr>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0B30EFBF-A088-ABA6-806F-4AA77473F821}"/>
              </a:ext>
            </a:extLst>
          </p:cNvPr>
          <p:cNvCxnSpPr>
            <a:cxnSpLocks/>
          </p:cNvCxnSpPr>
          <p:nvPr userDrawn="1"/>
        </p:nvCxnSpPr>
        <p:spPr>
          <a:xfrm>
            <a:off x="457200" y="914400"/>
            <a:ext cx="10097549"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4" name="Text Placeholder 10">
            <a:extLst>
              <a:ext uri="{FF2B5EF4-FFF2-40B4-BE49-F238E27FC236}">
                <a16:creationId xmlns:a16="http://schemas.microsoft.com/office/drawing/2014/main" id="{6ECE5A9F-E22C-3467-8F12-969966BCF869}"/>
              </a:ext>
            </a:extLst>
          </p:cNvPr>
          <p:cNvSpPr>
            <a:spLocks noGrp="1"/>
          </p:cNvSpPr>
          <p:nvPr>
            <p:ph type="body" sz="quarter" idx="10"/>
          </p:nvPr>
        </p:nvSpPr>
        <p:spPr>
          <a:xfrm>
            <a:off x="457199" y="248639"/>
            <a:ext cx="10111839" cy="452432"/>
          </a:xfrm>
        </p:spPr>
        <p:txBody>
          <a:bodyPr wrap="square"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spTree>
    <p:extLst>
      <p:ext uri="{BB962C8B-B14F-4D97-AF65-F5344CB8AC3E}">
        <p14:creationId xmlns:p14="http://schemas.microsoft.com/office/powerpoint/2010/main" val="158493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53012" cy="8229599"/>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p:nvPr>
        </p:nvSpPr>
        <p:spPr>
          <a:xfrm>
            <a:off x="4144488" y="2965271"/>
            <a:ext cx="9685812" cy="2025829"/>
          </a:xfrm>
        </p:spPr>
        <p:txBody>
          <a:bodyPr anchor="b">
            <a:noAutofit/>
          </a:bodyPr>
          <a:lstStyle>
            <a:lvl1pPr marL="0" indent="0" algn="r">
              <a:buNone/>
              <a:defRPr sz="54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8"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2638697" y="7375848"/>
            <a:ext cx="11191603" cy="431015"/>
          </a:xfrm>
          <a:prstGeom prst="rect">
            <a:avLst/>
          </a:prstGeom>
          <a:noFill/>
        </p:spPr>
        <p:txBody>
          <a:bodyPr wrap="square">
            <a:spAutoFit/>
          </a:bodyPr>
          <a:lstStyle/>
          <a:p>
            <a:pPr marL="0" indent="0" algn="r">
              <a:lnSpc>
                <a:spcPct val="115000"/>
              </a:lnSpc>
              <a:spcBef>
                <a:spcPts val="0"/>
              </a:spcBef>
              <a:buFont typeface="Arial" panose="020B0604020202020204" pitchFamily="34" charset="0"/>
              <a:buNone/>
            </a:pPr>
            <a:r>
              <a:rPr lang="en-US" sz="1000" b="0" i="0" kern="1200" dirty="0">
                <a:solidFill>
                  <a:schemeClr val="bg1"/>
                </a:solidFill>
                <a:effectLst/>
                <a:latin typeface="+mn-lt"/>
                <a:ea typeface="+mn-ea"/>
                <a:cs typeface="+mn-cs"/>
              </a:rPr>
              <a:t>©2026 HealthEdge Software, Inc. | HealthEdge</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HealthRules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Integration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Workflow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Engagement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Encounters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Risk 360</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Quality 360</a:t>
            </a:r>
            <a:r>
              <a:rPr lang="en-US" sz="1000" b="0" i="0" kern="1200" baseline="30000" dirty="0">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HealthEdge </a:t>
            </a:r>
            <a:r>
              <a:rPr lang="en-US" sz="1000" b="0" i="0" kern="1200" dirty="0" err="1">
                <a:solidFill>
                  <a:schemeClr val="bg1"/>
                </a:solidFill>
                <a:effectLst/>
                <a:latin typeface="+mn-lt"/>
                <a:ea typeface="+mn-ea"/>
                <a:cs typeface="+mn-cs"/>
              </a:rPr>
              <a:t>Source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GuidingCare</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EDGEcelerate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Wellframe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Wellsquared</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HealthEdge and Wellframe logos are registered trademarks or trademarks of HealthEdge Software, Inc. All Rights Reserved.</a:t>
            </a:r>
            <a:endParaRPr lang="en-US" sz="1000" b="0" i="0" dirty="0">
              <a:solidFill>
                <a:schemeClr val="bg1"/>
              </a:solidFill>
              <a:latin typeface="Arial Nova" panose="020B0504020202020204" pitchFamily="34" charset="0"/>
            </a:endParaRPr>
          </a:p>
        </p:txBody>
      </p:sp>
      <p:sp>
        <p:nvSpPr>
          <p:cNvPr id="4" name="Text Placeholder 4">
            <a:extLst>
              <a:ext uri="{FF2B5EF4-FFF2-40B4-BE49-F238E27FC236}">
                <a16:creationId xmlns:a16="http://schemas.microsoft.com/office/drawing/2014/main" id="{CD8B9393-EEC1-AEC5-45BA-96A3F91DFB8D}"/>
              </a:ext>
            </a:extLst>
          </p:cNvPr>
          <p:cNvSpPr>
            <a:spLocks noGrp="1"/>
          </p:cNvSpPr>
          <p:nvPr>
            <p:ph type="body" sz="quarter" idx="11"/>
          </p:nvPr>
        </p:nvSpPr>
        <p:spPr>
          <a:xfrm>
            <a:off x="4144488" y="5374883"/>
            <a:ext cx="9685812" cy="1547322"/>
          </a:xfrm>
        </p:spPr>
        <p:txBody>
          <a:bodyPr>
            <a:noAutofit/>
          </a:bodyPr>
          <a:lstStyle>
            <a:lvl1pPr marL="0" indent="0" algn="r">
              <a:buNone/>
              <a:defRPr sz="288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endParaRPr lang="en-US"/>
          </a:p>
        </p:txBody>
      </p:sp>
      <p:sp>
        <p:nvSpPr>
          <p:cNvPr id="5" name="Rectangle 4">
            <a:extLst>
              <a:ext uri="{FF2B5EF4-FFF2-40B4-BE49-F238E27FC236}">
                <a16:creationId xmlns:a16="http://schemas.microsoft.com/office/drawing/2014/main" id="{BA002DE5-90C0-A2B7-0ABA-14B4FFB4987A}"/>
              </a:ext>
            </a:extLst>
          </p:cNvPr>
          <p:cNvSpPr/>
          <p:nvPr userDrawn="1"/>
        </p:nvSpPr>
        <p:spPr>
          <a:xfrm>
            <a:off x="7982465" y="914400"/>
            <a:ext cx="5980669" cy="1606378"/>
          </a:xfrm>
          <a:prstGeom prst="rect">
            <a:avLst/>
          </a:prstGeom>
          <a:solidFill>
            <a:srgbClr val="0B21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text on a black background&#10;&#10;Description automatically generated">
            <a:extLst>
              <a:ext uri="{FF2B5EF4-FFF2-40B4-BE49-F238E27FC236}">
                <a16:creationId xmlns:a16="http://schemas.microsoft.com/office/drawing/2014/main" id="{F5B1C1A5-5C83-2930-4D19-F908DFD0A790}"/>
              </a:ext>
            </a:extLst>
          </p:cNvPr>
          <p:cNvPicPr>
            <a:picLocks noChangeAspect="1"/>
          </p:cNvPicPr>
          <p:nvPr userDrawn="1"/>
        </p:nvPicPr>
        <p:blipFill>
          <a:blip r:embed="rId3"/>
          <a:stretch>
            <a:fillRect/>
          </a:stretch>
        </p:blipFill>
        <p:spPr>
          <a:xfrm>
            <a:off x="8583002" y="1668160"/>
            <a:ext cx="5380132" cy="1120861"/>
          </a:xfrm>
          <a:prstGeom prst="rect">
            <a:avLst/>
          </a:prstGeom>
        </p:spPr>
      </p:pic>
    </p:spTree>
    <p:extLst>
      <p:ext uri="{BB962C8B-B14F-4D97-AF65-F5344CB8AC3E}">
        <p14:creationId xmlns:p14="http://schemas.microsoft.com/office/powerpoint/2010/main" val="2989648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Picture Dark 2">
    <p:spTree>
      <p:nvGrpSpPr>
        <p:cNvPr id="1" name=""/>
        <p:cNvGrpSpPr/>
        <p:nvPr/>
      </p:nvGrpSpPr>
      <p:grpSpPr>
        <a:xfrm>
          <a:off x="0" y="0"/>
          <a:ext cx="0" cy="0"/>
          <a:chOff x="0" y="0"/>
          <a:chExt cx="0" cy="0"/>
        </a:xfrm>
      </p:grpSpPr>
      <p:pic>
        <p:nvPicPr>
          <p:cNvPr id="5" name="Picture 4" descr="A blue background with light lines&#10;&#10;Description automatically generated">
            <a:extLst>
              <a:ext uri="{FF2B5EF4-FFF2-40B4-BE49-F238E27FC236}">
                <a16:creationId xmlns:a16="http://schemas.microsoft.com/office/drawing/2014/main" id="{758D4055-AC9A-BDA2-35FB-4E5B25D34F7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713287" y="-28961"/>
            <a:ext cx="3968599" cy="8287522"/>
          </a:xfrm>
          <a:prstGeom prst="rect">
            <a:avLst/>
          </a:prstGeom>
        </p:spPr>
      </p:pic>
      <p:sp>
        <p:nvSpPr>
          <p:cNvPr id="3" name="Content Placeholder 2"/>
          <p:cNvSpPr>
            <a:spLocks noGrp="1"/>
          </p:cNvSpPr>
          <p:nvPr>
            <p:ph idx="1"/>
          </p:nvPr>
        </p:nvSpPr>
        <p:spPr>
          <a:xfrm>
            <a:off x="442910" y="2190750"/>
            <a:ext cx="9686928" cy="5221606"/>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oogle Shape;92;p18">
            <a:extLst>
              <a:ext uri="{FF2B5EF4-FFF2-40B4-BE49-F238E27FC236}">
                <a16:creationId xmlns:a16="http://schemas.microsoft.com/office/drawing/2014/main" id="{9F6167F3-0AC8-2ABB-9726-EC154274752D}"/>
              </a:ext>
            </a:extLst>
          </p:cNvPr>
          <p:cNvPicPr preferRelativeResize="0"/>
          <p:nvPr userDrawn="1"/>
        </p:nvPicPr>
        <p:blipFill rotWithShape="1">
          <a:blip r:embed="rId3">
            <a:alphaModFix/>
          </a:blip>
          <a:srcRect/>
          <a:stretch/>
        </p:blipFill>
        <p:spPr>
          <a:xfrm>
            <a:off x="11639988" y="454741"/>
            <a:ext cx="2500796" cy="377816"/>
          </a:xfrm>
          <a:prstGeom prst="rect">
            <a:avLst/>
          </a:prstGeom>
          <a:noFill/>
          <a:ln>
            <a:noFill/>
          </a:ln>
        </p:spPr>
      </p:pic>
      <p:sp>
        <p:nvSpPr>
          <p:cNvPr id="7" name="Title 1">
            <a:extLst>
              <a:ext uri="{FF2B5EF4-FFF2-40B4-BE49-F238E27FC236}">
                <a16:creationId xmlns:a16="http://schemas.microsoft.com/office/drawing/2014/main" id="{6A1276B8-C6B6-39A4-A0DC-23A8E78EE438}"/>
              </a:ext>
            </a:extLst>
          </p:cNvPr>
          <p:cNvSpPr>
            <a:spLocks noGrp="1"/>
          </p:cNvSpPr>
          <p:nvPr>
            <p:ph type="title"/>
          </p:nvPr>
        </p:nvSpPr>
        <p:spPr>
          <a:xfrm>
            <a:off x="442910" y="184762"/>
            <a:ext cx="9968416" cy="901088"/>
          </a:xfrm>
        </p:spPr>
        <p:txBody>
          <a:bodyPr>
            <a:noAutofit/>
          </a:bodyPr>
          <a:lstStyle>
            <a:lvl1pPr>
              <a:defRPr sz="2600" b="1">
                <a:solidFill>
                  <a:schemeClr val="accent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AD6F2AD9-0E4D-05A2-9E09-B1C5EA766CE0}"/>
              </a:ext>
            </a:extLst>
          </p:cNvPr>
          <p:cNvSpPr>
            <a:spLocks noGrp="1"/>
          </p:cNvSpPr>
          <p:nvPr>
            <p:ph type="sldNum" sz="quarter" idx="15"/>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737333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Picture Dark Left 1">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09AD3F2D-DD38-87AD-981B-10F8823872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828816"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299065" y="6169560"/>
            <a:ext cx="3046022" cy="1323439"/>
          </a:xfrm>
        </p:spPr>
        <p:txBody>
          <a:bodyPr anchor="t">
            <a:noAutofit/>
          </a:bodyPr>
          <a:lstStyle>
            <a:lvl1pPr marL="0" indent="0">
              <a:lnSpc>
                <a:spcPct val="100000"/>
              </a:lnSpc>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6" name="Slide Number Placeholder 5">
            <a:extLst>
              <a:ext uri="{FF2B5EF4-FFF2-40B4-BE49-F238E27FC236}">
                <a16:creationId xmlns:a16="http://schemas.microsoft.com/office/drawing/2014/main" id="{33342D46-EED5-D1AC-86C5-1A3E248F8442}"/>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3A5A8F4-50B4-1F68-EDAB-7060EC7ED8FE}"/>
              </a:ext>
            </a:extLst>
          </p:cNvPr>
          <p:cNvSpPr>
            <a:spLocks noGrp="1"/>
          </p:cNvSpPr>
          <p:nvPr>
            <p:ph type="body" sz="quarter" idx="10"/>
          </p:nvPr>
        </p:nvSpPr>
        <p:spPr>
          <a:xfrm>
            <a:off x="457199" y="248639"/>
            <a:ext cx="11239995"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sp>
        <p:nvSpPr>
          <p:cNvPr id="9" name="Content Placeholder 2">
            <a:extLst>
              <a:ext uri="{FF2B5EF4-FFF2-40B4-BE49-F238E27FC236}">
                <a16:creationId xmlns:a16="http://schemas.microsoft.com/office/drawing/2014/main" id="{38CCAAB7-EF73-A3E9-7DDB-3F5B1D0DE93E}"/>
              </a:ext>
            </a:extLst>
          </p:cNvPr>
          <p:cNvSpPr>
            <a:spLocks noGrp="1"/>
          </p:cNvSpPr>
          <p:nvPr>
            <p:ph idx="1"/>
          </p:nvPr>
        </p:nvSpPr>
        <p:spPr>
          <a:xfrm>
            <a:off x="4100510" y="1503996"/>
            <a:ext cx="9890156" cy="5989003"/>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163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Picture Dark Left 2">
    <p:spTree>
      <p:nvGrpSpPr>
        <p:cNvPr id="1" name=""/>
        <p:cNvGrpSpPr/>
        <p:nvPr/>
      </p:nvGrpSpPr>
      <p:grpSpPr>
        <a:xfrm>
          <a:off x="0" y="0"/>
          <a:ext cx="0" cy="0"/>
          <a:chOff x="0" y="0"/>
          <a:chExt cx="0" cy="0"/>
        </a:xfrm>
      </p:grpSpPr>
      <p:pic>
        <p:nvPicPr>
          <p:cNvPr id="13" name="Picture 12" descr="A picture containing background pattern&#10;&#10;Description automatically generated">
            <a:extLst>
              <a:ext uri="{FF2B5EF4-FFF2-40B4-BE49-F238E27FC236}">
                <a16:creationId xmlns:a16="http://schemas.microsoft.com/office/drawing/2014/main" id="{A6FFE2B3-B152-4061-2D52-9888AF98E3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4630399" cy="8229599"/>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299065" y="6169560"/>
            <a:ext cx="3046022" cy="1323439"/>
          </a:xfrm>
        </p:spPr>
        <p:txBody>
          <a:bodyPr anchor="t">
            <a:noAutofit/>
          </a:bodyPr>
          <a:lstStyle>
            <a:lvl1pPr marL="0" indent="0">
              <a:lnSpc>
                <a:spcPct val="100000"/>
              </a:lnSpc>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5" name="Slide Number Placeholder 5">
            <a:extLst>
              <a:ext uri="{FF2B5EF4-FFF2-40B4-BE49-F238E27FC236}">
                <a16:creationId xmlns:a16="http://schemas.microsoft.com/office/drawing/2014/main" id="{A2736560-2FD0-0C0F-0F53-863D30412735}"/>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12" name="Content Placeholder 2">
            <a:extLst>
              <a:ext uri="{FF2B5EF4-FFF2-40B4-BE49-F238E27FC236}">
                <a16:creationId xmlns:a16="http://schemas.microsoft.com/office/drawing/2014/main" id="{71E87428-87FB-C11F-20BB-2D5D20BA9394}"/>
              </a:ext>
            </a:extLst>
          </p:cNvPr>
          <p:cNvSpPr>
            <a:spLocks noGrp="1"/>
          </p:cNvSpPr>
          <p:nvPr>
            <p:ph idx="1"/>
          </p:nvPr>
        </p:nvSpPr>
        <p:spPr>
          <a:xfrm>
            <a:off x="4100510" y="1503996"/>
            <a:ext cx="5815386" cy="5989003"/>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a:extLst>
              <a:ext uri="{FF2B5EF4-FFF2-40B4-BE49-F238E27FC236}">
                <a16:creationId xmlns:a16="http://schemas.microsoft.com/office/drawing/2014/main" id="{B252356B-0790-0292-2A8E-52F5957003ED}"/>
              </a:ext>
            </a:extLst>
          </p:cNvPr>
          <p:cNvSpPr>
            <a:spLocks noGrp="1"/>
          </p:cNvSpPr>
          <p:nvPr>
            <p:ph type="body" sz="quarter" idx="10"/>
          </p:nvPr>
        </p:nvSpPr>
        <p:spPr>
          <a:xfrm>
            <a:off x="457199" y="248639"/>
            <a:ext cx="11239995"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spTree>
    <p:extLst>
      <p:ext uri="{BB962C8B-B14F-4D97-AF65-F5344CB8AC3E}">
        <p14:creationId xmlns:p14="http://schemas.microsoft.com/office/powerpoint/2010/main" val="766290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Dark Low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3" name="Round Single Corner Rectangle 2">
            <a:extLst>
              <a:ext uri="{FF2B5EF4-FFF2-40B4-BE49-F238E27FC236}">
                <a16:creationId xmlns:a16="http://schemas.microsoft.com/office/drawing/2014/main" id="{1B5719FA-B2C3-9BC5-3A0E-C2EB2EB7697E}"/>
              </a:ext>
            </a:extLst>
          </p:cNvPr>
          <p:cNvSpPr/>
          <p:nvPr userDrawn="1"/>
        </p:nvSpPr>
        <p:spPr>
          <a:xfrm flipV="1">
            <a:off x="0" y="4740110"/>
            <a:ext cx="14630401" cy="3489490"/>
          </a:xfrm>
          <a:prstGeom prst="round1Rect">
            <a:avLst>
              <a:gd name="adj" fmla="val 0"/>
            </a:avLst>
          </a:prstGeom>
          <a:gradFill flip="none" rotWithShape="1">
            <a:gsLst>
              <a:gs pos="74000">
                <a:srgbClr val="055A83"/>
              </a:gs>
              <a:gs pos="23000">
                <a:schemeClr val="tx1"/>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12" name="Picture 11" descr="Background pattern&#10;&#10;Description automatically generated">
            <a:extLst>
              <a:ext uri="{FF2B5EF4-FFF2-40B4-BE49-F238E27FC236}">
                <a16:creationId xmlns:a16="http://schemas.microsoft.com/office/drawing/2014/main" id="{34BC65E2-AD70-1F11-785D-760D0491327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 y="4734417"/>
            <a:ext cx="4750779" cy="3486541"/>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48639"/>
            <a:ext cx="11180618"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This is the header</a:t>
            </a:r>
          </a:p>
        </p:txBody>
      </p:sp>
      <p:sp>
        <p:nvSpPr>
          <p:cNvPr id="2" name="Content Placeholder 2">
            <a:extLst>
              <a:ext uri="{FF2B5EF4-FFF2-40B4-BE49-F238E27FC236}">
                <a16:creationId xmlns:a16="http://schemas.microsoft.com/office/drawing/2014/main" id="{B168C2F7-7E31-B01D-48A4-7DF9EB0008A9}"/>
              </a:ext>
            </a:extLst>
          </p:cNvPr>
          <p:cNvSpPr>
            <a:spLocks noGrp="1"/>
          </p:cNvSpPr>
          <p:nvPr>
            <p:ph idx="1"/>
          </p:nvPr>
        </p:nvSpPr>
        <p:spPr>
          <a:xfrm>
            <a:off x="457199" y="1503996"/>
            <a:ext cx="13769439" cy="25687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032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 with Background">
    <p:spTree>
      <p:nvGrpSpPr>
        <p:cNvPr id="1" name=""/>
        <p:cNvGrpSpPr/>
        <p:nvPr/>
      </p:nvGrpSpPr>
      <p:grpSpPr>
        <a:xfrm>
          <a:off x="0" y="0"/>
          <a:ext cx="0" cy="0"/>
          <a:chOff x="0" y="0"/>
          <a:chExt cx="0" cy="0"/>
        </a:xfrm>
      </p:grpSpPr>
      <p:pic>
        <p:nvPicPr>
          <p:cNvPr id="8" name="Picture 7" descr="A blue dotted background with a dark background&#10;&#10;Description automatically generated with medium confidence">
            <a:extLst>
              <a:ext uri="{FF2B5EF4-FFF2-40B4-BE49-F238E27FC236}">
                <a16:creationId xmlns:a16="http://schemas.microsoft.com/office/drawing/2014/main" id="{F18BA8B7-9750-F0F7-8D79-669A3C409574}"/>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p:cNvSpPr>
            <a:spLocks noGrp="1"/>
          </p:cNvSpPr>
          <p:nvPr>
            <p:ph type="title"/>
          </p:nvPr>
        </p:nvSpPr>
        <p:spPr>
          <a:xfrm>
            <a:off x="442910" y="184762"/>
            <a:ext cx="11046725" cy="901088"/>
          </a:xfrm>
        </p:spPr>
        <p:txBody>
          <a:bodyPr>
            <a:noAutofit/>
          </a:bodyPr>
          <a:lstStyle>
            <a:lvl1pPr>
              <a:defRPr sz="3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42910" y="1382811"/>
            <a:ext cx="11046725" cy="648321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45587DD-8771-2E1A-55A9-FC405D5514E7}"/>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750026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Picture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9285" y="2190750"/>
            <a:ext cx="9545051" cy="5221606"/>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C2984C08-A2C8-2357-CC88-C650E8DA1CB1}"/>
              </a:ext>
            </a:extLst>
          </p:cNvPr>
          <p:cNvSpPr>
            <a:spLocks noGrp="1"/>
          </p:cNvSpPr>
          <p:nvPr>
            <p:ph type="title"/>
          </p:nvPr>
        </p:nvSpPr>
        <p:spPr>
          <a:xfrm>
            <a:off x="4299285" y="184762"/>
            <a:ext cx="9934478" cy="901088"/>
          </a:xfrm>
        </p:spPr>
        <p:txBody>
          <a:bodyPr>
            <a:noAutofit/>
          </a:bodyPr>
          <a:lstStyle>
            <a:lvl1pPr>
              <a:defRPr sz="2600" b="1">
                <a:solidFill>
                  <a:schemeClr val="accent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D5B4FBD7-CEAC-E3D8-F0AA-6AAE643D7555}"/>
              </a:ext>
            </a:extLst>
          </p:cNvPr>
          <p:cNvSpPr>
            <a:spLocks noGrp="1"/>
          </p:cNvSpPr>
          <p:nvPr>
            <p:ph type="pic" sz="quarter" idx="10"/>
          </p:nvPr>
        </p:nvSpPr>
        <p:spPr>
          <a:xfrm>
            <a:off x="-73712" y="-45276"/>
            <a:ext cx="3922713" cy="8315709"/>
          </a:xfrm>
        </p:spPr>
        <p:txBody>
          <a:bodyPr/>
          <a:lstStyle/>
          <a:p>
            <a:endParaRPr lang="en-US"/>
          </a:p>
        </p:txBody>
      </p:sp>
      <p:pic>
        <p:nvPicPr>
          <p:cNvPr id="7" name="Google Shape;327;p32">
            <a:extLst>
              <a:ext uri="{FF2B5EF4-FFF2-40B4-BE49-F238E27FC236}">
                <a16:creationId xmlns:a16="http://schemas.microsoft.com/office/drawing/2014/main" id="{37000CC0-C38E-F2C7-94F5-86606F9CC678}"/>
              </a:ext>
            </a:extLst>
          </p:cNvPr>
          <p:cNvPicPr preferRelativeResize="0"/>
          <p:nvPr userDrawn="1"/>
        </p:nvPicPr>
        <p:blipFill rotWithShape="1">
          <a:blip r:embed="rId2" cstate="hqprint">
            <a:alphaModFix/>
            <a:extLst>
              <a:ext uri="{28A0092B-C50C-407E-A947-70E740481C1C}">
                <a14:useLocalDpi xmlns:a14="http://schemas.microsoft.com/office/drawing/2010/main"/>
              </a:ext>
            </a:extLst>
          </a:blip>
          <a:srcRect/>
          <a:stretch/>
        </p:blipFill>
        <p:spPr>
          <a:xfrm>
            <a:off x="11637124" y="363570"/>
            <a:ext cx="2550366" cy="385305"/>
          </a:xfrm>
          <a:prstGeom prst="rect">
            <a:avLst/>
          </a:prstGeom>
          <a:noFill/>
          <a:ln>
            <a:noFill/>
          </a:ln>
        </p:spPr>
      </p:pic>
      <p:sp>
        <p:nvSpPr>
          <p:cNvPr id="4" name="Slide Number Placeholder 5">
            <a:extLst>
              <a:ext uri="{FF2B5EF4-FFF2-40B4-BE49-F238E27FC236}">
                <a16:creationId xmlns:a16="http://schemas.microsoft.com/office/drawing/2014/main" id="{AC1F90CC-A2CC-1ACB-3562-897A399D8A60}"/>
              </a:ext>
            </a:extLst>
          </p:cNvPr>
          <p:cNvSpPr>
            <a:spLocks noGrp="1"/>
          </p:cNvSpPr>
          <p:nvPr>
            <p:ph type="sldNum" sz="quarter" idx="15"/>
          </p:nvPr>
        </p:nvSpPr>
        <p:spPr>
          <a:xfrm>
            <a:off x="13990666" y="7791450"/>
            <a:ext cx="639733" cy="438150"/>
          </a:xfrm>
        </p:spPr>
        <p:txBody>
          <a:bodyPr/>
          <a:lstStyle>
            <a:lvl1pPr algn="ctr">
              <a:defRPr sz="1100">
                <a:solidFill>
                  <a:schemeClr val="tx2"/>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87693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Picture Right">
    <p:spTree>
      <p:nvGrpSpPr>
        <p:cNvPr id="1" name=""/>
        <p:cNvGrpSpPr/>
        <p:nvPr/>
      </p:nvGrpSpPr>
      <p:grpSpPr>
        <a:xfrm>
          <a:off x="0" y="0"/>
          <a:ext cx="0" cy="0"/>
          <a:chOff x="0" y="0"/>
          <a:chExt cx="0" cy="0"/>
        </a:xfrm>
      </p:grpSpPr>
      <p:pic>
        <p:nvPicPr>
          <p:cNvPr id="6" name="Picture 5" descr="A blue text on a black background&#10;&#10;Description automatically generated">
            <a:extLst>
              <a:ext uri="{FF2B5EF4-FFF2-40B4-BE49-F238E27FC236}">
                <a16:creationId xmlns:a16="http://schemas.microsoft.com/office/drawing/2014/main" id="{6B716BDF-FE20-9D17-DA35-FD394104DF2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680" t="11514" r="2765" b="17552"/>
          <a:stretch/>
        </p:blipFill>
        <p:spPr>
          <a:xfrm>
            <a:off x="8086229" y="396392"/>
            <a:ext cx="2252042" cy="351965"/>
          </a:xfrm>
          <a:prstGeom prst="rect">
            <a:avLst/>
          </a:prstGeom>
        </p:spPr>
      </p:pic>
      <p:sp>
        <p:nvSpPr>
          <p:cNvPr id="2" name="Slide Number Placeholder 5">
            <a:extLst>
              <a:ext uri="{FF2B5EF4-FFF2-40B4-BE49-F238E27FC236}">
                <a16:creationId xmlns:a16="http://schemas.microsoft.com/office/drawing/2014/main" id="{E4E146E4-5E71-4B51-C4E2-83DD32C94124}"/>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7" name="Picture Placeholder 5">
            <a:extLst>
              <a:ext uri="{FF2B5EF4-FFF2-40B4-BE49-F238E27FC236}">
                <a16:creationId xmlns:a16="http://schemas.microsoft.com/office/drawing/2014/main" id="{3F28CB4A-7719-C849-2692-FF18D6AE537F}"/>
              </a:ext>
            </a:extLst>
          </p:cNvPr>
          <p:cNvSpPr>
            <a:spLocks noGrp="1"/>
          </p:cNvSpPr>
          <p:nvPr>
            <p:ph type="pic" sz="quarter" idx="10"/>
          </p:nvPr>
        </p:nvSpPr>
        <p:spPr>
          <a:xfrm>
            <a:off x="10707687" y="-45276"/>
            <a:ext cx="3922713" cy="8315709"/>
          </a:xfrm>
        </p:spPr>
        <p:txBody>
          <a:bodyPr/>
          <a:lstStyle/>
          <a:p>
            <a:endParaRPr lang="en-US"/>
          </a:p>
        </p:txBody>
      </p:sp>
      <p:sp>
        <p:nvSpPr>
          <p:cNvPr id="9" name="Content Placeholder 2">
            <a:extLst>
              <a:ext uri="{FF2B5EF4-FFF2-40B4-BE49-F238E27FC236}">
                <a16:creationId xmlns:a16="http://schemas.microsoft.com/office/drawing/2014/main" id="{3D5C7A10-A011-720D-88BC-67D37159C7C6}"/>
              </a:ext>
            </a:extLst>
          </p:cNvPr>
          <p:cNvSpPr>
            <a:spLocks noGrp="1"/>
          </p:cNvSpPr>
          <p:nvPr>
            <p:ph idx="1"/>
          </p:nvPr>
        </p:nvSpPr>
        <p:spPr>
          <a:xfrm>
            <a:off x="423804" y="2190750"/>
            <a:ext cx="9545051" cy="5221606"/>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94C8A6B-B81B-BB18-C26F-77E80A176880}"/>
              </a:ext>
            </a:extLst>
          </p:cNvPr>
          <p:cNvSpPr>
            <a:spLocks noGrp="1"/>
          </p:cNvSpPr>
          <p:nvPr>
            <p:ph type="title"/>
          </p:nvPr>
        </p:nvSpPr>
        <p:spPr>
          <a:xfrm>
            <a:off x="423804" y="184762"/>
            <a:ext cx="9934478" cy="901088"/>
          </a:xfrm>
        </p:spPr>
        <p:txBody>
          <a:bodyPr>
            <a:noAutofit/>
          </a:bodyPr>
          <a:lstStyle>
            <a:lvl1pPr>
              <a:defRPr sz="26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283522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7406640" cy="822960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p>
        </p:txBody>
      </p:sp>
      <p:sp>
        <p:nvSpPr>
          <p:cNvPr id="4" name="Text Placeholder 3"/>
          <p:cNvSpPr>
            <a:spLocks noGrp="1"/>
          </p:cNvSpPr>
          <p:nvPr>
            <p:ph type="body" sz="half" idx="2"/>
          </p:nvPr>
        </p:nvSpPr>
        <p:spPr>
          <a:xfrm>
            <a:off x="7915275" y="1383850"/>
            <a:ext cx="6272213" cy="5228274"/>
          </a:xfrm>
        </p:spPr>
        <p:txBody>
          <a:bodyPr>
            <a:noAutofit/>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8" name="Title 1">
            <a:extLst>
              <a:ext uri="{FF2B5EF4-FFF2-40B4-BE49-F238E27FC236}">
                <a16:creationId xmlns:a16="http://schemas.microsoft.com/office/drawing/2014/main" id="{BD9EA1A6-6296-7B33-0702-21DC312ED064}"/>
              </a:ext>
            </a:extLst>
          </p:cNvPr>
          <p:cNvSpPr>
            <a:spLocks noGrp="1"/>
          </p:cNvSpPr>
          <p:nvPr>
            <p:ph type="title"/>
          </p:nvPr>
        </p:nvSpPr>
        <p:spPr>
          <a:xfrm>
            <a:off x="7915276" y="307368"/>
            <a:ext cx="6272214" cy="647856"/>
          </a:xfrm>
        </p:spPr>
        <p:txBody>
          <a:bodyPr>
            <a:noAutofit/>
          </a:bodyPr>
          <a:lstStyle>
            <a:lvl1pPr>
              <a:defRPr sz="2600" b="1">
                <a:solidFill>
                  <a:schemeClr val="accent1"/>
                </a:solidFill>
              </a:defRPr>
            </a:lvl1pPr>
          </a:lstStyle>
          <a:p>
            <a:r>
              <a:rPr lang="en-US"/>
              <a:t>Click to edit Master title style</a:t>
            </a:r>
          </a:p>
        </p:txBody>
      </p:sp>
      <p:pic>
        <p:nvPicPr>
          <p:cNvPr id="7" name="Google Shape;327;p32">
            <a:extLst>
              <a:ext uri="{FF2B5EF4-FFF2-40B4-BE49-F238E27FC236}">
                <a16:creationId xmlns:a16="http://schemas.microsoft.com/office/drawing/2014/main" id="{E4D9C6F4-F82B-1812-430C-5B8DF048BF19}"/>
              </a:ext>
            </a:extLst>
          </p:cNvPr>
          <p:cNvPicPr preferRelativeResize="0"/>
          <p:nvPr userDrawn="1"/>
        </p:nvPicPr>
        <p:blipFill rotWithShape="1">
          <a:blip r:embed="rId2" cstate="hqprint">
            <a:alphaModFix/>
            <a:extLst>
              <a:ext uri="{28A0092B-C50C-407E-A947-70E740481C1C}">
                <a14:useLocalDpi xmlns:a14="http://schemas.microsoft.com/office/drawing/2010/main"/>
              </a:ext>
            </a:extLst>
          </a:blip>
          <a:srcRect t="139" b="149"/>
          <a:stretch/>
        </p:blipFill>
        <p:spPr>
          <a:xfrm>
            <a:off x="11987394" y="7465227"/>
            <a:ext cx="2200094" cy="332386"/>
          </a:xfrm>
          <a:prstGeom prst="rect">
            <a:avLst/>
          </a:prstGeom>
          <a:noFill/>
          <a:ln>
            <a:noFill/>
          </a:ln>
        </p:spPr>
      </p:pic>
      <p:sp>
        <p:nvSpPr>
          <p:cNvPr id="2" name="Slide Number Placeholder 5">
            <a:extLst>
              <a:ext uri="{FF2B5EF4-FFF2-40B4-BE49-F238E27FC236}">
                <a16:creationId xmlns:a16="http://schemas.microsoft.com/office/drawing/2014/main" id="{85AA7F7B-0D76-8AA4-ABE2-3EFAE4C0BBD5}"/>
              </a:ext>
            </a:extLst>
          </p:cNvPr>
          <p:cNvSpPr>
            <a:spLocks noGrp="1"/>
          </p:cNvSpPr>
          <p:nvPr>
            <p:ph type="sldNum" sz="quarter" idx="14"/>
          </p:nvPr>
        </p:nvSpPr>
        <p:spPr>
          <a:xfrm>
            <a:off x="13990666" y="7791450"/>
            <a:ext cx="639733" cy="438150"/>
          </a:xfrm>
        </p:spPr>
        <p:txBody>
          <a:bodyPr/>
          <a:lstStyle>
            <a:lvl1pPr algn="ctr">
              <a:defRPr sz="1100">
                <a:solidFill>
                  <a:schemeClr val="tx2"/>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342728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lit Layout 1">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45688"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200" y="1517873"/>
            <a:ext cx="5872163" cy="923330"/>
          </a:xfrm>
        </p:spPr>
        <p:txBody>
          <a:bodyPr anchor="t">
            <a:noAutofit/>
          </a:bodyPr>
          <a:lstStyle>
            <a:lvl1pPr marL="0" indent="0">
              <a:lnSpc>
                <a:spcPct val="100000"/>
              </a:lnSpc>
              <a:buFont typeface="Arial" panose="020B0604020202020204" pitchFamily="34" charset="0"/>
              <a:buNone/>
              <a:defRPr sz="1800" b="0" i="0">
                <a:solidFill>
                  <a:schemeClr val="bg1">
                    <a:lumMod val="95000"/>
                  </a:schemeClr>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3"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200" y="248639"/>
            <a:ext cx="11085614"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This is the header</a:t>
            </a:r>
          </a:p>
        </p:txBody>
      </p:sp>
      <p:sp>
        <p:nvSpPr>
          <p:cNvPr id="3" name="Content Placeholder 2">
            <a:extLst>
              <a:ext uri="{FF2B5EF4-FFF2-40B4-BE49-F238E27FC236}">
                <a16:creationId xmlns:a16="http://schemas.microsoft.com/office/drawing/2014/main" id="{E4F96B17-3F4A-69B3-1FBE-52F351562229}"/>
              </a:ext>
            </a:extLst>
          </p:cNvPr>
          <p:cNvSpPr>
            <a:spLocks noGrp="1"/>
          </p:cNvSpPr>
          <p:nvPr>
            <p:ph idx="1"/>
          </p:nvPr>
        </p:nvSpPr>
        <p:spPr>
          <a:xfrm>
            <a:off x="8009822" y="1517873"/>
            <a:ext cx="5815386" cy="5989003"/>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5981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plit Layout 2">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199" y="1517873"/>
            <a:ext cx="5872163" cy="923330"/>
          </a:xfrm>
        </p:spPr>
        <p:txBody>
          <a:bodyPr anchor="t">
            <a:noAutofit/>
          </a:bodyPr>
          <a:lstStyle>
            <a:lvl1pPr marL="0" indent="0">
              <a:lnSpc>
                <a:spcPct val="100000"/>
              </a:lnSpc>
              <a:buFont typeface="Arial" panose="020B0604020202020204" pitchFamily="34" charset="0"/>
              <a:buNone/>
              <a:defRPr sz="1800" b="0" i="0">
                <a:solidFill>
                  <a:schemeClr val="bg1">
                    <a:lumMod val="95000"/>
                  </a:schemeClr>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3"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198" y="543189"/>
            <a:ext cx="11275621"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This is the header</a:t>
            </a:r>
          </a:p>
        </p:txBody>
      </p:sp>
      <p:sp>
        <p:nvSpPr>
          <p:cNvPr id="3" name="Content Placeholder 2">
            <a:extLst>
              <a:ext uri="{FF2B5EF4-FFF2-40B4-BE49-F238E27FC236}">
                <a16:creationId xmlns:a16="http://schemas.microsoft.com/office/drawing/2014/main" id="{AAEA07DF-DACB-2E73-2EF2-C73A62AB9C19}"/>
              </a:ext>
            </a:extLst>
          </p:cNvPr>
          <p:cNvSpPr>
            <a:spLocks noGrp="1"/>
          </p:cNvSpPr>
          <p:nvPr>
            <p:ph idx="1"/>
          </p:nvPr>
        </p:nvSpPr>
        <p:spPr>
          <a:xfrm>
            <a:off x="8009822" y="1517873"/>
            <a:ext cx="5815386" cy="5989003"/>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327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pic>
        <p:nvPicPr>
          <p:cNvPr id="7" name="Picture 6" descr="A blue background with light lines&#10;&#10;Description automatically generated">
            <a:extLst>
              <a:ext uri="{FF2B5EF4-FFF2-40B4-BE49-F238E27FC236}">
                <a16:creationId xmlns:a16="http://schemas.microsoft.com/office/drawing/2014/main" id="{F4547B5E-B9F5-E6CF-37A9-3ECD2FD2C6E5}"/>
              </a:ext>
            </a:extLst>
          </p:cNvPr>
          <p:cNvPicPr>
            <a:picLocks noChangeAspect="1"/>
          </p:cNvPicPr>
          <p:nvPr userDrawn="1"/>
        </p:nvPicPr>
        <p:blipFill>
          <a:blip r:embed="rId2"/>
          <a:stretch>
            <a:fillRect/>
          </a:stretch>
        </p:blipFill>
        <p:spPr>
          <a:xfrm>
            <a:off x="-51487" y="-28961"/>
            <a:ext cx="14733373" cy="8287522"/>
          </a:xfrm>
          <a:prstGeom prst="rect">
            <a:avLst/>
          </a:prstGeom>
        </p:spPr>
      </p:pic>
      <p:sp>
        <p:nvSpPr>
          <p:cNvPr id="2" name="Title 1"/>
          <p:cNvSpPr>
            <a:spLocks noGrp="1"/>
          </p:cNvSpPr>
          <p:nvPr>
            <p:ph type="ctrTitle"/>
          </p:nvPr>
        </p:nvSpPr>
        <p:spPr>
          <a:xfrm>
            <a:off x="589995" y="1346836"/>
            <a:ext cx="12211605" cy="2865120"/>
          </a:xfrm>
        </p:spPr>
        <p:txBody>
          <a:bodyPr anchor="b">
            <a:noAutofit/>
          </a:bodyPr>
          <a:lstStyle>
            <a:lvl1pPr algn="l">
              <a:defRPr sz="5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89995" y="4467530"/>
            <a:ext cx="12211604" cy="1986914"/>
          </a:xfrm>
        </p:spPr>
        <p:txBody>
          <a:bodyPr>
            <a:noAutofit/>
          </a:bodyPr>
          <a:lstStyle>
            <a:lvl1pPr marL="0" indent="0" algn="l">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8" name="Google Shape;56;p13">
            <a:extLst>
              <a:ext uri="{FF2B5EF4-FFF2-40B4-BE49-F238E27FC236}">
                <a16:creationId xmlns:a16="http://schemas.microsoft.com/office/drawing/2014/main" id="{1CE1F53B-A806-0D89-F5F5-37F6830E5528}"/>
              </a:ext>
            </a:extLst>
          </p:cNvPr>
          <p:cNvSpPr txBox="1">
            <a:spLocks/>
          </p:cNvSpPr>
          <p:nvPr userDrawn="1"/>
        </p:nvSpPr>
        <p:spPr>
          <a:xfrm>
            <a:off x="589996" y="7264709"/>
            <a:ext cx="10565684" cy="704804"/>
          </a:xfrm>
          <a:prstGeom prst="rect">
            <a:avLst/>
          </a:prstGeom>
        </p:spPr>
        <p:txBody>
          <a:bodyPr spcFirstLastPara="1" vert="horz" wrap="square" lIns="0" tIns="91425" rIns="0" bIns="91425" rtlCol="0" anchor="t" anchorCtr="0">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Arial Nova" panose="020B0504020202020204"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Arial Nova" panose="020B0504020202020204" pitchFamily="34"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l">
              <a:lnSpc>
                <a:spcPct val="115000"/>
              </a:lnSpc>
              <a:spcBef>
                <a:spcPts val="0"/>
              </a:spcBef>
              <a:buFont typeface="Arial" panose="020B0604020202020204" pitchFamily="34" charset="0"/>
              <a:buNone/>
            </a:pPr>
            <a:r>
              <a:rPr lang="en-US" sz="1000" b="0" i="0" kern="1200" dirty="0">
                <a:solidFill>
                  <a:schemeClr val="bg1"/>
                </a:solidFill>
                <a:effectLst/>
                <a:latin typeface="Arial Nova" panose="020B0504020202020204" pitchFamily="34" charset="0"/>
                <a:ea typeface="+mn-ea"/>
                <a:cs typeface="+mn-cs"/>
              </a:rPr>
              <a:t>©2026 HealthEdge Software, Inc. | HealthEdge</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HealthRules</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Integration Plus</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Workflow Plus</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Engagement Plus</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Encounters Plus</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Risk 360</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Quality 360</a:t>
            </a:r>
            <a:r>
              <a:rPr lang="en-US" sz="1000" b="0" i="0" kern="1200" baseline="30000" dirty="0">
                <a:solidFill>
                  <a:schemeClr val="bg1"/>
                </a:solidFill>
                <a:effectLst/>
                <a:latin typeface="Arial Nova" panose="020B0504020202020204" pitchFamily="34" charset="0"/>
                <a:ea typeface="+mn-ea"/>
                <a:cs typeface="+mn-cs"/>
              </a:rPr>
              <a:t>TM</a:t>
            </a:r>
            <a:r>
              <a:rPr lang="en-US" sz="1000" b="0" i="0" kern="1200" dirty="0">
                <a:solidFill>
                  <a:schemeClr val="bg1"/>
                </a:solidFill>
                <a:effectLst/>
                <a:latin typeface="Arial Nova" panose="020B0504020202020204" pitchFamily="34" charset="0"/>
                <a:ea typeface="+mn-ea"/>
                <a:cs typeface="+mn-cs"/>
              </a:rPr>
              <a:t>, HealthEdge </a:t>
            </a:r>
            <a:r>
              <a:rPr lang="en-US" sz="1000" b="0" i="0" kern="1200" dirty="0" err="1">
                <a:solidFill>
                  <a:schemeClr val="bg1"/>
                </a:solidFill>
                <a:effectLst/>
                <a:latin typeface="Arial Nova" panose="020B0504020202020204" pitchFamily="34" charset="0"/>
                <a:ea typeface="+mn-ea"/>
                <a:cs typeface="+mn-cs"/>
              </a:rPr>
              <a:t>Source</a:t>
            </a:r>
            <a:r>
              <a:rPr lang="en-US" sz="1000" b="0" i="0" kern="1200" baseline="30000" dirty="0" err="1">
                <a:solidFill>
                  <a:schemeClr val="bg1"/>
                </a:solidFill>
                <a:effectLst/>
                <a:latin typeface="Arial Nova" panose="020B0504020202020204" pitchFamily="34" charset="0"/>
                <a:ea typeface="+mn-ea"/>
                <a:cs typeface="+mn-cs"/>
              </a:rPr>
              <a:t>TM</a:t>
            </a:r>
            <a:r>
              <a:rPr lang="en-US" sz="1000" b="0" i="0" kern="1200" dirty="0">
                <a:solidFill>
                  <a:schemeClr val="bg1"/>
                </a:solidFill>
                <a:effectLst/>
                <a:latin typeface="Arial Nova" panose="020B0504020202020204" pitchFamily="34" charset="0"/>
                <a:ea typeface="+mn-ea"/>
                <a:cs typeface="+mn-cs"/>
              </a:rPr>
              <a:t>, GuidingCare</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a:t>
            </a:r>
            <a:r>
              <a:rPr lang="en-US" sz="1000" b="0" i="0" kern="1200" dirty="0" err="1">
                <a:solidFill>
                  <a:schemeClr val="bg1"/>
                </a:solidFill>
                <a:effectLst/>
                <a:latin typeface="Arial Nova" panose="020B0504020202020204" pitchFamily="34" charset="0"/>
                <a:ea typeface="+mn-ea"/>
                <a:cs typeface="+mn-cs"/>
              </a:rPr>
              <a:t>EDGEcelerate</a:t>
            </a:r>
            <a:r>
              <a:rPr lang="en-US" sz="1000" b="0" i="0" kern="1200" baseline="30000" dirty="0" err="1">
                <a:solidFill>
                  <a:schemeClr val="bg1"/>
                </a:solidFill>
                <a:effectLst/>
                <a:latin typeface="Arial Nova" panose="020B0504020202020204" pitchFamily="34" charset="0"/>
                <a:ea typeface="+mn-ea"/>
                <a:cs typeface="+mn-cs"/>
              </a:rPr>
              <a:t>TM</a:t>
            </a:r>
            <a:r>
              <a:rPr lang="en-US" sz="1000" b="0" i="0" kern="1200" dirty="0">
                <a:solidFill>
                  <a:schemeClr val="bg1"/>
                </a:solidFill>
                <a:effectLst/>
                <a:latin typeface="Arial Nova" panose="020B0504020202020204" pitchFamily="34" charset="0"/>
                <a:ea typeface="+mn-ea"/>
                <a:cs typeface="+mn-cs"/>
              </a:rPr>
              <a:t>, </a:t>
            </a:r>
            <a:r>
              <a:rPr lang="en-US" sz="1000" b="0" i="0" kern="1200" dirty="0" err="1">
                <a:solidFill>
                  <a:schemeClr val="bg1"/>
                </a:solidFill>
                <a:effectLst/>
                <a:latin typeface="Arial Nova" panose="020B0504020202020204" pitchFamily="34" charset="0"/>
                <a:ea typeface="+mn-ea"/>
                <a:cs typeface="+mn-cs"/>
              </a:rPr>
              <a:t>Wellframe</a:t>
            </a:r>
            <a:r>
              <a:rPr lang="en-US" sz="1000" b="0" i="0" kern="1200" baseline="30000" dirty="0" err="1">
                <a:solidFill>
                  <a:schemeClr val="bg1"/>
                </a:solidFill>
                <a:effectLst/>
                <a:latin typeface="Arial Nova" panose="020B0504020202020204" pitchFamily="34" charset="0"/>
                <a:ea typeface="+mn-ea"/>
                <a:cs typeface="+mn-cs"/>
              </a:rPr>
              <a:t>TM</a:t>
            </a:r>
            <a:r>
              <a:rPr lang="en-US" sz="1000" b="0" i="0" kern="1200" dirty="0">
                <a:solidFill>
                  <a:schemeClr val="bg1"/>
                </a:solidFill>
                <a:effectLst/>
                <a:latin typeface="Arial Nova" panose="020B0504020202020204" pitchFamily="34" charset="0"/>
                <a:ea typeface="+mn-ea"/>
                <a:cs typeface="+mn-cs"/>
              </a:rPr>
              <a:t>, </a:t>
            </a:r>
            <a:r>
              <a:rPr lang="en-US" sz="1000" b="0" i="0" kern="1200" dirty="0" err="1">
                <a:solidFill>
                  <a:schemeClr val="bg1"/>
                </a:solidFill>
                <a:effectLst/>
                <a:latin typeface="Arial Nova" panose="020B0504020202020204" pitchFamily="34" charset="0"/>
                <a:ea typeface="+mn-ea"/>
                <a:cs typeface="+mn-cs"/>
              </a:rPr>
              <a:t>Wellsquared</a:t>
            </a:r>
            <a:r>
              <a:rPr lang="en-US" sz="1000" b="0" i="0" kern="1200" baseline="30000" dirty="0" err="1">
                <a:solidFill>
                  <a:schemeClr val="bg1"/>
                </a:solidFill>
                <a:effectLst/>
                <a:latin typeface="Arial Nova" panose="020B0504020202020204" pitchFamily="34" charset="0"/>
                <a:ea typeface="+mn-ea"/>
                <a:cs typeface="+mn-cs"/>
              </a:rPr>
              <a:t>TM</a:t>
            </a:r>
            <a:r>
              <a:rPr lang="en-US" sz="1000" b="0" i="0" kern="1200" dirty="0">
                <a:solidFill>
                  <a:schemeClr val="bg1"/>
                </a:solidFill>
                <a:effectLst/>
                <a:latin typeface="Arial Nova" panose="020B0504020202020204" pitchFamily="34" charset="0"/>
                <a:ea typeface="+mn-ea"/>
                <a:cs typeface="+mn-cs"/>
              </a:rPr>
              <a:t>. HealthEdge and Wellframe logos are registered trademarks or trademarks of HealthEdge Software, Inc. All Rights Reserved.</a:t>
            </a:r>
            <a:endParaRPr lang="en-US" sz="1000" b="0" i="0" dirty="0">
              <a:solidFill>
                <a:schemeClr val="bg1"/>
              </a:solidFill>
              <a:latin typeface="Arial Nova" panose="020B0504020202020204" pitchFamily="34" charset="0"/>
            </a:endParaRPr>
          </a:p>
        </p:txBody>
      </p:sp>
      <p:pic>
        <p:nvPicPr>
          <p:cNvPr id="9" name="Google Shape;57;p13">
            <a:extLst>
              <a:ext uri="{FF2B5EF4-FFF2-40B4-BE49-F238E27FC236}">
                <a16:creationId xmlns:a16="http://schemas.microsoft.com/office/drawing/2014/main" id="{03FC4F65-6BBC-C85A-0A22-33BE56CACDD8}"/>
              </a:ext>
            </a:extLst>
          </p:cNvPr>
          <p:cNvPicPr preferRelativeResize="0"/>
          <p:nvPr userDrawn="1"/>
        </p:nvPicPr>
        <p:blipFill>
          <a:blip r:embed="rId3">
            <a:alphaModFix/>
          </a:blip>
          <a:stretch>
            <a:fillRect/>
          </a:stretch>
        </p:blipFill>
        <p:spPr>
          <a:xfrm>
            <a:off x="589995" y="476284"/>
            <a:ext cx="3597692" cy="543538"/>
          </a:xfrm>
          <a:prstGeom prst="rect">
            <a:avLst/>
          </a:prstGeom>
          <a:noFill/>
          <a:ln>
            <a:noFill/>
          </a:ln>
        </p:spPr>
      </p:pic>
    </p:spTree>
    <p:extLst>
      <p:ext uri="{BB962C8B-B14F-4D97-AF65-F5344CB8AC3E}">
        <p14:creationId xmlns:p14="http://schemas.microsoft.com/office/powerpoint/2010/main" val="3666203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DAACD2-8076-9ADD-A6D9-71CBC36C3EB6}"/>
              </a:ext>
            </a:extLst>
          </p:cNvPr>
          <p:cNvSpPr>
            <a:spLocks noGrp="1"/>
          </p:cNvSpPr>
          <p:nvPr>
            <p:ph type="title"/>
          </p:nvPr>
        </p:nvSpPr>
        <p:spPr>
          <a:xfrm>
            <a:off x="442910" y="184762"/>
            <a:ext cx="13744580" cy="901088"/>
          </a:xfrm>
        </p:spPr>
        <p:txBody>
          <a:bodyPr>
            <a:noAutofit/>
          </a:bodyPr>
          <a:lstStyle>
            <a:lvl1pPr>
              <a:defRPr sz="2600" b="1">
                <a:solidFill>
                  <a:schemeClr val="accent1"/>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503E546B-7263-F29D-2619-EA22898665DA}"/>
              </a:ext>
            </a:extLst>
          </p:cNvPr>
          <p:cNvSpPr>
            <a:spLocks noGrp="1"/>
          </p:cNvSpPr>
          <p:nvPr>
            <p:ph type="sldNum" sz="quarter" idx="15"/>
          </p:nvPr>
        </p:nvSpPr>
        <p:spPr>
          <a:xfrm>
            <a:off x="13990666" y="7791450"/>
            <a:ext cx="639733" cy="438150"/>
          </a:xfrm>
        </p:spPr>
        <p:txBody>
          <a:bodyPr/>
          <a:lstStyle>
            <a:lvl1pPr algn="ctr">
              <a:defRPr sz="1100">
                <a:solidFill>
                  <a:schemeClr val="tx2"/>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59603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Dark">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DAACD2-8076-9ADD-A6D9-71CBC36C3EB6}"/>
              </a:ext>
            </a:extLst>
          </p:cNvPr>
          <p:cNvSpPr>
            <a:spLocks noGrp="1"/>
          </p:cNvSpPr>
          <p:nvPr>
            <p:ph type="title"/>
          </p:nvPr>
        </p:nvSpPr>
        <p:spPr>
          <a:xfrm>
            <a:off x="442910" y="184762"/>
            <a:ext cx="13744580" cy="901088"/>
          </a:xfrm>
        </p:spPr>
        <p:txBody>
          <a:bodyPr>
            <a:noAutofit/>
          </a:bodyPr>
          <a:lstStyle>
            <a:lvl1pPr>
              <a:defRPr sz="2600" b="1">
                <a:solidFill>
                  <a:schemeClr val="bg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A36F1B9E-86D6-2587-172A-71D23591A390}"/>
              </a:ext>
            </a:extLst>
          </p:cNvPr>
          <p:cNvSpPr>
            <a:spLocks noGrp="1"/>
          </p:cNvSpPr>
          <p:nvPr>
            <p:ph type="sldNum" sz="quarter" idx="15"/>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8966313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Layout with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4" name="Picture 3">
            <a:extLst>
              <a:ext uri="{FF2B5EF4-FFF2-40B4-BE49-F238E27FC236}">
                <a16:creationId xmlns:a16="http://schemas.microsoft.com/office/drawing/2014/main" id="{4573EB79-2D1B-FE47-CE6E-330DC1F3DD9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 y="7791450"/>
            <a:ext cx="14630400" cy="438150"/>
          </a:xfrm>
          <a:prstGeom prst="rect">
            <a:avLst/>
          </a:prstGeom>
        </p:spPr>
      </p:pic>
      <p:sp>
        <p:nvSpPr>
          <p:cNvPr id="3" name="Slide Number Placeholder 5">
            <a:extLst>
              <a:ext uri="{FF2B5EF4-FFF2-40B4-BE49-F238E27FC236}">
                <a16:creationId xmlns:a16="http://schemas.microsoft.com/office/drawing/2014/main" id="{B20B128A-4024-16C2-2A00-F8271343D74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578970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4B84D70-E05F-B5A2-AC84-897D373D0FE7}"/>
              </a:ext>
            </a:extLst>
          </p:cNvPr>
          <p:cNvSpPr>
            <a:spLocks noGrp="1"/>
          </p:cNvSpPr>
          <p:nvPr>
            <p:ph type="sldNum" sz="quarter" idx="15"/>
          </p:nvPr>
        </p:nvSpPr>
        <p:spPr>
          <a:xfrm>
            <a:off x="13990666" y="7791450"/>
            <a:ext cx="639733" cy="438150"/>
          </a:xfrm>
        </p:spPr>
        <p:txBody>
          <a:bodyPr/>
          <a:lstStyle>
            <a:lvl1pPr algn="ctr">
              <a:defRPr sz="1100">
                <a:solidFill>
                  <a:schemeClr val="tx2"/>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27597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Dark">
    <p:bg>
      <p:bgPr>
        <a:solidFill>
          <a:schemeClr val="tx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074F2DF-81E8-CBB3-78AD-2E33BECEF708}"/>
              </a:ext>
            </a:extLst>
          </p:cNvPr>
          <p:cNvSpPr>
            <a:spLocks noGrp="1"/>
          </p:cNvSpPr>
          <p:nvPr>
            <p:ph type="sldNum" sz="quarter" idx="15"/>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281764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DD3A7-53C6-831D-2242-6BE8C0819AE3}"/>
              </a:ext>
            </a:extLst>
          </p:cNvPr>
          <p:cNvPicPr>
            <a:picLocks noChangeAspect="1"/>
          </p:cNvPicPr>
          <p:nvPr userDrawn="1"/>
        </p:nvPicPr>
        <p:blipFill>
          <a:blip r:embed="rId2"/>
          <a:srcRect/>
          <a:stretch/>
        </p:blipFill>
        <p:spPr>
          <a:xfrm>
            <a:off x="-11305" y="1"/>
            <a:ext cx="14630398" cy="8229599"/>
          </a:xfrm>
          <a:prstGeom prst="rect">
            <a:avLst/>
          </a:prstGeom>
        </p:spPr>
      </p:pic>
      <p:pic>
        <p:nvPicPr>
          <p:cNvPr id="5" name="Graphic 4" descr="Marker outline">
            <a:extLst>
              <a:ext uri="{FF2B5EF4-FFF2-40B4-BE49-F238E27FC236}">
                <a16:creationId xmlns:a16="http://schemas.microsoft.com/office/drawing/2014/main" id="{E9A0A35E-DD96-923E-9518-6C31F72FBA2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7184" y="3712619"/>
            <a:ext cx="422910" cy="422910"/>
          </a:xfrm>
          <a:prstGeom prst="rect">
            <a:avLst/>
          </a:prstGeom>
        </p:spPr>
      </p:pic>
      <p:pic>
        <p:nvPicPr>
          <p:cNvPr id="6" name="Graphic 5" descr="Receiver outline">
            <a:extLst>
              <a:ext uri="{FF2B5EF4-FFF2-40B4-BE49-F238E27FC236}">
                <a16:creationId xmlns:a16="http://schemas.microsoft.com/office/drawing/2014/main" id="{7EF127C4-F589-3911-6D74-F0F7BEBD16F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66338" y="4368886"/>
            <a:ext cx="299155" cy="299155"/>
          </a:xfrm>
          <a:prstGeom prst="rect">
            <a:avLst/>
          </a:prstGeom>
        </p:spPr>
      </p:pic>
      <p:pic>
        <p:nvPicPr>
          <p:cNvPr id="8" name="Graphic 7" descr="Envelope outline">
            <a:extLst>
              <a:ext uri="{FF2B5EF4-FFF2-40B4-BE49-F238E27FC236}">
                <a16:creationId xmlns:a16="http://schemas.microsoft.com/office/drawing/2014/main" id="{3F7C3DE3-64AC-E89A-BA2E-AD470CC96CC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48243" y="4929851"/>
            <a:ext cx="363925" cy="363925"/>
          </a:xfrm>
          <a:prstGeom prst="rect">
            <a:avLst/>
          </a:prstGeom>
        </p:spPr>
      </p:pic>
      <p:sp>
        <p:nvSpPr>
          <p:cNvPr id="11" name="TextBox 10">
            <a:extLst>
              <a:ext uri="{FF2B5EF4-FFF2-40B4-BE49-F238E27FC236}">
                <a16:creationId xmlns:a16="http://schemas.microsoft.com/office/drawing/2014/main" id="{4C37BA3B-6152-1F1D-623E-728806B15E26}"/>
              </a:ext>
            </a:extLst>
          </p:cNvPr>
          <p:cNvSpPr txBox="1"/>
          <p:nvPr userDrawn="1"/>
        </p:nvSpPr>
        <p:spPr>
          <a:xfrm>
            <a:off x="9662399" y="3519608"/>
            <a:ext cx="4549990" cy="2411879"/>
          </a:xfrm>
          <a:prstGeom prst="rect">
            <a:avLst/>
          </a:prstGeom>
          <a:noFill/>
        </p:spPr>
        <p:txBody>
          <a:bodyPr wrap="square" rtlCol="0">
            <a:spAutoFit/>
          </a:bodyPr>
          <a:lstStyle/>
          <a:p>
            <a:pPr algn="l">
              <a:lnSpc>
                <a:spcPct val="250000"/>
              </a:lnSpc>
            </a:pPr>
            <a:r>
              <a:rPr lang="en-US" sz="1550" b="0" i="0" kern="1200" dirty="0">
                <a:solidFill>
                  <a:schemeClr val="bg1"/>
                </a:solidFill>
                <a:effectLst/>
                <a:latin typeface="+mn-lt"/>
                <a:ea typeface="+mn-ea"/>
                <a:cs typeface="+mn-cs"/>
              </a:rPr>
              <a:t>470 Atlantic Ave, 8th floor, Boston, MA 02210</a:t>
            </a:r>
          </a:p>
          <a:p>
            <a:pPr algn="l">
              <a:lnSpc>
                <a:spcPct val="250000"/>
              </a:lnSpc>
            </a:pPr>
            <a:r>
              <a:rPr lang="en-US" sz="1550" b="0" i="0" dirty="0">
                <a:solidFill>
                  <a:schemeClr val="bg1"/>
                </a:solidFill>
                <a:latin typeface="Arial Nova" panose="020B0504020202020204" pitchFamily="34" charset="0"/>
              </a:rPr>
              <a:t>781-285-1300</a:t>
            </a:r>
          </a:p>
          <a:p>
            <a:pPr algn="l">
              <a:lnSpc>
                <a:spcPct val="250000"/>
              </a:lnSpc>
            </a:pPr>
            <a:r>
              <a:rPr lang="en-US" sz="1550" b="0" i="0" dirty="0">
                <a:solidFill>
                  <a:schemeClr val="bg1"/>
                </a:solidFill>
                <a:latin typeface="Arial Nova" panose="020B0504020202020204" pitchFamily="34" charset="0"/>
              </a:rPr>
              <a:t>info@healthedge.com</a:t>
            </a:r>
          </a:p>
          <a:p>
            <a:pPr algn="l">
              <a:lnSpc>
                <a:spcPct val="250000"/>
              </a:lnSpc>
            </a:pPr>
            <a:r>
              <a:rPr lang="en-US" sz="1550" b="0" i="0" dirty="0">
                <a:solidFill>
                  <a:schemeClr val="bg1"/>
                </a:solidFill>
                <a:latin typeface="Arial Nova" panose="020B0504020202020204" pitchFamily="34" charset="0"/>
              </a:rPr>
              <a:t>healthedge.com</a:t>
            </a:r>
          </a:p>
        </p:txBody>
      </p:sp>
      <p:pic>
        <p:nvPicPr>
          <p:cNvPr id="14" name="Graphic 13" descr="Web design outline">
            <a:extLst>
              <a:ext uri="{FF2B5EF4-FFF2-40B4-BE49-F238E27FC236}">
                <a16:creationId xmlns:a16="http://schemas.microsoft.com/office/drawing/2014/main" id="{A09C4F48-71FC-4508-4B04-7442303DED6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62621" y="5551092"/>
            <a:ext cx="359604" cy="359604"/>
          </a:xfrm>
          <a:prstGeom prst="rect">
            <a:avLst/>
          </a:prstGeom>
        </p:spPr>
      </p:pic>
      <p:pic>
        <p:nvPicPr>
          <p:cNvPr id="4" name="Picture 3">
            <a:extLst>
              <a:ext uri="{FF2B5EF4-FFF2-40B4-BE49-F238E27FC236}">
                <a16:creationId xmlns:a16="http://schemas.microsoft.com/office/drawing/2014/main" id="{16AC9ECF-568F-D118-7E1F-FF6C300341F6}"/>
              </a:ext>
            </a:extLst>
          </p:cNvPr>
          <p:cNvPicPr>
            <a:picLocks noChangeAspect="1"/>
          </p:cNvPicPr>
          <p:nvPr userDrawn="1"/>
        </p:nvPicPr>
        <p:blipFill>
          <a:blip r:embed="rId7"/>
          <a:srcRect/>
          <a:stretch/>
        </p:blipFill>
        <p:spPr>
          <a:xfrm>
            <a:off x="7998790" y="1424998"/>
            <a:ext cx="5999847" cy="1249968"/>
          </a:xfrm>
          <a:prstGeom prst="rect">
            <a:avLst/>
          </a:prstGeom>
        </p:spPr>
      </p:pic>
    </p:spTree>
    <p:extLst>
      <p:ext uri="{BB962C8B-B14F-4D97-AF65-F5344CB8AC3E}">
        <p14:creationId xmlns:p14="http://schemas.microsoft.com/office/powerpoint/2010/main" val="1425176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D5F341-7FB6-DDAB-E427-50DE39F97AB0}"/>
              </a:ext>
            </a:extLst>
          </p:cNvPr>
          <p:cNvPicPr>
            <a:picLocks noChangeAspect="1"/>
          </p:cNvPicPr>
          <p:nvPr userDrawn="1"/>
        </p:nvPicPr>
        <p:blipFill>
          <a:blip r:embed="rId2"/>
          <a:srcRect/>
          <a:stretch/>
        </p:blipFill>
        <p:spPr>
          <a:xfrm>
            <a:off x="-86497" y="-31373"/>
            <a:ext cx="14729254" cy="8285205"/>
          </a:xfrm>
          <a:prstGeom prst="rect">
            <a:avLst/>
          </a:prstGeom>
        </p:spPr>
      </p:pic>
      <p:pic>
        <p:nvPicPr>
          <p:cNvPr id="5" name="Graphic 4" descr="Marker outline">
            <a:extLst>
              <a:ext uri="{FF2B5EF4-FFF2-40B4-BE49-F238E27FC236}">
                <a16:creationId xmlns:a16="http://schemas.microsoft.com/office/drawing/2014/main" id="{E9A0A35E-DD96-923E-9518-6C31F72FBA2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7184" y="3712619"/>
            <a:ext cx="422910" cy="422910"/>
          </a:xfrm>
          <a:prstGeom prst="rect">
            <a:avLst/>
          </a:prstGeom>
        </p:spPr>
      </p:pic>
      <p:pic>
        <p:nvPicPr>
          <p:cNvPr id="6" name="Graphic 5" descr="Receiver outline">
            <a:extLst>
              <a:ext uri="{FF2B5EF4-FFF2-40B4-BE49-F238E27FC236}">
                <a16:creationId xmlns:a16="http://schemas.microsoft.com/office/drawing/2014/main" id="{7EF127C4-F589-3911-6D74-F0F7BEBD16F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66338" y="4368886"/>
            <a:ext cx="299155" cy="299155"/>
          </a:xfrm>
          <a:prstGeom prst="rect">
            <a:avLst/>
          </a:prstGeom>
        </p:spPr>
      </p:pic>
      <p:pic>
        <p:nvPicPr>
          <p:cNvPr id="8" name="Graphic 7" descr="Envelope outline">
            <a:extLst>
              <a:ext uri="{FF2B5EF4-FFF2-40B4-BE49-F238E27FC236}">
                <a16:creationId xmlns:a16="http://schemas.microsoft.com/office/drawing/2014/main" id="{3F7C3DE3-64AC-E89A-BA2E-AD470CC96CC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48243" y="4929851"/>
            <a:ext cx="363925" cy="363925"/>
          </a:xfrm>
          <a:prstGeom prst="rect">
            <a:avLst/>
          </a:prstGeom>
        </p:spPr>
      </p:pic>
      <p:sp>
        <p:nvSpPr>
          <p:cNvPr id="11" name="TextBox 10">
            <a:extLst>
              <a:ext uri="{FF2B5EF4-FFF2-40B4-BE49-F238E27FC236}">
                <a16:creationId xmlns:a16="http://schemas.microsoft.com/office/drawing/2014/main" id="{4C37BA3B-6152-1F1D-623E-728806B15E26}"/>
              </a:ext>
            </a:extLst>
          </p:cNvPr>
          <p:cNvSpPr txBox="1"/>
          <p:nvPr userDrawn="1"/>
        </p:nvSpPr>
        <p:spPr>
          <a:xfrm>
            <a:off x="9662399" y="3519608"/>
            <a:ext cx="4549990" cy="2411879"/>
          </a:xfrm>
          <a:prstGeom prst="rect">
            <a:avLst/>
          </a:prstGeom>
          <a:noFill/>
        </p:spPr>
        <p:txBody>
          <a:bodyPr wrap="square" rtlCol="0">
            <a:spAutoFit/>
          </a:bodyPr>
          <a:lstStyle/>
          <a:p>
            <a:pPr algn="l">
              <a:lnSpc>
                <a:spcPct val="250000"/>
              </a:lnSpc>
            </a:pPr>
            <a:r>
              <a:rPr lang="en-US" sz="1550" b="0" i="0" kern="1200" dirty="0">
                <a:solidFill>
                  <a:schemeClr val="bg1"/>
                </a:solidFill>
                <a:effectLst/>
                <a:latin typeface="+mn-lt"/>
                <a:ea typeface="+mn-ea"/>
                <a:cs typeface="+mn-cs"/>
              </a:rPr>
              <a:t>470 Atlantic Ave, 8th floor, Boston, MA 02210</a:t>
            </a:r>
          </a:p>
          <a:p>
            <a:pPr algn="l">
              <a:lnSpc>
                <a:spcPct val="250000"/>
              </a:lnSpc>
            </a:pPr>
            <a:r>
              <a:rPr lang="en-US" sz="1550" b="0" i="0" dirty="0">
                <a:solidFill>
                  <a:schemeClr val="bg1"/>
                </a:solidFill>
                <a:latin typeface="Arial Nova" panose="020B0504020202020204" pitchFamily="34" charset="0"/>
              </a:rPr>
              <a:t>781-285-1300</a:t>
            </a:r>
          </a:p>
          <a:p>
            <a:pPr algn="l">
              <a:lnSpc>
                <a:spcPct val="250000"/>
              </a:lnSpc>
            </a:pPr>
            <a:r>
              <a:rPr lang="en-US" sz="1550" b="0" i="0" dirty="0">
                <a:solidFill>
                  <a:schemeClr val="bg1"/>
                </a:solidFill>
                <a:latin typeface="Arial Nova" panose="020B0504020202020204" pitchFamily="34" charset="0"/>
              </a:rPr>
              <a:t>info@healthedge.com</a:t>
            </a:r>
          </a:p>
          <a:p>
            <a:pPr algn="l">
              <a:lnSpc>
                <a:spcPct val="250000"/>
              </a:lnSpc>
            </a:pPr>
            <a:r>
              <a:rPr lang="en-US" sz="1550" b="0" i="0" dirty="0">
                <a:solidFill>
                  <a:schemeClr val="bg1"/>
                </a:solidFill>
                <a:latin typeface="Arial Nova" panose="020B0504020202020204" pitchFamily="34" charset="0"/>
              </a:rPr>
              <a:t>healthedge.com</a:t>
            </a:r>
          </a:p>
        </p:txBody>
      </p:sp>
      <p:pic>
        <p:nvPicPr>
          <p:cNvPr id="14" name="Graphic 13" descr="Web design outline">
            <a:extLst>
              <a:ext uri="{FF2B5EF4-FFF2-40B4-BE49-F238E27FC236}">
                <a16:creationId xmlns:a16="http://schemas.microsoft.com/office/drawing/2014/main" id="{A09C4F48-71FC-4508-4B04-7442303DED6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62621" y="5551092"/>
            <a:ext cx="359604" cy="359604"/>
          </a:xfrm>
          <a:prstGeom prst="rect">
            <a:avLst/>
          </a:prstGeom>
        </p:spPr>
      </p:pic>
      <p:pic>
        <p:nvPicPr>
          <p:cNvPr id="4" name="Picture 3">
            <a:extLst>
              <a:ext uri="{FF2B5EF4-FFF2-40B4-BE49-F238E27FC236}">
                <a16:creationId xmlns:a16="http://schemas.microsoft.com/office/drawing/2014/main" id="{16AC9ECF-568F-D118-7E1F-FF6C300341F6}"/>
              </a:ext>
            </a:extLst>
          </p:cNvPr>
          <p:cNvPicPr>
            <a:picLocks noChangeAspect="1"/>
          </p:cNvPicPr>
          <p:nvPr userDrawn="1"/>
        </p:nvPicPr>
        <p:blipFill>
          <a:blip r:embed="rId7"/>
          <a:srcRect/>
          <a:stretch/>
        </p:blipFill>
        <p:spPr>
          <a:xfrm>
            <a:off x="7998790" y="1424998"/>
            <a:ext cx="5999847" cy="1249968"/>
          </a:xfrm>
          <a:prstGeom prst="rect">
            <a:avLst/>
          </a:prstGeom>
        </p:spPr>
      </p:pic>
    </p:spTree>
    <p:extLst>
      <p:ext uri="{BB962C8B-B14F-4D97-AF65-F5344CB8AC3E}">
        <p14:creationId xmlns:p14="http://schemas.microsoft.com/office/powerpoint/2010/main" val="14245091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3">
    <p:spTree>
      <p:nvGrpSpPr>
        <p:cNvPr id="1" name=""/>
        <p:cNvGrpSpPr/>
        <p:nvPr/>
      </p:nvGrpSpPr>
      <p:grpSpPr>
        <a:xfrm>
          <a:off x="0" y="0"/>
          <a:ext cx="0" cy="0"/>
          <a:chOff x="0" y="0"/>
          <a:chExt cx="0" cy="0"/>
        </a:xfrm>
      </p:grpSpPr>
      <p:pic>
        <p:nvPicPr>
          <p:cNvPr id="2" name="Picture 1" descr="A blue background with light lines&#10;&#10;Description automatically generated">
            <a:extLst>
              <a:ext uri="{FF2B5EF4-FFF2-40B4-BE49-F238E27FC236}">
                <a16:creationId xmlns:a16="http://schemas.microsoft.com/office/drawing/2014/main" id="{154C6391-40FC-42B7-5A06-A86EDA5B795E}"/>
              </a:ext>
            </a:extLst>
          </p:cNvPr>
          <p:cNvPicPr>
            <a:picLocks noChangeAspect="1"/>
          </p:cNvPicPr>
          <p:nvPr userDrawn="1"/>
        </p:nvPicPr>
        <p:blipFill>
          <a:blip r:embed="rId2"/>
          <a:stretch>
            <a:fillRect/>
          </a:stretch>
        </p:blipFill>
        <p:spPr>
          <a:xfrm>
            <a:off x="-51487" y="-28961"/>
            <a:ext cx="14733373" cy="8287522"/>
          </a:xfrm>
          <a:prstGeom prst="rect">
            <a:avLst/>
          </a:prstGeom>
        </p:spPr>
      </p:pic>
      <p:pic>
        <p:nvPicPr>
          <p:cNvPr id="5" name="Graphic 4" descr="Marker outline">
            <a:extLst>
              <a:ext uri="{FF2B5EF4-FFF2-40B4-BE49-F238E27FC236}">
                <a16:creationId xmlns:a16="http://schemas.microsoft.com/office/drawing/2014/main" id="{E9A0A35E-DD96-923E-9518-6C31F72FBA2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1601" y="3712619"/>
            <a:ext cx="422910" cy="422910"/>
          </a:xfrm>
          <a:prstGeom prst="rect">
            <a:avLst/>
          </a:prstGeom>
        </p:spPr>
      </p:pic>
      <p:pic>
        <p:nvPicPr>
          <p:cNvPr id="6" name="Graphic 5" descr="Receiver outline">
            <a:extLst>
              <a:ext uri="{FF2B5EF4-FFF2-40B4-BE49-F238E27FC236}">
                <a16:creationId xmlns:a16="http://schemas.microsoft.com/office/drawing/2014/main" id="{7EF127C4-F589-3911-6D74-F0F7BEBD16F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90755" y="4368886"/>
            <a:ext cx="299155" cy="299155"/>
          </a:xfrm>
          <a:prstGeom prst="rect">
            <a:avLst/>
          </a:prstGeom>
        </p:spPr>
      </p:pic>
      <p:pic>
        <p:nvPicPr>
          <p:cNvPr id="8" name="Graphic 7" descr="Envelope outline">
            <a:extLst>
              <a:ext uri="{FF2B5EF4-FFF2-40B4-BE49-F238E27FC236}">
                <a16:creationId xmlns:a16="http://schemas.microsoft.com/office/drawing/2014/main" id="{3F7C3DE3-64AC-E89A-BA2E-AD470CC96CC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2660" y="4929851"/>
            <a:ext cx="363925" cy="363925"/>
          </a:xfrm>
          <a:prstGeom prst="rect">
            <a:avLst/>
          </a:prstGeom>
        </p:spPr>
      </p:pic>
      <p:sp>
        <p:nvSpPr>
          <p:cNvPr id="11" name="TextBox 10">
            <a:extLst>
              <a:ext uri="{FF2B5EF4-FFF2-40B4-BE49-F238E27FC236}">
                <a16:creationId xmlns:a16="http://schemas.microsoft.com/office/drawing/2014/main" id="{4C37BA3B-6152-1F1D-623E-728806B15E26}"/>
              </a:ext>
            </a:extLst>
          </p:cNvPr>
          <p:cNvSpPr txBox="1"/>
          <p:nvPr userDrawn="1"/>
        </p:nvSpPr>
        <p:spPr>
          <a:xfrm>
            <a:off x="1686816" y="3519608"/>
            <a:ext cx="4549990" cy="2411879"/>
          </a:xfrm>
          <a:prstGeom prst="rect">
            <a:avLst/>
          </a:prstGeom>
          <a:noFill/>
        </p:spPr>
        <p:txBody>
          <a:bodyPr wrap="square" rtlCol="0">
            <a:spAutoFit/>
          </a:bodyPr>
          <a:lstStyle/>
          <a:p>
            <a:pPr algn="l">
              <a:lnSpc>
                <a:spcPct val="250000"/>
              </a:lnSpc>
            </a:pPr>
            <a:r>
              <a:rPr lang="en-US" sz="1550" b="0" i="0" kern="1200" dirty="0">
                <a:solidFill>
                  <a:schemeClr val="bg1"/>
                </a:solidFill>
                <a:effectLst/>
                <a:latin typeface="+mn-lt"/>
                <a:ea typeface="+mn-ea"/>
                <a:cs typeface="+mn-cs"/>
              </a:rPr>
              <a:t>470 Atlantic Ave, 8th floor, Boston, MA 02210</a:t>
            </a:r>
          </a:p>
          <a:p>
            <a:pPr algn="l">
              <a:lnSpc>
                <a:spcPct val="250000"/>
              </a:lnSpc>
            </a:pPr>
            <a:r>
              <a:rPr lang="en-US" sz="1550" b="0" i="0" dirty="0">
                <a:solidFill>
                  <a:schemeClr val="bg1"/>
                </a:solidFill>
                <a:latin typeface="Arial Nova" panose="020B0504020202020204" pitchFamily="34" charset="0"/>
              </a:rPr>
              <a:t>781-285-1300</a:t>
            </a:r>
          </a:p>
          <a:p>
            <a:pPr algn="l">
              <a:lnSpc>
                <a:spcPct val="250000"/>
              </a:lnSpc>
            </a:pPr>
            <a:r>
              <a:rPr lang="en-US" sz="1550" b="0" i="0" dirty="0">
                <a:solidFill>
                  <a:schemeClr val="bg1"/>
                </a:solidFill>
                <a:latin typeface="Arial Nova" panose="020B0504020202020204" pitchFamily="34" charset="0"/>
              </a:rPr>
              <a:t>info@healthedge.com</a:t>
            </a:r>
          </a:p>
          <a:p>
            <a:pPr algn="l">
              <a:lnSpc>
                <a:spcPct val="250000"/>
              </a:lnSpc>
            </a:pPr>
            <a:r>
              <a:rPr lang="en-US" sz="1550" b="0" i="0" dirty="0">
                <a:solidFill>
                  <a:schemeClr val="bg1"/>
                </a:solidFill>
                <a:latin typeface="Arial Nova" panose="020B0504020202020204" pitchFamily="34" charset="0"/>
              </a:rPr>
              <a:t>healthedge.com</a:t>
            </a:r>
          </a:p>
        </p:txBody>
      </p:sp>
      <p:pic>
        <p:nvPicPr>
          <p:cNvPr id="14" name="Graphic 13" descr="Web design outline">
            <a:extLst>
              <a:ext uri="{FF2B5EF4-FFF2-40B4-BE49-F238E27FC236}">
                <a16:creationId xmlns:a16="http://schemas.microsoft.com/office/drawing/2014/main" id="{A09C4F48-71FC-4508-4B04-7442303DED6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87038" y="5551092"/>
            <a:ext cx="359604" cy="359604"/>
          </a:xfrm>
          <a:prstGeom prst="rect">
            <a:avLst/>
          </a:prstGeom>
        </p:spPr>
      </p:pic>
      <p:pic>
        <p:nvPicPr>
          <p:cNvPr id="4" name="Picture 3">
            <a:extLst>
              <a:ext uri="{FF2B5EF4-FFF2-40B4-BE49-F238E27FC236}">
                <a16:creationId xmlns:a16="http://schemas.microsoft.com/office/drawing/2014/main" id="{16AC9ECF-568F-D118-7E1F-FF6C300341F6}"/>
              </a:ext>
            </a:extLst>
          </p:cNvPr>
          <p:cNvPicPr>
            <a:picLocks noChangeAspect="1"/>
          </p:cNvPicPr>
          <p:nvPr userDrawn="1"/>
        </p:nvPicPr>
        <p:blipFill>
          <a:blip r:embed="rId7"/>
          <a:srcRect/>
          <a:stretch/>
        </p:blipFill>
        <p:spPr>
          <a:xfrm>
            <a:off x="1101601" y="1424998"/>
            <a:ext cx="5999847" cy="1249968"/>
          </a:xfrm>
          <a:prstGeom prst="rect">
            <a:avLst/>
          </a:prstGeom>
        </p:spPr>
      </p:pic>
    </p:spTree>
    <p:extLst>
      <p:ext uri="{BB962C8B-B14F-4D97-AF65-F5344CB8AC3E}">
        <p14:creationId xmlns:p14="http://schemas.microsoft.com/office/powerpoint/2010/main" val="213875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01"/>
            <a:ext cx="14653012" cy="8229599"/>
          </a:xfrm>
          <a:prstGeom prst="rect">
            <a:avLst/>
          </a:prstGeom>
        </p:spPr>
      </p:pic>
      <p:pic>
        <p:nvPicPr>
          <p:cNvPr id="5" name="Graphic 4" descr="Marker outline">
            <a:extLst>
              <a:ext uri="{FF2B5EF4-FFF2-40B4-BE49-F238E27FC236}">
                <a16:creationId xmlns:a16="http://schemas.microsoft.com/office/drawing/2014/main" id="{E9A0A35E-DD96-923E-9518-6C31F72FBA2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7184" y="3712619"/>
            <a:ext cx="422910" cy="422910"/>
          </a:xfrm>
          <a:prstGeom prst="rect">
            <a:avLst/>
          </a:prstGeom>
        </p:spPr>
      </p:pic>
      <p:pic>
        <p:nvPicPr>
          <p:cNvPr id="6" name="Graphic 5" descr="Receiver outline">
            <a:extLst>
              <a:ext uri="{FF2B5EF4-FFF2-40B4-BE49-F238E27FC236}">
                <a16:creationId xmlns:a16="http://schemas.microsoft.com/office/drawing/2014/main" id="{7EF127C4-F589-3911-6D74-F0F7BEBD16F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66338" y="4368886"/>
            <a:ext cx="299155" cy="299155"/>
          </a:xfrm>
          <a:prstGeom prst="rect">
            <a:avLst/>
          </a:prstGeom>
        </p:spPr>
      </p:pic>
      <p:pic>
        <p:nvPicPr>
          <p:cNvPr id="8" name="Graphic 7" descr="Envelope outline">
            <a:extLst>
              <a:ext uri="{FF2B5EF4-FFF2-40B4-BE49-F238E27FC236}">
                <a16:creationId xmlns:a16="http://schemas.microsoft.com/office/drawing/2014/main" id="{3F7C3DE3-64AC-E89A-BA2E-AD470CC96CC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48243" y="4929851"/>
            <a:ext cx="363925" cy="363925"/>
          </a:xfrm>
          <a:prstGeom prst="rect">
            <a:avLst/>
          </a:prstGeom>
        </p:spPr>
      </p:pic>
      <p:sp>
        <p:nvSpPr>
          <p:cNvPr id="11" name="TextBox 10">
            <a:extLst>
              <a:ext uri="{FF2B5EF4-FFF2-40B4-BE49-F238E27FC236}">
                <a16:creationId xmlns:a16="http://schemas.microsoft.com/office/drawing/2014/main" id="{4C37BA3B-6152-1F1D-623E-728806B15E26}"/>
              </a:ext>
            </a:extLst>
          </p:cNvPr>
          <p:cNvSpPr txBox="1"/>
          <p:nvPr userDrawn="1"/>
        </p:nvSpPr>
        <p:spPr>
          <a:xfrm>
            <a:off x="9662399" y="3519608"/>
            <a:ext cx="4231734" cy="2373407"/>
          </a:xfrm>
          <a:prstGeom prst="rect">
            <a:avLst/>
          </a:prstGeom>
          <a:noFill/>
        </p:spPr>
        <p:txBody>
          <a:bodyPr wrap="square" rtlCol="0">
            <a:spAutoFit/>
          </a:bodyPr>
          <a:lstStyle/>
          <a:p>
            <a:pPr algn="l">
              <a:lnSpc>
                <a:spcPct val="250000"/>
              </a:lnSpc>
            </a:pPr>
            <a:r>
              <a:rPr lang="en-US" sz="1550" b="0" i="0">
                <a:solidFill>
                  <a:schemeClr val="bg1"/>
                </a:solidFill>
                <a:latin typeface="Arial Nova" panose="020B0504020202020204" pitchFamily="34" charset="0"/>
              </a:rPr>
              <a:t>30 Corporate Drive, Burlington, MA 01803</a:t>
            </a:r>
          </a:p>
          <a:p>
            <a:pPr algn="l">
              <a:lnSpc>
                <a:spcPct val="250000"/>
              </a:lnSpc>
            </a:pPr>
            <a:r>
              <a:rPr lang="en-US" sz="1550" b="0" i="0">
                <a:solidFill>
                  <a:schemeClr val="bg1"/>
                </a:solidFill>
                <a:latin typeface="Arial Nova" panose="020B0504020202020204" pitchFamily="34" charset="0"/>
              </a:rPr>
              <a:t>781-285-1300</a:t>
            </a:r>
          </a:p>
          <a:p>
            <a:pPr algn="l">
              <a:lnSpc>
                <a:spcPct val="250000"/>
              </a:lnSpc>
            </a:pPr>
            <a:r>
              <a:rPr lang="en-US" sz="1550" b="0" i="0" err="1">
                <a:solidFill>
                  <a:schemeClr val="bg1"/>
                </a:solidFill>
                <a:latin typeface="Arial Nova" panose="020B0504020202020204" pitchFamily="34" charset="0"/>
              </a:rPr>
              <a:t>info@healthedge.com</a:t>
            </a:r>
            <a:endParaRPr lang="en-US" sz="1550" b="0" i="0">
              <a:solidFill>
                <a:schemeClr val="bg1"/>
              </a:solidFill>
              <a:latin typeface="Arial Nova" panose="020B0504020202020204" pitchFamily="34" charset="0"/>
            </a:endParaRPr>
          </a:p>
          <a:p>
            <a:pPr algn="l">
              <a:lnSpc>
                <a:spcPct val="250000"/>
              </a:lnSpc>
            </a:pPr>
            <a:r>
              <a:rPr lang="en-US" sz="1550" b="0" i="0" err="1">
                <a:solidFill>
                  <a:schemeClr val="bg1"/>
                </a:solidFill>
                <a:latin typeface="Arial Nova" panose="020B0504020202020204" pitchFamily="34" charset="0"/>
              </a:rPr>
              <a:t>healthedge.com</a:t>
            </a:r>
            <a:endParaRPr lang="en-US" sz="1550" b="0" i="0">
              <a:solidFill>
                <a:schemeClr val="bg1"/>
              </a:solidFill>
              <a:latin typeface="Arial Nova" panose="020B0504020202020204" pitchFamily="34" charset="0"/>
            </a:endParaRPr>
          </a:p>
        </p:txBody>
      </p:sp>
      <p:pic>
        <p:nvPicPr>
          <p:cNvPr id="14" name="Graphic 13" descr="Web design outline">
            <a:extLst>
              <a:ext uri="{FF2B5EF4-FFF2-40B4-BE49-F238E27FC236}">
                <a16:creationId xmlns:a16="http://schemas.microsoft.com/office/drawing/2014/main" id="{A09C4F48-71FC-4508-4B04-7442303DED6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62621" y="5551092"/>
            <a:ext cx="359604" cy="359604"/>
          </a:xfrm>
          <a:prstGeom prst="rect">
            <a:avLst/>
          </a:prstGeom>
        </p:spPr>
      </p:pic>
    </p:spTree>
    <p:extLst>
      <p:ext uri="{BB962C8B-B14F-4D97-AF65-F5344CB8AC3E}">
        <p14:creationId xmlns:p14="http://schemas.microsoft.com/office/powerpoint/2010/main" val="1425176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31E70-C001-83BD-FD63-5D74BE0AA3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4630400"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7481454" y="3087584"/>
            <a:ext cx="6348845" cy="784830"/>
          </a:xfrm>
        </p:spPr>
        <p:txBody>
          <a:bodyPr>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Section 1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6" y="4112326"/>
            <a:ext cx="5917703" cy="0"/>
          </a:xfrm>
          <a:prstGeom prst="line">
            <a:avLst/>
          </a:prstGeom>
          <a:ln w="19050">
            <a:solidFill>
              <a:srgbClr val="092240"/>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4" y="4381994"/>
            <a:ext cx="6348845" cy="313932"/>
          </a:xfrm>
        </p:spPr>
        <p:txBody>
          <a:bodyPr>
            <a:spAutoFit/>
          </a:bodyPr>
          <a:lstStyle>
            <a:lvl1pPr marL="0" indent="0" algn="r">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Sub-Headline Text Lorem Ipsum Dolor Sit </a:t>
            </a:r>
            <a:r>
              <a:rPr lang="en-US" err="1"/>
              <a:t>Amet</a:t>
            </a:r>
            <a:r>
              <a:rPr lang="en-US"/>
              <a:t> </a:t>
            </a:r>
            <a:r>
              <a:rPr lang="en-US" err="1"/>
              <a:t>Conse</a:t>
            </a:r>
            <a:endParaRPr lang="en-US"/>
          </a:p>
        </p:txBody>
      </p:sp>
      <p:sp>
        <p:nvSpPr>
          <p:cNvPr id="14" name="Slide Number Placeholder 5">
            <a:extLst>
              <a:ext uri="{FF2B5EF4-FFF2-40B4-BE49-F238E27FC236}">
                <a16:creationId xmlns:a16="http://schemas.microsoft.com/office/drawing/2014/main" id="{1795E4AC-2956-E076-7DD5-C33EF40B736D}"/>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18781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547B5E-B9F5-E6CF-37A9-3ECD2FD2C6E5}"/>
              </a:ext>
            </a:extLst>
          </p:cNvPr>
          <p:cNvPicPr>
            <a:picLocks noChangeAspect="1"/>
          </p:cNvPicPr>
          <p:nvPr userDrawn="1"/>
        </p:nvPicPr>
        <p:blipFill>
          <a:blip r:embed="rId2"/>
          <a:srcRect/>
          <a:stretch/>
        </p:blipFill>
        <p:spPr>
          <a:xfrm>
            <a:off x="-51487" y="-28961"/>
            <a:ext cx="14733372" cy="8287522"/>
          </a:xfrm>
          <a:prstGeom prst="rect">
            <a:avLst/>
          </a:prstGeom>
        </p:spPr>
      </p:pic>
      <p:sp>
        <p:nvSpPr>
          <p:cNvPr id="2" name="Title 1"/>
          <p:cNvSpPr>
            <a:spLocks noGrp="1"/>
          </p:cNvSpPr>
          <p:nvPr>
            <p:ph type="ctrTitle"/>
          </p:nvPr>
        </p:nvSpPr>
        <p:spPr>
          <a:xfrm>
            <a:off x="589995" y="1346836"/>
            <a:ext cx="12211605" cy="2865120"/>
          </a:xfrm>
        </p:spPr>
        <p:txBody>
          <a:bodyPr anchor="b">
            <a:noAutofit/>
          </a:bodyPr>
          <a:lstStyle>
            <a:lvl1pPr algn="l">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89995" y="4467530"/>
            <a:ext cx="12211604" cy="1986914"/>
          </a:xfrm>
        </p:spPr>
        <p:txBody>
          <a:bodyPr>
            <a:noAutofit/>
          </a:bodyPr>
          <a:lstStyle>
            <a:lvl1pPr marL="0" indent="0" algn="l">
              <a:buNone/>
              <a:defRPr sz="2880">
                <a:solidFill>
                  <a:schemeClr val="tx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pic>
        <p:nvPicPr>
          <p:cNvPr id="4" name="Picture 3">
            <a:extLst>
              <a:ext uri="{FF2B5EF4-FFF2-40B4-BE49-F238E27FC236}">
                <a16:creationId xmlns:a16="http://schemas.microsoft.com/office/drawing/2014/main" id="{90F29D9B-4ACD-873E-5CFA-C9AFD71BE253}"/>
              </a:ext>
            </a:extLst>
          </p:cNvPr>
          <p:cNvPicPr>
            <a:picLocks noChangeAspect="1"/>
          </p:cNvPicPr>
          <p:nvPr userDrawn="1"/>
        </p:nvPicPr>
        <p:blipFill>
          <a:blip r:embed="rId3"/>
          <a:stretch>
            <a:fillRect/>
          </a:stretch>
        </p:blipFill>
        <p:spPr>
          <a:xfrm>
            <a:off x="589995" y="490571"/>
            <a:ext cx="3597692" cy="540540"/>
          </a:xfrm>
          <a:prstGeom prst="rect">
            <a:avLst/>
          </a:prstGeom>
        </p:spPr>
      </p:pic>
      <p:sp>
        <p:nvSpPr>
          <p:cNvPr id="5" name="Google Shape;56;p13">
            <a:extLst>
              <a:ext uri="{FF2B5EF4-FFF2-40B4-BE49-F238E27FC236}">
                <a16:creationId xmlns:a16="http://schemas.microsoft.com/office/drawing/2014/main" id="{7E7D823D-EBD1-B91F-7058-804518642312}"/>
              </a:ext>
            </a:extLst>
          </p:cNvPr>
          <p:cNvSpPr txBox="1">
            <a:spLocks/>
          </p:cNvSpPr>
          <p:nvPr userDrawn="1"/>
        </p:nvSpPr>
        <p:spPr>
          <a:xfrm>
            <a:off x="589996" y="7264709"/>
            <a:ext cx="10565684" cy="704804"/>
          </a:xfrm>
          <a:prstGeom prst="rect">
            <a:avLst/>
          </a:prstGeom>
        </p:spPr>
        <p:txBody>
          <a:bodyPr spcFirstLastPara="1" vert="horz" wrap="square" lIns="0" tIns="91425" rIns="0" bIns="91425" rtlCol="0" anchor="t" anchorCtr="0">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Arial Nova" panose="020B0504020202020204"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Arial Nova" panose="020B0504020202020204" pitchFamily="34"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l">
              <a:lnSpc>
                <a:spcPct val="115000"/>
              </a:lnSpc>
              <a:spcBef>
                <a:spcPts val="0"/>
              </a:spcBef>
              <a:buFont typeface="Arial" panose="020B0604020202020204" pitchFamily="34" charset="0"/>
              <a:buNone/>
            </a:pPr>
            <a:r>
              <a:rPr lang="en-US" sz="1000" b="0" i="0" kern="1200" dirty="0">
                <a:solidFill>
                  <a:schemeClr val="tx1"/>
                </a:solidFill>
                <a:effectLst/>
                <a:latin typeface="Arial Nova" panose="020B0504020202020204" pitchFamily="34" charset="0"/>
                <a:ea typeface="+mn-ea"/>
                <a:cs typeface="+mn-cs"/>
              </a:rPr>
              <a:t>©2026 HealthEdge Software, Inc. | HealthEdge</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HealthRules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Integration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Workflow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Engagement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Encounters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Risk 360</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Quality 360</a:t>
            </a:r>
            <a:r>
              <a:rPr lang="en-US" sz="1000" b="0" i="0" kern="1200" baseline="30000" dirty="0">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HealthEdge </a:t>
            </a:r>
            <a:r>
              <a:rPr lang="en-US" sz="1000" b="0" i="0" kern="1200" dirty="0" err="1">
                <a:solidFill>
                  <a:schemeClr val="tx1"/>
                </a:solidFill>
                <a:effectLst/>
                <a:latin typeface="Arial Nova" panose="020B0504020202020204" pitchFamily="34" charset="0"/>
                <a:ea typeface="+mn-ea"/>
                <a:cs typeface="+mn-cs"/>
              </a:rPr>
              <a:t>Source</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GuidingCare</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a:t>
            </a:r>
            <a:r>
              <a:rPr lang="en-US" sz="1000" b="0" i="0" kern="1200" dirty="0" err="1">
                <a:solidFill>
                  <a:schemeClr val="tx1"/>
                </a:solidFill>
                <a:effectLst/>
                <a:latin typeface="Arial Nova" panose="020B0504020202020204" pitchFamily="34" charset="0"/>
                <a:ea typeface="+mn-ea"/>
                <a:cs typeface="+mn-cs"/>
              </a:rPr>
              <a:t>EDGEcelerate</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a:t>
            </a:r>
            <a:r>
              <a:rPr lang="en-US" sz="1000" b="0" i="0" kern="1200" dirty="0" err="1">
                <a:solidFill>
                  <a:schemeClr val="tx1"/>
                </a:solidFill>
                <a:effectLst/>
                <a:latin typeface="Arial Nova" panose="020B0504020202020204" pitchFamily="34" charset="0"/>
                <a:ea typeface="+mn-ea"/>
                <a:cs typeface="+mn-cs"/>
              </a:rPr>
              <a:t>Wellframe</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a:t>
            </a:r>
            <a:r>
              <a:rPr lang="en-US" sz="1000" b="0" i="0" kern="1200" dirty="0" err="1">
                <a:solidFill>
                  <a:schemeClr val="tx1"/>
                </a:solidFill>
                <a:effectLst/>
                <a:latin typeface="Arial Nova" panose="020B0504020202020204" pitchFamily="34" charset="0"/>
                <a:ea typeface="+mn-ea"/>
                <a:cs typeface="+mn-cs"/>
              </a:rPr>
              <a:t>Wellsquared</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HealthEdge and Wellframe logos are registered trademarks or trademarks of HealthEdge Software, Inc. All Rights Reserved.</a:t>
            </a:r>
            <a:endParaRPr lang="en-US" sz="1000" b="0" i="0"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3891607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2D69FF-0F84-2E0E-8FB7-2E67AB315A3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1875"/>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3764478" y="4203700"/>
            <a:ext cx="10065822" cy="787400"/>
          </a:xfrm>
        </p:spPr>
        <p:txBody>
          <a:bodyPr>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Cover 1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8"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4546600" y="7375848"/>
            <a:ext cx="9283700" cy="400110"/>
          </a:xfrm>
          <a:prstGeom prst="rect">
            <a:avLst/>
          </a:prstGeom>
          <a:noFill/>
        </p:spPr>
        <p:txBody>
          <a:bodyPr wrap="square">
            <a:spAutoFit/>
          </a:bodyPr>
          <a:lstStyle/>
          <a:p>
            <a:pPr algn="r"/>
            <a:r>
              <a:rPr lang="en-US" sz="1000">
                <a:solidFill>
                  <a:schemeClr val="bg1">
                    <a:lumMod val="75000"/>
                  </a:schemeClr>
                </a:solidFill>
                <a:latin typeface="Arial Nova" panose="020B0504020202020204" pitchFamily="34" charset="0"/>
              </a:rPr>
              <a:t>©2024 HealthEdge Software, Inc. | GuidingCare®, HealthEdge®, HealthRules®, </a:t>
            </a:r>
            <a:r>
              <a:rPr lang="en-US" sz="1000" err="1">
                <a:solidFill>
                  <a:schemeClr val="bg1">
                    <a:lumMod val="75000"/>
                  </a:schemeClr>
                </a:solidFill>
                <a:latin typeface="Arial Nova" panose="020B0504020202020204" pitchFamily="34" charset="0"/>
              </a:rPr>
              <a:t>Wellframe</a:t>
            </a:r>
            <a:r>
              <a:rPr lang="en-US" sz="1000" baseline="30000" err="1">
                <a:solidFill>
                  <a:schemeClr val="bg1">
                    <a:lumMod val="75000"/>
                  </a:schemeClr>
                </a:solidFill>
                <a:latin typeface="Arial Nova" panose="020B0504020202020204" pitchFamily="34" charset="0"/>
              </a:rPr>
              <a:t>TM</a:t>
            </a:r>
            <a:r>
              <a:rPr lang="en-US" sz="1000">
                <a:solidFill>
                  <a:schemeClr val="bg1">
                    <a:lumMod val="75000"/>
                  </a:schemeClr>
                </a:solidFill>
                <a:latin typeface="Arial Nova" panose="020B0504020202020204" pitchFamily="34" charset="0"/>
              </a:rPr>
              <a:t>, HealthEdge </a:t>
            </a:r>
            <a:r>
              <a:rPr lang="en-US" sz="1000" err="1">
                <a:solidFill>
                  <a:schemeClr val="bg1">
                    <a:lumMod val="75000"/>
                  </a:schemeClr>
                </a:solidFill>
                <a:latin typeface="Arial Nova" panose="020B0504020202020204" pitchFamily="34" charset="0"/>
              </a:rPr>
              <a:t>Source</a:t>
            </a:r>
            <a:r>
              <a:rPr lang="en-US" sz="1000" baseline="30000" err="1">
                <a:solidFill>
                  <a:schemeClr val="bg1">
                    <a:lumMod val="75000"/>
                  </a:schemeClr>
                </a:solidFill>
                <a:latin typeface="Arial Nova" panose="020B0504020202020204" pitchFamily="34" charset="0"/>
              </a:rPr>
              <a:t>TM</a:t>
            </a:r>
            <a:r>
              <a:rPr lang="en-US" sz="1000">
                <a:solidFill>
                  <a:schemeClr val="bg1">
                    <a:lumMod val="75000"/>
                  </a:schemeClr>
                </a:solidFill>
                <a:latin typeface="Arial Nova" panose="020B0504020202020204" pitchFamily="34" charset="0"/>
              </a:rPr>
              <a:t> and HealthEdge and Wellframe logos are registered trademarks or trademarks of HealthEdge Software, Inc. All Rights Reserved.</a:t>
            </a:r>
          </a:p>
        </p:txBody>
      </p:sp>
      <p:sp>
        <p:nvSpPr>
          <p:cNvPr id="11" name="Text Placeholder 4">
            <a:extLst>
              <a:ext uri="{FF2B5EF4-FFF2-40B4-BE49-F238E27FC236}">
                <a16:creationId xmlns:a16="http://schemas.microsoft.com/office/drawing/2014/main" id="{B2B7073A-B41C-7151-5399-347CCA7314B4}"/>
              </a:ext>
            </a:extLst>
          </p:cNvPr>
          <p:cNvSpPr>
            <a:spLocks noGrp="1"/>
          </p:cNvSpPr>
          <p:nvPr>
            <p:ph type="body" sz="quarter" idx="11" hasCustomPrompt="1"/>
          </p:nvPr>
        </p:nvSpPr>
        <p:spPr>
          <a:xfrm>
            <a:off x="5664530" y="5391150"/>
            <a:ext cx="8165769" cy="744819"/>
          </a:xfrm>
        </p:spPr>
        <p:txBody>
          <a:bodyPr wrap="square">
            <a:spAutoFit/>
          </a:bodyPr>
          <a:lstStyle>
            <a:lvl1pPr marL="0" indent="0" algn="r">
              <a:buNone/>
              <a:defRPr sz="180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37885324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442C8-F3EB-ED6C-8CB2-2FFD29220D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1318161" y="3527017"/>
            <a:ext cx="7350826" cy="1464083"/>
          </a:xfrm>
        </p:spPr>
        <p:txBody>
          <a:bodyPr wrap="square">
            <a:spAutoFit/>
          </a:bodyPr>
          <a:lstStyle>
            <a:lvl1pPr marL="0" indent="0" algn="l">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Cover 2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1318161" y="5118642"/>
            <a:ext cx="785075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1318161" y="7366222"/>
            <a:ext cx="7142445" cy="400110"/>
          </a:xfrm>
          <a:prstGeom prst="rect">
            <a:avLst/>
          </a:prstGeom>
          <a:noFill/>
        </p:spPr>
        <p:txBody>
          <a:bodyPr wrap="square">
            <a:spAutoFit/>
          </a:bodyPr>
          <a:lstStyle/>
          <a:p>
            <a:pPr algn="l"/>
            <a:r>
              <a:rPr lang="en-US" sz="1000">
                <a:solidFill>
                  <a:schemeClr val="bg1">
                    <a:lumMod val="75000"/>
                  </a:schemeClr>
                </a:solidFill>
                <a:latin typeface="Arial Nova" panose="020B0504020202020204" pitchFamily="34" charset="0"/>
              </a:rPr>
              <a:t>©2024 HealthEdge Software, Inc. | GuidingCare®, HealthEdge®, HealthRules®, and HealthEdge and Wellframe logos are registered trademarks or trademarks of HealthEdge Software, Inc. All Rights Reserved.</a:t>
            </a:r>
          </a:p>
        </p:txBody>
      </p:sp>
      <p:sp>
        <p:nvSpPr>
          <p:cNvPr id="5" name="Text Placeholder 4">
            <a:extLst>
              <a:ext uri="{FF2B5EF4-FFF2-40B4-BE49-F238E27FC236}">
                <a16:creationId xmlns:a16="http://schemas.microsoft.com/office/drawing/2014/main" id="{09419BE1-B92B-890D-D3DE-31D7C7ED26E0}"/>
              </a:ext>
            </a:extLst>
          </p:cNvPr>
          <p:cNvSpPr>
            <a:spLocks noGrp="1"/>
          </p:cNvSpPr>
          <p:nvPr>
            <p:ph type="body" sz="quarter" idx="11" hasCustomPrompt="1"/>
          </p:nvPr>
        </p:nvSpPr>
        <p:spPr>
          <a:xfrm>
            <a:off x="1317625" y="5391150"/>
            <a:ext cx="7659688" cy="744819"/>
          </a:xfrm>
        </p:spPr>
        <p:txBody>
          <a:bodyPr>
            <a:spAutoFit/>
          </a:bodyPr>
          <a:lstStyle>
            <a:lvl1pPr marL="0" indent="0">
              <a:buNone/>
              <a:defRPr sz="180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585909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53012" cy="8229599"/>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3764478" y="4203700"/>
            <a:ext cx="10065822" cy="787400"/>
          </a:xfrm>
        </p:spPr>
        <p:txBody>
          <a:bodyPr>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Cover 3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8"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4546600" y="7375848"/>
            <a:ext cx="9283700" cy="400110"/>
          </a:xfrm>
          <a:prstGeom prst="rect">
            <a:avLst/>
          </a:prstGeom>
          <a:noFill/>
        </p:spPr>
        <p:txBody>
          <a:bodyPr wrap="square">
            <a:spAutoFit/>
          </a:bodyPr>
          <a:lstStyle/>
          <a:p>
            <a:pPr algn="r"/>
            <a:r>
              <a:rPr lang="en-US" sz="1000">
                <a:solidFill>
                  <a:schemeClr val="bg1">
                    <a:lumMod val="75000"/>
                  </a:schemeClr>
                </a:solidFill>
                <a:latin typeface="Arial Nova" panose="020B0504020202020204" pitchFamily="34" charset="0"/>
              </a:rPr>
              <a:t>©2024 HealthEdge Software, Inc. | GuidingCare®, HealthEdge®, HealthRules®, and HealthEdge and Wellframe logos are registered trademarks or trademarks of HealthEdge Software, Inc. All Rights Reserved.</a:t>
            </a:r>
          </a:p>
        </p:txBody>
      </p:sp>
      <p:sp>
        <p:nvSpPr>
          <p:cNvPr id="4" name="Text Placeholder 4">
            <a:extLst>
              <a:ext uri="{FF2B5EF4-FFF2-40B4-BE49-F238E27FC236}">
                <a16:creationId xmlns:a16="http://schemas.microsoft.com/office/drawing/2014/main" id="{CD8B9393-EEC1-AEC5-45BA-96A3F91DFB8D}"/>
              </a:ext>
            </a:extLst>
          </p:cNvPr>
          <p:cNvSpPr>
            <a:spLocks noGrp="1"/>
          </p:cNvSpPr>
          <p:nvPr>
            <p:ph type="body" sz="quarter" idx="11" hasCustomPrompt="1"/>
          </p:nvPr>
        </p:nvSpPr>
        <p:spPr>
          <a:xfrm>
            <a:off x="6170612" y="5374883"/>
            <a:ext cx="7659688" cy="744819"/>
          </a:xfrm>
        </p:spPr>
        <p:txBody>
          <a:bodyPr>
            <a:spAutoFit/>
          </a:bodyPr>
          <a:lstStyle>
            <a:lvl1pPr marL="0" indent="0" algn="r">
              <a:buNone/>
              <a:defRPr sz="180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29875579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31E70-C001-83BD-FD63-5D74BE0AA3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4630400"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7481454" y="3087584"/>
            <a:ext cx="6348845" cy="784830"/>
          </a:xfrm>
        </p:spPr>
        <p:txBody>
          <a:bodyPr>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Section 1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6" y="4112326"/>
            <a:ext cx="5917703" cy="0"/>
          </a:xfrm>
          <a:prstGeom prst="line">
            <a:avLst/>
          </a:prstGeom>
          <a:ln w="19050">
            <a:solidFill>
              <a:srgbClr val="092240"/>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4" y="4381994"/>
            <a:ext cx="6348845" cy="313932"/>
          </a:xfrm>
        </p:spPr>
        <p:txBody>
          <a:bodyPr>
            <a:spAutoFit/>
          </a:bodyPr>
          <a:lstStyle>
            <a:lvl1pPr marL="0" indent="0" algn="r">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Sub-Headline Text Lorem Ipsum Dolor Sit </a:t>
            </a:r>
            <a:r>
              <a:rPr lang="en-US" err="1"/>
              <a:t>Amet</a:t>
            </a:r>
            <a:r>
              <a:rPr lang="en-US"/>
              <a:t> </a:t>
            </a:r>
            <a:r>
              <a:rPr lang="en-US" err="1"/>
              <a:t>Conse</a:t>
            </a:r>
            <a:endParaRPr lang="en-US"/>
          </a:p>
        </p:txBody>
      </p:sp>
      <p:sp>
        <p:nvSpPr>
          <p:cNvPr id="14" name="Slide Number Placeholder 5">
            <a:extLst>
              <a:ext uri="{FF2B5EF4-FFF2-40B4-BE49-F238E27FC236}">
                <a16:creationId xmlns:a16="http://schemas.microsoft.com/office/drawing/2014/main" id="{1795E4AC-2956-E076-7DD5-C33EF40B736D}"/>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03214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10814A44-5C17-CB67-E66B-C7C3AD35C9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53013"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6602682" y="3087584"/>
            <a:ext cx="7227618" cy="784830"/>
          </a:xfrm>
        </p:spPr>
        <p:txBody>
          <a:bodyPr wrap="square">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Section 2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6" y="4112326"/>
            <a:ext cx="5917703" cy="0"/>
          </a:xfrm>
          <a:prstGeom prst="line">
            <a:avLst/>
          </a:prstGeom>
          <a:ln w="19050">
            <a:solidFill>
              <a:srgbClr val="147BB7"/>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4" y="4381994"/>
            <a:ext cx="6348845" cy="313932"/>
          </a:xfrm>
        </p:spPr>
        <p:txBody>
          <a:bodyPr>
            <a:spAutoFit/>
          </a:bodyPr>
          <a:lstStyle>
            <a:lvl1pPr marL="0" indent="0" algn="r">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Sub-Headline Text Lorem Ipsum Dolor Sit </a:t>
            </a:r>
            <a:r>
              <a:rPr lang="en-US" err="1"/>
              <a:t>Amet</a:t>
            </a:r>
            <a:r>
              <a:rPr lang="en-US"/>
              <a:t> </a:t>
            </a:r>
            <a:r>
              <a:rPr lang="en-US" err="1"/>
              <a:t>Conse</a:t>
            </a:r>
            <a:endParaRPr lang="en-US"/>
          </a:p>
        </p:txBody>
      </p:sp>
      <p:sp>
        <p:nvSpPr>
          <p:cNvPr id="4" name="Slide Number Placeholder 5">
            <a:extLst>
              <a:ext uri="{FF2B5EF4-FFF2-40B4-BE49-F238E27FC236}">
                <a16:creationId xmlns:a16="http://schemas.microsoft.com/office/drawing/2014/main" id="{2E40ACAD-0F84-D93E-B0A3-F1D5E0C20239}"/>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962367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F37AB357-0116-F4F1-E69E-2F75C0BFE9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8" name="Picture 7">
            <a:extLst>
              <a:ext uri="{FF2B5EF4-FFF2-40B4-BE49-F238E27FC236}">
                <a16:creationId xmlns:a16="http://schemas.microsoft.com/office/drawing/2014/main" id="{AD471037-42FE-F565-2106-7EE997C9332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9" name="Straight Connector 8">
            <a:extLst>
              <a:ext uri="{FF2B5EF4-FFF2-40B4-BE49-F238E27FC236}">
                <a16:creationId xmlns:a16="http://schemas.microsoft.com/office/drawing/2014/main" id="{725EAD4A-833B-A033-F4AA-026197E35177}"/>
              </a:ext>
            </a:extLst>
          </p:cNvPr>
          <p:cNvCxnSpPr>
            <a:cxnSpLocks/>
          </p:cNvCxnSpPr>
          <p:nvPr userDrawn="1"/>
        </p:nvCxnSpPr>
        <p:spPr>
          <a:xfrm>
            <a:off x="457200" y="914400"/>
            <a:ext cx="1371600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5824F0FC-3095-02B5-0F67-58AA54E0F9D3}"/>
              </a:ext>
            </a:extLst>
          </p:cNvPr>
          <p:cNvSpPr>
            <a:spLocks noGrp="1"/>
          </p:cNvSpPr>
          <p:nvPr>
            <p:ph type="body" sz="quarter" idx="10" hasCustomPrompt="1"/>
          </p:nvPr>
        </p:nvSpPr>
        <p:spPr>
          <a:xfrm>
            <a:off x="4441371" y="1828801"/>
            <a:ext cx="6348845" cy="1027211"/>
          </a:xfrm>
        </p:spPr>
        <p:txBody>
          <a:bodyPr>
            <a:normAutofit/>
          </a:bodyPr>
          <a:lstStyle>
            <a:lvl1pPr marL="0" indent="0" algn="l">
              <a:buNone/>
              <a:defRPr sz="4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Agenda</a:t>
            </a:r>
          </a:p>
        </p:txBody>
      </p:sp>
      <p:sp>
        <p:nvSpPr>
          <p:cNvPr id="12" name="Text Placeholder 11">
            <a:extLst>
              <a:ext uri="{FF2B5EF4-FFF2-40B4-BE49-F238E27FC236}">
                <a16:creationId xmlns:a16="http://schemas.microsoft.com/office/drawing/2014/main" id="{994821A7-A61C-1665-7645-B44FE60D1F64}"/>
              </a:ext>
            </a:extLst>
          </p:cNvPr>
          <p:cNvSpPr>
            <a:spLocks noGrp="1"/>
          </p:cNvSpPr>
          <p:nvPr>
            <p:ph type="body" sz="quarter" idx="11" hasCustomPrompt="1"/>
          </p:nvPr>
        </p:nvSpPr>
        <p:spPr>
          <a:xfrm>
            <a:off x="4441371" y="2909210"/>
            <a:ext cx="8407853" cy="5030031"/>
          </a:xfrm>
        </p:spPr>
        <p:txBody>
          <a:bodyPr>
            <a:spAutoFit/>
          </a:bodyPr>
          <a:lstStyle>
            <a:lvl1pPr marL="514350" indent="-514350">
              <a:lnSpc>
                <a:spcPct val="150000"/>
              </a:lnSpc>
              <a:buClr>
                <a:schemeClr val="accent1"/>
              </a:buClr>
              <a:buFont typeface="+mj-lt"/>
              <a:buAutoNum type="arabicPeriod"/>
              <a:defRPr sz="2000" b="1" i="0">
                <a:solidFill>
                  <a:schemeClr val="accent2"/>
                </a:solidFill>
                <a:latin typeface="Arial Nova" panose="020B0504020202020204" pitchFamily="34" charset="0"/>
              </a:defRPr>
            </a:lvl1pPr>
            <a:lvl2pPr marL="1062990" indent="-514350">
              <a:buClr>
                <a:schemeClr val="accent1"/>
              </a:buClr>
              <a:buFont typeface="Courier New" panose="02070309020205020404" pitchFamily="49" charset="0"/>
              <a:buChar char="o"/>
              <a:defRPr sz="1800" b="0" i="0">
                <a:latin typeface="Arial Nova Light" panose="020B0304020202020204" pitchFamily="34" charset="0"/>
              </a:defRPr>
            </a:lvl2pPr>
            <a:lvl3pPr marL="1554480" indent="-457200">
              <a:buClr>
                <a:schemeClr val="accent1"/>
              </a:buClr>
              <a:buFont typeface="System Font Regular"/>
              <a:buChar char="–"/>
              <a:defRPr sz="1600" b="0" i="0">
                <a:latin typeface="Arial Nova Light" panose="020B0304020202020204" pitchFamily="34" charset="0"/>
              </a:defRPr>
            </a:lvl3pPr>
            <a:lvl4pPr marL="2103120" indent="-457200">
              <a:buClr>
                <a:schemeClr val="accent1"/>
              </a:buClr>
              <a:buFont typeface="Arial" panose="020B0604020202020204" pitchFamily="34" charset="0"/>
              <a:buChar char="•"/>
              <a:defRPr sz="1400" b="0" i="0">
                <a:latin typeface="Arial Nova Light" panose="020B0304020202020204" pitchFamily="34" charset="0"/>
              </a:defRPr>
            </a:lvl4pPr>
            <a:lvl5pPr marL="2651760" indent="-457200">
              <a:buFont typeface="+mj-lt"/>
              <a:buAutoNum type="arabicPeriod"/>
              <a:defRPr b="0" i="0">
                <a:latin typeface="Aventa" pitchFamily="2" charset="77"/>
              </a:defRPr>
            </a:lvl5pPr>
          </a:lstStyle>
          <a:p>
            <a:pPr lvl="0"/>
            <a:r>
              <a:rPr lang="en-US"/>
              <a:t>Action Item Here</a:t>
            </a:r>
          </a:p>
          <a:p>
            <a:pPr lvl="1"/>
            <a:r>
              <a:rPr lang="en-US"/>
              <a:t>Bullet</a:t>
            </a:r>
          </a:p>
          <a:p>
            <a:pPr lvl="2"/>
            <a:r>
              <a:rPr lang="en-US"/>
              <a:t>Bullet</a:t>
            </a:r>
          </a:p>
          <a:p>
            <a:pPr lvl="3"/>
            <a:r>
              <a:rPr lang="en-US"/>
              <a:t>Bullet</a:t>
            </a:r>
          </a:p>
          <a:p>
            <a:pPr lvl="0"/>
            <a:r>
              <a:rPr lang="en-US"/>
              <a:t>Action Item Here</a:t>
            </a:r>
          </a:p>
          <a:p>
            <a:pPr lvl="1"/>
            <a:r>
              <a:rPr lang="en-US"/>
              <a:t>Bullet</a:t>
            </a:r>
          </a:p>
          <a:p>
            <a:pPr lvl="2"/>
            <a:r>
              <a:rPr lang="en-US"/>
              <a:t>Bullet</a:t>
            </a:r>
          </a:p>
          <a:p>
            <a:pPr lvl="3"/>
            <a:r>
              <a:rPr lang="en-US"/>
              <a:t>Bullet</a:t>
            </a:r>
          </a:p>
          <a:p>
            <a:pPr lvl="0"/>
            <a:r>
              <a:rPr lang="en-US"/>
              <a:t> Action Item Here</a:t>
            </a:r>
          </a:p>
          <a:p>
            <a:pPr lvl="1"/>
            <a:r>
              <a:rPr lang="en-US"/>
              <a:t>Bullet</a:t>
            </a:r>
          </a:p>
          <a:p>
            <a:pPr lvl="2"/>
            <a:r>
              <a:rPr lang="en-US"/>
              <a:t>Bullet</a:t>
            </a:r>
          </a:p>
          <a:p>
            <a:pPr lvl="3"/>
            <a:r>
              <a:rPr lang="en-US"/>
              <a:t>Bullet</a:t>
            </a:r>
          </a:p>
          <a:p>
            <a:pPr lvl="0"/>
            <a:endParaRPr lang="en-US"/>
          </a:p>
        </p:txBody>
      </p:sp>
      <p:sp>
        <p:nvSpPr>
          <p:cNvPr id="14" name="Slide Number Placeholder 5">
            <a:extLst>
              <a:ext uri="{FF2B5EF4-FFF2-40B4-BE49-F238E27FC236}">
                <a16:creationId xmlns:a16="http://schemas.microsoft.com/office/drawing/2014/main" id="{2A468175-E49E-94F7-6DDD-EA67F5FB2E49}"/>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8659737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2E070F1F-5FB5-B672-10A4-85B41180144B}"/>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2" name="Text Placeholder 10">
            <a:extLst>
              <a:ext uri="{FF2B5EF4-FFF2-40B4-BE49-F238E27FC236}">
                <a16:creationId xmlns:a16="http://schemas.microsoft.com/office/drawing/2014/main" id="{69D93367-CD9F-3E26-3576-ACE8454A36C1}"/>
              </a:ext>
            </a:extLst>
          </p:cNvPr>
          <p:cNvSpPr>
            <a:spLocks noGrp="1"/>
          </p:cNvSpPr>
          <p:nvPr>
            <p:ph type="body" sz="quarter" idx="10" hasCustomPrompt="1"/>
          </p:nvPr>
        </p:nvSpPr>
        <p:spPr>
          <a:xfrm>
            <a:off x="457200" y="220940"/>
            <a:ext cx="9007434"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5" name="Text Placeholder 10">
            <a:extLst>
              <a:ext uri="{FF2B5EF4-FFF2-40B4-BE49-F238E27FC236}">
                <a16:creationId xmlns:a16="http://schemas.microsoft.com/office/drawing/2014/main" id="{BA6687A8-6324-2A99-8B0F-F9A3570B2892}"/>
              </a:ext>
            </a:extLst>
          </p:cNvPr>
          <p:cNvSpPr>
            <a:spLocks noGrp="1"/>
          </p:cNvSpPr>
          <p:nvPr>
            <p:ph type="body" sz="quarter" idx="11" hasCustomPrompt="1"/>
          </p:nvPr>
        </p:nvSpPr>
        <p:spPr>
          <a:xfrm>
            <a:off x="457199" y="1525143"/>
            <a:ext cx="9007433"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6" name="Text Placeholder 10">
            <a:extLst>
              <a:ext uri="{FF2B5EF4-FFF2-40B4-BE49-F238E27FC236}">
                <a16:creationId xmlns:a16="http://schemas.microsoft.com/office/drawing/2014/main" id="{FD0C7C4E-AF28-265E-C26D-3932635726EF}"/>
              </a:ext>
            </a:extLst>
          </p:cNvPr>
          <p:cNvSpPr>
            <a:spLocks noGrp="1"/>
          </p:cNvSpPr>
          <p:nvPr>
            <p:ph type="body" sz="quarter" idx="12" hasCustomPrompt="1"/>
          </p:nvPr>
        </p:nvSpPr>
        <p:spPr>
          <a:xfrm>
            <a:off x="457200"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9" name="Text Placeholder 10">
            <a:extLst>
              <a:ext uri="{FF2B5EF4-FFF2-40B4-BE49-F238E27FC236}">
                <a16:creationId xmlns:a16="http://schemas.microsoft.com/office/drawing/2014/main" id="{B1BCCBF9-E06B-47D1-F33D-BCA5D39859DD}"/>
              </a:ext>
            </a:extLst>
          </p:cNvPr>
          <p:cNvSpPr>
            <a:spLocks noGrp="1"/>
          </p:cNvSpPr>
          <p:nvPr>
            <p:ph type="body" sz="quarter" idx="15" hasCustomPrompt="1"/>
          </p:nvPr>
        </p:nvSpPr>
        <p:spPr>
          <a:xfrm>
            <a:off x="457200" y="2245663"/>
            <a:ext cx="927100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11065703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Bullets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20940"/>
            <a:ext cx="886493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2" name="Text Placeholder 10">
            <a:extLst>
              <a:ext uri="{FF2B5EF4-FFF2-40B4-BE49-F238E27FC236}">
                <a16:creationId xmlns:a16="http://schemas.microsoft.com/office/drawing/2014/main" id="{8C497293-6AAA-1373-08CC-3BA08821A48C}"/>
              </a:ext>
            </a:extLst>
          </p:cNvPr>
          <p:cNvSpPr>
            <a:spLocks noGrp="1"/>
          </p:cNvSpPr>
          <p:nvPr>
            <p:ph type="body" sz="quarter" idx="11" hasCustomPrompt="1"/>
          </p:nvPr>
        </p:nvSpPr>
        <p:spPr>
          <a:xfrm>
            <a:off x="457200" y="1525143"/>
            <a:ext cx="9270998"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F88946E2-D483-8949-976F-382B126779E8}"/>
              </a:ext>
            </a:extLst>
          </p:cNvPr>
          <p:cNvSpPr>
            <a:spLocks noGrp="1"/>
          </p:cNvSpPr>
          <p:nvPr>
            <p:ph type="body" sz="quarter" idx="15" hasCustomPrompt="1"/>
          </p:nvPr>
        </p:nvSpPr>
        <p:spPr>
          <a:xfrm>
            <a:off x="457199" y="2245663"/>
            <a:ext cx="9270999"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6" name="Text Placeholder 10">
            <a:extLst>
              <a:ext uri="{FF2B5EF4-FFF2-40B4-BE49-F238E27FC236}">
                <a16:creationId xmlns:a16="http://schemas.microsoft.com/office/drawing/2014/main" id="{ADBDD8BD-1C01-54EE-0A98-48C40F2FF07B}"/>
              </a:ext>
            </a:extLst>
          </p:cNvPr>
          <p:cNvSpPr>
            <a:spLocks noGrp="1"/>
          </p:cNvSpPr>
          <p:nvPr>
            <p:ph type="body" sz="quarter" idx="17" hasCustomPrompt="1"/>
          </p:nvPr>
        </p:nvSpPr>
        <p:spPr>
          <a:xfrm>
            <a:off x="760021" y="3684991"/>
            <a:ext cx="3408219" cy="2966966"/>
          </a:xfrm>
        </p:spPr>
        <p:txBody>
          <a:bodyPr anchor="t">
            <a:no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9" name="Text Placeholder 10">
            <a:extLst>
              <a:ext uri="{FF2B5EF4-FFF2-40B4-BE49-F238E27FC236}">
                <a16:creationId xmlns:a16="http://schemas.microsoft.com/office/drawing/2014/main" id="{3D7BF300-AB91-4808-1DA7-A42E63CD0C58}"/>
              </a:ext>
            </a:extLst>
          </p:cNvPr>
          <p:cNvSpPr>
            <a:spLocks noGrp="1"/>
          </p:cNvSpPr>
          <p:nvPr>
            <p:ph type="body" sz="quarter" idx="18" hasCustomPrompt="1"/>
          </p:nvPr>
        </p:nvSpPr>
        <p:spPr>
          <a:xfrm>
            <a:off x="4809507" y="3684991"/>
            <a:ext cx="3408219" cy="2966966"/>
          </a:xfrm>
        </p:spPr>
        <p:txBody>
          <a:bodyPr anchor="t">
            <a:no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spcAft>
                <a:spcPts val="0"/>
              </a:spcAft>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4256863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 + Bullets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39093"/>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20940"/>
            <a:ext cx="886493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1382076"/>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Font typeface="Arial" panose="020B0604020202020204" pitchFamily="34" charset="0"/>
              <a:buNone/>
              <a:defRPr sz="1600"/>
            </a:lvl2pPr>
            <a:lvl3pPr marL="1097280" indent="0">
              <a:buFont typeface="Arial" panose="020B0604020202020204" pitchFamily="34" charset="0"/>
              <a:buNone/>
              <a:defRPr sz="1400"/>
            </a:lvl3pPr>
            <a:lvl4pPr marL="1645920" indent="0">
              <a:buFont typeface="Arial" panose="020B0604020202020204" pitchFamily="34" charset="0"/>
              <a:buNone/>
              <a:defRPr sz="1200"/>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112414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s (2 column) Lines">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B4C4BAC-ABF6-F493-A8A3-8506CDC7B11B}"/>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2E06EC11-AA46-40FB-9F76-E26CA25E5F99}"/>
              </a:ext>
            </a:extLst>
          </p:cNvPr>
          <p:cNvSpPr>
            <a:spLocks noGrp="1"/>
          </p:cNvSpPr>
          <p:nvPr>
            <p:ph type="body" sz="quarter" idx="10" hasCustomPrompt="1"/>
          </p:nvPr>
        </p:nvSpPr>
        <p:spPr>
          <a:xfrm>
            <a:off x="457200" y="220940"/>
            <a:ext cx="904306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2" name="Text Placeholder 10">
            <a:extLst>
              <a:ext uri="{FF2B5EF4-FFF2-40B4-BE49-F238E27FC236}">
                <a16:creationId xmlns:a16="http://schemas.microsoft.com/office/drawing/2014/main" id="{C2F14B7E-DFA3-303D-7B28-20FFF94525D8}"/>
              </a:ext>
            </a:extLst>
          </p:cNvPr>
          <p:cNvSpPr>
            <a:spLocks noGrp="1"/>
          </p:cNvSpPr>
          <p:nvPr>
            <p:ph type="body" sz="quarter" idx="17" hasCustomPrompt="1"/>
          </p:nvPr>
        </p:nvSpPr>
        <p:spPr>
          <a:xfrm>
            <a:off x="760021" y="1828801"/>
            <a:ext cx="4690753"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5" name="Text Placeholder 10">
            <a:extLst>
              <a:ext uri="{FF2B5EF4-FFF2-40B4-BE49-F238E27FC236}">
                <a16:creationId xmlns:a16="http://schemas.microsoft.com/office/drawing/2014/main" id="{FD62AE87-55EA-F5CB-87CB-498730B815AF}"/>
              </a:ext>
            </a:extLst>
          </p:cNvPr>
          <p:cNvSpPr>
            <a:spLocks noGrp="1"/>
          </p:cNvSpPr>
          <p:nvPr>
            <p:ph type="body" sz="quarter" idx="18" hasCustomPrompt="1"/>
          </p:nvPr>
        </p:nvSpPr>
        <p:spPr>
          <a:xfrm>
            <a:off x="6198919" y="1828801"/>
            <a:ext cx="4690753"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12216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547B5E-B9F5-E6CF-37A9-3ECD2FD2C6E5}"/>
              </a:ext>
            </a:extLst>
          </p:cNvPr>
          <p:cNvPicPr>
            <a:picLocks noChangeAspect="1"/>
          </p:cNvPicPr>
          <p:nvPr userDrawn="1"/>
        </p:nvPicPr>
        <p:blipFill>
          <a:blip r:embed="rId2"/>
          <a:srcRect/>
          <a:stretch/>
        </p:blipFill>
        <p:spPr>
          <a:xfrm>
            <a:off x="-51487" y="-28961"/>
            <a:ext cx="14733372" cy="8287521"/>
          </a:xfrm>
          <a:prstGeom prst="rect">
            <a:avLst/>
          </a:prstGeom>
        </p:spPr>
      </p:pic>
      <p:sp>
        <p:nvSpPr>
          <p:cNvPr id="2" name="Title 1"/>
          <p:cNvSpPr>
            <a:spLocks noGrp="1"/>
          </p:cNvSpPr>
          <p:nvPr>
            <p:ph type="ctrTitle"/>
          </p:nvPr>
        </p:nvSpPr>
        <p:spPr>
          <a:xfrm>
            <a:off x="589995" y="1346836"/>
            <a:ext cx="12211605" cy="2865120"/>
          </a:xfrm>
        </p:spPr>
        <p:txBody>
          <a:bodyPr anchor="b">
            <a:noAutofit/>
          </a:bodyPr>
          <a:lstStyle>
            <a:lvl1pPr algn="l">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89995" y="4467530"/>
            <a:ext cx="12211604" cy="1986914"/>
          </a:xfrm>
        </p:spPr>
        <p:txBody>
          <a:bodyPr>
            <a:noAutofit/>
          </a:bodyPr>
          <a:lstStyle>
            <a:lvl1pPr marL="0" indent="0" algn="l">
              <a:buNone/>
              <a:defRPr sz="2880">
                <a:solidFill>
                  <a:schemeClr val="tx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pic>
        <p:nvPicPr>
          <p:cNvPr id="4" name="Picture 3">
            <a:extLst>
              <a:ext uri="{FF2B5EF4-FFF2-40B4-BE49-F238E27FC236}">
                <a16:creationId xmlns:a16="http://schemas.microsoft.com/office/drawing/2014/main" id="{90F29D9B-4ACD-873E-5CFA-C9AFD71BE253}"/>
              </a:ext>
            </a:extLst>
          </p:cNvPr>
          <p:cNvPicPr>
            <a:picLocks noChangeAspect="1"/>
          </p:cNvPicPr>
          <p:nvPr userDrawn="1"/>
        </p:nvPicPr>
        <p:blipFill>
          <a:blip r:embed="rId3"/>
          <a:stretch>
            <a:fillRect/>
          </a:stretch>
        </p:blipFill>
        <p:spPr>
          <a:xfrm>
            <a:off x="589995" y="490571"/>
            <a:ext cx="3597692" cy="540540"/>
          </a:xfrm>
          <a:prstGeom prst="rect">
            <a:avLst/>
          </a:prstGeom>
        </p:spPr>
      </p:pic>
      <p:sp>
        <p:nvSpPr>
          <p:cNvPr id="5" name="Google Shape;56;p13">
            <a:extLst>
              <a:ext uri="{FF2B5EF4-FFF2-40B4-BE49-F238E27FC236}">
                <a16:creationId xmlns:a16="http://schemas.microsoft.com/office/drawing/2014/main" id="{041BBF6A-8BC5-9A09-E46F-84C1AA9026F3}"/>
              </a:ext>
            </a:extLst>
          </p:cNvPr>
          <p:cNvSpPr txBox="1">
            <a:spLocks/>
          </p:cNvSpPr>
          <p:nvPr userDrawn="1"/>
        </p:nvSpPr>
        <p:spPr>
          <a:xfrm>
            <a:off x="589996" y="7264709"/>
            <a:ext cx="10565684" cy="704804"/>
          </a:xfrm>
          <a:prstGeom prst="rect">
            <a:avLst/>
          </a:prstGeom>
        </p:spPr>
        <p:txBody>
          <a:bodyPr spcFirstLastPara="1" vert="horz" wrap="square" lIns="0" tIns="91425" rIns="0" bIns="91425" rtlCol="0" anchor="t" anchorCtr="0">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Arial Nova" panose="020B0504020202020204"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Arial Nova" panose="020B0504020202020204" pitchFamily="34"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l">
              <a:lnSpc>
                <a:spcPct val="115000"/>
              </a:lnSpc>
              <a:spcBef>
                <a:spcPts val="0"/>
              </a:spcBef>
              <a:buFont typeface="Arial" panose="020B0604020202020204" pitchFamily="34" charset="0"/>
              <a:buNone/>
            </a:pPr>
            <a:r>
              <a:rPr lang="en-US" sz="1000" b="0" i="0" kern="1200" dirty="0">
                <a:solidFill>
                  <a:schemeClr val="tx1"/>
                </a:solidFill>
                <a:effectLst/>
                <a:latin typeface="Arial Nova" panose="020B0504020202020204" pitchFamily="34" charset="0"/>
                <a:ea typeface="+mn-ea"/>
                <a:cs typeface="+mn-cs"/>
              </a:rPr>
              <a:t>©2026 HealthEdge Software, Inc. | HealthEdge</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HealthRules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Integration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Workflow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Engagement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Encounters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Risk 360</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Quality 360</a:t>
            </a:r>
            <a:r>
              <a:rPr lang="en-US" sz="1000" b="0" i="0" kern="1200" baseline="30000" dirty="0">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HealthEdge </a:t>
            </a:r>
            <a:r>
              <a:rPr lang="en-US" sz="1000" b="0" i="0" kern="1200" dirty="0" err="1">
                <a:solidFill>
                  <a:schemeClr val="tx1"/>
                </a:solidFill>
                <a:effectLst/>
                <a:latin typeface="Arial Nova" panose="020B0504020202020204" pitchFamily="34" charset="0"/>
                <a:ea typeface="+mn-ea"/>
                <a:cs typeface="+mn-cs"/>
              </a:rPr>
              <a:t>Source</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GuidingCare</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a:t>
            </a:r>
            <a:r>
              <a:rPr lang="en-US" sz="1000" b="0" i="0" kern="1200" dirty="0" err="1">
                <a:solidFill>
                  <a:schemeClr val="tx1"/>
                </a:solidFill>
                <a:effectLst/>
                <a:latin typeface="Arial Nova" panose="020B0504020202020204" pitchFamily="34" charset="0"/>
                <a:ea typeface="+mn-ea"/>
                <a:cs typeface="+mn-cs"/>
              </a:rPr>
              <a:t>EDGEcelerate</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a:t>
            </a:r>
            <a:r>
              <a:rPr lang="en-US" sz="1000" b="0" i="0" kern="1200" dirty="0" err="1">
                <a:solidFill>
                  <a:schemeClr val="tx1"/>
                </a:solidFill>
                <a:effectLst/>
                <a:latin typeface="Arial Nova" panose="020B0504020202020204" pitchFamily="34" charset="0"/>
                <a:ea typeface="+mn-ea"/>
                <a:cs typeface="+mn-cs"/>
              </a:rPr>
              <a:t>Wellframe</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a:t>
            </a:r>
            <a:r>
              <a:rPr lang="en-US" sz="1000" b="0" i="0" kern="1200" dirty="0" err="1">
                <a:solidFill>
                  <a:schemeClr val="tx1"/>
                </a:solidFill>
                <a:effectLst/>
                <a:latin typeface="Arial Nova" panose="020B0504020202020204" pitchFamily="34" charset="0"/>
                <a:ea typeface="+mn-ea"/>
                <a:cs typeface="+mn-cs"/>
              </a:rPr>
              <a:t>Wellsquared</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HealthEdge and Wellframe logos are registered trademarks or trademarks of HealthEdge Software, Inc. All Rights Reserved.</a:t>
            </a:r>
            <a:endParaRPr lang="en-US" sz="1000" b="0" i="0"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42302717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Sidebar Left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299065" y="6533197"/>
            <a:ext cx="3046022" cy="1323439"/>
          </a:xfrm>
        </p:spPr>
        <p:txBody>
          <a:bodyPr anchor="t">
            <a:spAutoFit/>
          </a:bodyPr>
          <a:lstStyle>
            <a:lvl1pPr marL="0" indent="0">
              <a:lnSpc>
                <a:spcPct val="100000"/>
              </a:lnSpc>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5" name="Slide Number Placeholder 5">
            <a:extLst>
              <a:ext uri="{FF2B5EF4-FFF2-40B4-BE49-F238E27FC236}">
                <a16:creationId xmlns:a16="http://schemas.microsoft.com/office/drawing/2014/main" id="{A2736560-2FD0-0C0F-0F53-863D30412735}"/>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4" name="Text Placeholder 10">
            <a:extLst>
              <a:ext uri="{FF2B5EF4-FFF2-40B4-BE49-F238E27FC236}">
                <a16:creationId xmlns:a16="http://schemas.microsoft.com/office/drawing/2014/main" id="{E62ED9D3-9370-1868-F8F0-884674122E26}"/>
              </a:ext>
            </a:extLst>
          </p:cNvPr>
          <p:cNvSpPr>
            <a:spLocks noGrp="1"/>
          </p:cNvSpPr>
          <p:nvPr>
            <p:ph type="body" sz="quarter" idx="10" hasCustomPrompt="1"/>
          </p:nvPr>
        </p:nvSpPr>
        <p:spPr>
          <a:xfrm>
            <a:off x="457199" y="220940"/>
            <a:ext cx="8805553"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5A66CDC0-3CEA-0172-5DD6-F45901E1EA7E}"/>
              </a:ext>
            </a:extLst>
          </p:cNvPr>
          <p:cNvSpPr>
            <a:spLocks noGrp="1"/>
          </p:cNvSpPr>
          <p:nvPr>
            <p:ph type="body" sz="quarter" idx="11" hasCustomPrompt="1"/>
          </p:nvPr>
        </p:nvSpPr>
        <p:spPr>
          <a:xfrm>
            <a:off x="4269179" y="1817490"/>
            <a:ext cx="6466115"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9" name="Text Placeholder 10">
            <a:extLst>
              <a:ext uri="{FF2B5EF4-FFF2-40B4-BE49-F238E27FC236}">
                <a16:creationId xmlns:a16="http://schemas.microsoft.com/office/drawing/2014/main" id="{3C8BF516-5621-73CD-98C6-5C3F4B4368B8}"/>
              </a:ext>
            </a:extLst>
          </p:cNvPr>
          <p:cNvSpPr>
            <a:spLocks noGrp="1"/>
          </p:cNvSpPr>
          <p:nvPr>
            <p:ph type="body" sz="quarter" idx="12" hasCustomPrompt="1"/>
          </p:nvPr>
        </p:nvSpPr>
        <p:spPr>
          <a:xfrm>
            <a:off x="4269179" y="3051066"/>
            <a:ext cx="7344888"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0" name="Text Placeholder 10">
            <a:extLst>
              <a:ext uri="{FF2B5EF4-FFF2-40B4-BE49-F238E27FC236}">
                <a16:creationId xmlns:a16="http://schemas.microsoft.com/office/drawing/2014/main" id="{E7B8AEB5-C9B0-ECF9-5B02-11B3EB0E7365}"/>
              </a:ext>
            </a:extLst>
          </p:cNvPr>
          <p:cNvSpPr>
            <a:spLocks noGrp="1"/>
          </p:cNvSpPr>
          <p:nvPr>
            <p:ph type="body" sz="quarter" idx="15" hasCustomPrompt="1"/>
          </p:nvPr>
        </p:nvSpPr>
        <p:spPr>
          <a:xfrm>
            <a:off x="4269179" y="2538010"/>
            <a:ext cx="7344888"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11" name="Text Placeholder 10">
            <a:extLst>
              <a:ext uri="{FF2B5EF4-FFF2-40B4-BE49-F238E27FC236}">
                <a16:creationId xmlns:a16="http://schemas.microsoft.com/office/drawing/2014/main" id="{5C920DB5-B1AA-0016-A056-050778560EAA}"/>
              </a:ext>
            </a:extLst>
          </p:cNvPr>
          <p:cNvSpPr>
            <a:spLocks noGrp="1"/>
          </p:cNvSpPr>
          <p:nvPr>
            <p:ph type="body" sz="quarter" idx="17" hasCustomPrompt="1"/>
          </p:nvPr>
        </p:nvSpPr>
        <p:spPr>
          <a:xfrm>
            <a:off x="4434648" y="3970917"/>
            <a:ext cx="4690753"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977025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Bullets (1 column) – Lines Fading BG">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7B9F1DEE-7D70-B2C9-C4E5-5C14538D68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4630399"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AD5EF0A3-7CF8-11A7-80B2-0B5DEB742727}"/>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FA8F3634-B893-C95D-601A-A83361BC1E7E}"/>
              </a:ext>
            </a:extLst>
          </p:cNvPr>
          <p:cNvSpPr>
            <a:spLocks noGrp="1"/>
          </p:cNvSpPr>
          <p:nvPr>
            <p:ph type="body" sz="quarter" idx="10" hasCustomPrompt="1"/>
          </p:nvPr>
        </p:nvSpPr>
        <p:spPr>
          <a:xfrm>
            <a:off x="457200" y="220940"/>
            <a:ext cx="904306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5" name="Text Placeholder 10">
            <a:extLst>
              <a:ext uri="{FF2B5EF4-FFF2-40B4-BE49-F238E27FC236}">
                <a16:creationId xmlns:a16="http://schemas.microsoft.com/office/drawing/2014/main" id="{DC69649D-993E-272A-827B-BFCAD3B5B050}"/>
              </a:ext>
            </a:extLst>
          </p:cNvPr>
          <p:cNvSpPr>
            <a:spLocks noGrp="1"/>
          </p:cNvSpPr>
          <p:nvPr>
            <p:ph type="body" sz="quarter" idx="11" hasCustomPrompt="1"/>
          </p:nvPr>
        </p:nvSpPr>
        <p:spPr>
          <a:xfrm>
            <a:off x="457200" y="1525143"/>
            <a:ext cx="9271000"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6" name="Text Placeholder 10">
            <a:extLst>
              <a:ext uri="{FF2B5EF4-FFF2-40B4-BE49-F238E27FC236}">
                <a16:creationId xmlns:a16="http://schemas.microsoft.com/office/drawing/2014/main" id="{79AF116F-2DCC-FCEE-0AE6-C6070CF8F3C9}"/>
              </a:ext>
            </a:extLst>
          </p:cNvPr>
          <p:cNvSpPr>
            <a:spLocks noGrp="1"/>
          </p:cNvSpPr>
          <p:nvPr>
            <p:ph type="body" sz="quarter" idx="12" hasCustomPrompt="1"/>
          </p:nvPr>
        </p:nvSpPr>
        <p:spPr>
          <a:xfrm>
            <a:off x="457200"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9" name="Text Placeholder 10">
            <a:extLst>
              <a:ext uri="{FF2B5EF4-FFF2-40B4-BE49-F238E27FC236}">
                <a16:creationId xmlns:a16="http://schemas.microsoft.com/office/drawing/2014/main" id="{513008CA-90FB-CDC9-687B-7C7712E74007}"/>
              </a:ext>
            </a:extLst>
          </p:cNvPr>
          <p:cNvSpPr>
            <a:spLocks noGrp="1"/>
          </p:cNvSpPr>
          <p:nvPr>
            <p:ph type="body" sz="quarter" idx="15" hasCustomPrompt="1"/>
          </p:nvPr>
        </p:nvSpPr>
        <p:spPr>
          <a:xfrm>
            <a:off x="457200" y="2245663"/>
            <a:ext cx="9271000"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10" name="Text Placeholder 10">
            <a:extLst>
              <a:ext uri="{FF2B5EF4-FFF2-40B4-BE49-F238E27FC236}">
                <a16:creationId xmlns:a16="http://schemas.microsoft.com/office/drawing/2014/main" id="{0B1D4C88-390C-3077-19B5-DD6EB0D126BF}"/>
              </a:ext>
            </a:extLst>
          </p:cNvPr>
          <p:cNvSpPr>
            <a:spLocks noGrp="1"/>
          </p:cNvSpPr>
          <p:nvPr>
            <p:ph type="body" sz="quarter" idx="17" hasCustomPrompt="1"/>
          </p:nvPr>
        </p:nvSpPr>
        <p:spPr>
          <a:xfrm>
            <a:off x="760021" y="3684991"/>
            <a:ext cx="896817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678438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Bullets (1 column) – Blank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199" y="1525143"/>
            <a:ext cx="13769439"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281"/>
            <a:ext cx="11916888"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199" y="2245349"/>
            <a:ext cx="13769439"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684677"/>
            <a:ext cx="5498275"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3" name="Text Placeholder 10">
            <a:extLst>
              <a:ext uri="{FF2B5EF4-FFF2-40B4-BE49-F238E27FC236}">
                <a16:creationId xmlns:a16="http://schemas.microsoft.com/office/drawing/2014/main" id="{BEC0F4B8-732D-B071-C9F8-F35FEF29296C}"/>
              </a:ext>
            </a:extLst>
          </p:cNvPr>
          <p:cNvSpPr>
            <a:spLocks noGrp="1"/>
          </p:cNvSpPr>
          <p:nvPr>
            <p:ph type="body" sz="quarter" idx="18" hasCustomPrompt="1"/>
          </p:nvPr>
        </p:nvSpPr>
        <p:spPr>
          <a:xfrm>
            <a:off x="6875813" y="3684991"/>
            <a:ext cx="5498275"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29112525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0EECF213-612C-E7A8-8D05-146F79FE42B7}"/>
              </a:ext>
            </a:extLst>
          </p:cNvPr>
          <p:cNvSpPr/>
          <p:nvPr userDrawn="1"/>
        </p:nvSpPr>
        <p:spPr>
          <a:xfrm flipV="1">
            <a:off x="1" y="-3"/>
            <a:ext cx="7530956" cy="1036191"/>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7" name="Picture 6">
            <a:extLst>
              <a:ext uri="{FF2B5EF4-FFF2-40B4-BE49-F238E27FC236}">
                <a16:creationId xmlns:a16="http://schemas.microsoft.com/office/drawing/2014/main" id="{5C3DE963-03B4-22DB-6BAA-3C3C65B6EA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8" name="Slide Number Placeholder 5">
            <a:extLst>
              <a:ext uri="{FF2B5EF4-FFF2-40B4-BE49-F238E27FC236}">
                <a16:creationId xmlns:a16="http://schemas.microsoft.com/office/drawing/2014/main" id="{2BADF2FB-81AF-5130-33DB-2D8879CEAC38}"/>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9" name="Text Placeholder 10">
            <a:extLst>
              <a:ext uri="{FF2B5EF4-FFF2-40B4-BE49-F238E27FC236}">
                <a16:creationId xmlns:a16="http://schemas.microsoft.com/office/drawing/2014/main" id="{EE3587C2-193F-3630-9A46-A1AB3C49A294}"/>
              </a:ext>
            </a:extLst>
          </p:cNvPr>
          <p:cNvSpPr>
            <a:spLocks noGrp="1"/>
          </p:cNvSpPr>
          <p:nvPr>
            <p:ph type="body" sz="quarter" idx="10" hasCustomPrompt="1"/>
          </p:nvPr>
        </p:nvSpPr>
        <p:spPr>
          <a:xfrm>
            <a:off x="457200" y="220940"/>
            <a:ext cx="6433930" cy="507831"/>
          </a:xfrm>
        </p:spPr>
        <p:txBody>
          <a:bodyPr wrap="square" anchor="ctr">
            <a:spAutoFit/>
          </a:bodyPr>
          <a:lstStyle>
            <a:lvl1pPr marL="0" indent="0">
              <a:buNone/>
              <a:defRPr sz="3000" b="0" i="0">
                <a:solidFill>
                  <a:srgbClr val="83DEFE"/>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0" name="Text Placeholder 10">
            <a:extLst>
              <a:ext uri="{FF2B5EF4-FFF2-40B4-BE49-F238E27FC236}">
                <a16:creationId xmlns:a16="http://schemas.microsoft.com/office/drawing/2014/main" id="{30A1FBCC-B7E6-7711-2328-D9D7D8F79FBF}"/>
              </a:ext>
            </a:extLst>
          </p:cNvPr>
          <p:cNvSpPr>
            <a:spLocks noGrp="1"/>
          </p:cNvSpPr>
          <p:nvPr>
            <p:ph type="body" sz="quarter" idx="11" hasCustomPrompt="1"/>
          </p:nvPr>
        </p:nvSpPr>
        <p:spPr>
          <a:xfrm>
            <a:off x="457199" y="1525143"/>
            <a:ext cx="13769439"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6C529CBB-8C62-3F2C-7C8D-7F8F5FED8534}"/>
              </a:ext>
            </a:extLst>
          </p:cNvPr>
          <p:cNvSpPr>
            <a:spLocks noGrp="1"/>
          </p:cNvSpPr>
          <p:nvPr>
            <p:ph type="body" sz="quarter" idx="12" hasCustomPrompt="1"/>
          </p:nvPr>
        </p:nvSpPr>
        <p:spPr>
          <a:xfrm>
            <a:off x="457200" y="2770595"/>
            <a:ext cx="11916888"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2" name="Text Placeholder 10">
            <a:extLst>
              <a:ext uri="{FF2B5EF4-FFF2-40B4-BE49-F238E27FC236}">
                <a16:creationId xmlns:a16="http://schemas.microsoft.com/office/drawing/2014/main" id="{2AD50E17-BAF8-2ECA-07A8-08886736F0BF}"/>
              </a:ext>
            </a:extLst>
          </p:cNvPr>
          <p:cNvSpPr>
            <a:spLocks noGrp="1"/>
          </p:cNvSpPr>
          <p:nvPr>
            <p:ph type="body" sz="quarter" idx="15" hasCustomPrompt="1"/>
          </p:nvPr>
        </p:nvSpPr>
        <p:spPr>
          <a:xfrm>
            <a:off x="457199" y="2245663"/>
            <a:ext cx="13769439"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pic>
        <p:nvPicPr>
          <p:cNvPr id="13" name="Picture 12" descr="Text&#10;&#10;Description automatically generated">
            <a:extLst>
              <a:ext uri="{FF2B5EF4-FFF2-40B4-BE49-F238E27FC236}">
                <a16:creationId xmlns:a16="http://schemas.microsoft.com/office/drawing/2014/main" id="{4E3BAF69-45DA-93F1-344A-E4246D1297C0}"/>
              </a:ext>
            </a:extLst>
          </p:cNvPr>
          <p:cNvPicPr>
            <a:picLocks noChangeAspect="1"/>
          </p:cNvPicPr>
          <p:nvPr userDrawn="1"/>
        </p:nvPicPr>
        <p:blipFill>
          <a:blip r:embed="rId3"/>
          <a:stretch>
            <a:fillRect/>
          </a:stretch>
        </p:blipFill>
        <p:spPr>
          <a:xfrm>
            <a:off x="11504022" y="7659882"/>
            <a:ext cx="2146039" cy="447091"/>
          </a:xfrm>
          <a:prstGeom prst="rect">
            <a:avLst/>
          </a:prstGeom>
        </p:spPr>
      </p:pic>
    </p:spTree>
    <p:extLst>
      <p:ext uri="{BB962C8B-B14F-4D97-AF65-F5344CB8AC3E}">
        <p14:creationId xmlns:p14="http://schemas.microsoft.com/office/powerpoint/2010/main" val="2317088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4BEDA953-7374-1944-101C-FE191DFE1841}"/>
              </a:ext>
            </a:extLst>
          </p:cNvPr>
          <p:cNvSpPr/>
          <p:nvPr userDrawn="1"/>
        </p:nvSpPr>
        <p:spPr>
          <a:xfrm flipV="1">
            <a:off x="1" y="-1"/>
            <a:ext cx="5846618" cy="1995055"/>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6" name="Picture 5">
            <a:extLst>
              <a:ext uri="{FF2B5EF4-FFF2-40B4-BE49-F238E27FC236}">
                <a16:creationId xmlns:a16="http://schemas.microsoft.com/office/drawing/2014/main" id="{A6AE0751-AB70-0BA3-1A9D-3746866C237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753034" y="528907"/>
            <a:ext cx="4706471" cy="507831"/>
          </a:xfrm>
        </p:spPr>
        <p:txBody>
          <a:bodyPr wrap="square" anchor="ctr">
            <a:spAutoFit/>
          </a:bodyPr>
          <a:lstStyle>
            <a:lvl1pPr marL="0" indent="0">
              <a:buNone/>
              <a:defRPr sz="3000" b="0" i="0">
                <a:solidFill>
                  <a:srgbClr val="83DEFE"/>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753034" y="2385751"/>
            <a:ext cx="13473604"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753034" y="3631203"/>
            <a:ext cx="11621054"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753034" y="3106271"/>
            <a:ext cx="1347360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2729191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1B7A14EB-6143-28DF-2053-158DB9061890}"/>
              </a:ext>
            </a:extLst>
          </p:cNvPr>
          <p:cNvSpPr/>
          <p:nvPr userDrawn="1"/>
        </p:nvSpPr>
        <p:spPr>
          <a:xfrm flipH="1">
            <a:off x="8967184" y="1436954"/>
            <a:ext cx="5663212" cy="6792645"/>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10" name="Picture 9" descr="Background pattern&#10;&#10;Description automatically generated">
            <a:extLst>
              <a:ext uri="{FF2B5EF4-FFF2-40B4-BE49-F238E27FC236}">
                <a16:creationId xmlns:a16="http://schemas.microsoft.com/office/drawing/2014/main" id="{96822B8C-EB11-55BC-D774-A57A94677E39}"/>
              </a:ext>
            </a:extLst>
          </p:cNvPr>
          <p:cNvPicPr>
            <a:picLocks noChangeAspect="1"/>
          </p:cNvPicPr>
          <p:nvPr userDrawn="1"/>
        </p:nvPicPr>
        <p:blipFill rotWithShape="1">
          <a:blip r:embed="rId3"/>
          <a:srcRect l="38876" t="38617" b="6705"/>
          <a:stretch/>
        </p:blipFill>
        <p:spPr>
          <a:xfrm flipH="1">
            <a:off x="9879617" y="4933143"/>
            <a:ext cx="4750779" cy="32964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525143"/>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595"/>
            <a:ext cx="7987554"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200" y="2245663"/>
            <a:ext cx="798755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684991"/>
            <a:ext cx="5498275"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2069301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 + Bullets (2 column) – Bottom Bor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AE0751-AB70-0BA3-1A9D-3746866C23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3" name="Round Single Corner Rectangle 2">
            <a:extLst>
              <a:ext uri="{FF2B5EF4-FFF2-40B4-BE49-F238E27FC236}">
                <a16:creationId xmlns:a16="http://schemas.microsoft.com/office/drawing/2014/main" id="{1B5719FA-B2C3-9BC5-3A0E-C2EB2EB7697E}"/>
              </a:ext>
            </a:extLst>
          </p:cNvPr>
          <p:cNvSpPr/>
          <p:nvPr userDrawn="1"/>
        </p:nvSpPr>
        <p:spPr>
          <a:xfrm flipV="1">
            <a:off x="-1" y="4740110"/>
            <a:ext cx="14630401" cy="3489490"/>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12" name="Picture 11" descr="Background pattern&#10;&#10;Description automatically generated">
            <a:extLst>
              <a:ext uri="{FF2B5EF4-FFF2-40B4-BE49-F238E27FC236}">
                <a16:creationId xmlns:a16="http://schemas.microsoft.com/office/drawing/2014/main" id="{34BC65E2-AD70-1F11-785D-760D04913274}"/>
              </a:ext>
            </a:extLst>
          </p:cNvPr>
          <p:cNvPicPr>
            <a:picLocks noChangeAspect="1"/>
          </p:cNvPicPr>
          <p:nvPr userDrawn="1"/>
        </p:nvPicPr>
        <p:blipFill rotWithShape="1">
          <a:blip r:embed="rId4"/>
          <a:srcRect l="38876" t="38617" b="3552"/>
          <a:stretch/>
        </p:blipFill>
        <p:spPr>
          <a:xfrm>
            <a:off x="-1" y="4734417"/>
            <a:ext cx="4750779" cy="3486541"/>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525143"/>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595"/>
            <a:ext cx="7987554"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200" y="2245663"/>
            <a:ext cx="798755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1893098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accent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233596"/>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2" name="Round Single Corner Rectangle 1">
            <a:extLst>
              <a:ext uri="{FF2B5EF4-FFF2-40B4-BE49-F238E27FC236}">
                <a16:creationId xmlns:a16="http://schemas.microsoft.com/office/drawing/2014/main" id="{A99E0883-C023-A2AE-9542-F7E56B7BFFDD}"/>
              </a:ext>
            </a:extLst>
          </p:cNvPr>
          <p:cNvSpPr/>
          <p:nvPr userDrawn="1"/>
        </p:nvSpPr>
        <p:spPr>
          <a:xfrm>
            <a:off x="0" y="2405346"/>
            <a:ext cx="5267325" cy="5824254"/>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9" name="Picture 8" descr="Background pattern&#10;&#10;Description automatically generated">
            <a:extLst>
              <a:ext uri="{FF2B5EF4-FFF2-40B4-BE49-F238E27FC236}">
                <a16:creationId xmlns:a16="http://schemas.microsoft.com/office/drawing/2014/main" id="{DD649D21-6149-8256-2554-C10DB9BFA74A}"/>
              </a:ext>
            </a:extLst>
          </p:cNvPr>
          <p:cNvPicPr>
            <a:picLocks noChangeAspect="1"/>
          </p:cNvPicPr>
          <p:nvPr userDrawn="1"/>
        </p:nvPicPr>
        <p:blipFill rotWithShape="1">
          <a:blip r:embed="rId3"/>
          <a:srcRect l="38876" t="38617" b="6705"/>
          <a:stretch/>
        </p:blipFill>
        <p:spPr>
          <a:xfrm>
            <a:off x="118754" y="4859586"/>
            <a:ext cx="4750779" cy="3296456"/>
          </a:xfrm>
          <a:prstGeom prst="rect">
            <a:avLst/>
          </a:prstGeom>
        </p:spPr>
      </p:pic>
      <p:sp>
        <p:nvSpPr>
          <p:cNvPr id="10" name="Text Placeholder 10">
            <a:extLst>
              <a:ext uri="{FF2B5EF4-FFF2-40B4-BE49-F238E27FC236}">
                <a16:creationId xmlns:a16="http://schemas.microsoft.com/office/drawing/2014/main" id="{33088BA4-2458-1E37-A7DB-B145A581DC81}"/>
              </a:ext>
            </a:extLst>
          </p:cNvPr>
          <p:cNvSpPr>
            <a:spLocks noGrp="1"/>
          </p:cNvSpPr>
          <p:nvPr>
            <p:ph type="body" sz="quarter" idx="17" hasCustomPrompt="1"/>
          </p:nvPr>
        </p:nvSpPr>
        <p:spPr>
          <a:xfrm>
            <a:off x="457200" y="2920292"/>
            <a:ext cx="4293579" cy="2536079"/>
          </a:xfrm>
        </p:spPr>
        <p:txBody>
          <a:bodyPr wrap="square" anchor="t">
            <a:spAutoFit/>
          </a:bodyPr>
          <a:lstStyle>
            <a:lvl1pPr marL="285750" indent="-285750">
              <a:lnSpc>
                <a:spcPct val="100000"/>
              </a:lnSpc>
              <a:buClr>
                <a:schemeClr val="accent1"/>
              </a:buClr>
              <a:buFont typeface="Courier New" panose="02070309020205020404" pitchFamily="49" charset="0"/>
              <a:buChar char="o"/>
              <a:defRPr sz="1800" b="0" i="0">
                <a:solidFill>
                  <a:schemeClr val="bg1"/>
                </a:solidFill>
                <a:latin typeface="Arial Nova" panose="020B0504020202020204" pitchFamily="34" charset="0"/>
              </a:defRPr>
            </a:lvl1pPr>
            <a:lvl2pPr marL="834390" indent="-285750">
              <a:buClr>
                <a:schemeClr val="accent1"/>
              </a:buClr>
              <a:buFont typeface="System Font Regular"/>
              <a:buChar char="–"/>
              <a:defRPr sz="1600" b="0" i="0">
                <a:solidFill>
                  <a:schemeClr val="bg1"/>
                </a:solidFill>
                <a:latin typeface="Arial Nova" panose="020B0504020202020204" pitchFamily="34" charset="0"/>
              </a:defRPr>
            </a:lvl2pPr>
            <a:lvl3pPr marL="1383030" indent="-285750">
              <a:buClr>
                <a:schemeClr val="accent1"/>
              </a:buClr>
              <a:buFont typeface="Arial" panose="020B0604020202020204" pitchFamily="34" charset="0"/>
              <a:buChar char="•"/>
              <a:defRPr sz="1400" b="0" i="0">
                <a:solidFill>
                  <a:schemeClr val="bg1"/>
                </a:solidFill>
                <a:latin typeface="Arial Nova" panose="020B05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13" name="Text Placeholder 10">
            <a:extLst>
              <a:ext uri="{FF2B5EF4-FFF2-40B4-BE49-F238E27FC236}">
                <a16:creationId xmlns:a16="http://schemas.microsoft.com/office/drawing/2014/main" id="{483AA028-5865-3AAA-83D5-A5BA97F714EC}"/>
              </a:ext>
            </a:extLst>
          </p:cNvPr>
          <p:cNvSpPr>
            <a:spLocks noGrp="1"/>
          </p:cNvSpPr>
          <p:nvPr>
            <p:ph type="body" sz="quarter" idx="12" hasCustomPrompt="1"/>
          </p:nvPr>
        </p:nvSpPr>
        <p:spPr>
          <a:xfrm>
            <a:off x="6188765" y="2960599"/>
            <a:ext cx="7434542"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BB7DC17D-BF9A-A2B1-6486-5EE0102338CD}"/>
              </a:ext>
            </a:extLst>
          </p:cNvPr>
          <p:cNvSpPr>
            <a:spLocks noGrp="1"/>
          </p:cNvSpPr>
          <p:nvPr>
            <p:ph type="body" sz="quarter" idx="16" hasCustomPrompt="1"/>
          </p:nvPr>
        </p:nvSpPr>
        <p:spPr>
          <a:xfrm>
            <a:off x="6188765" y="2435667"/>
            <a:ext cx="809725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35843462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 Sidebar Left">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09AD3F2D-DD38-87AD-981B-10F8823872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82881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299065" y="6037124"/>
            <a:ext cx="3046022" cy="1754326"/>
          </a:xfrm>
        </p:spPr>
        <p:txBody>
          <a:bodyPr anchor="t">
            <a:spAutoFit/>
          </a:bodyPr>
          <a:lstStyle>
            <a:lvl1pPr marL="0" indent="0">
              <a:lnSpc>
                <a:spcPct val="100000"/>
              </a:lnSpc>
              <a:buNone/>
              <a:defRPr sz="18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6" name="Slide Number Placeholder 5">
            <a:extLst>
              <a:ext uri="{FF2B5EF4-FFF2-40B4-BE49-F238E27FC236}">
                <a16:creationId xmlns:a16="http://schemas.microsoft.com/office/drawing/2014/main" id="{33342D46-EED5-D1AC-86C5-1A3E248F8442}"/>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3A5A8F4-50B4-1F68-EDAB-7060EC7ED8FE}"/>
              </a:ext>
            </a:extLst>
          </p:cNvPr>
          <p:cNvSpPr>
            <a:spLocks noGrp="1"/>
          </p:cNvSpPr>
          <p:nvPr>
            <p:ph type="body" sz="quarter" idx="10" hasCustomPrompt="1"/>
          </p:nvPr>
        </p:nvSpPr>
        <p:spPr>
          <a:xfrm>
            <a:off x="457199" y="220940"/>
            <a:ext cx="11239995"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4" name="Text Placeholder 10">
            <a:extLst>
              <a:ext uri="{FF2B5EF4-FFF2-40B4-BE49-F238E27FC236}">
                <a16:creationId xmlns:a16="http://schemas.microsoft.com/office/drawing/2014/main" id="{2E7B5AF2-79EE-ACF0-169E-64F025812CA7}"/>
              </a:ext>
            </a:extLst>
          </p:cNvPr>
          <p:cNvSpPr>
            <a:spLocks noGrp="1"/>
          </p:cNvSpPr>
          <p:nvPr>
            <p:ph type="body" sz="quarter" idx="11" hasCustomPrompt="1"/>
          </p:nvPr>
        </p:nvSpPr>
        <p:spPr>
          <a:xfrm>
            <a:off x="4352306" y="1525143"/>
            <a:ext cx="9933709"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7" name="Text Placeholder 10">
            <a:extLst>
              <a:ext uri="{FF2B5EF4-FFF2-40B4-BE49-F238E27FC236}">
                <a16:creationId xmlns:a16="http://schemas.microsoft.com/office/drawing/2014/main" id="{48F2C8CC-F9CC-744B-9B52-711E7CA6C447}"/>
              </a:ext>
            </a:extLst>
          </p:cNvPr>
          <p:cNvSpPr>
            <a:spLocks noGrp="1"/>
          </p:cNvSpPr>
          <p:nvPr>
            <p:ph type="body" sz="quarter" idx="12" hasCustomPrompt="1"/>
          </p:nvPr>
        </p:nvSpPr>
        <p:spPr>
          <a:xfrm>
            <a:off x="4352307"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0" name="Text Placeholder 10">
            <a:extLst>
              <a:ext uri="{FF2B5EF4-FFF2-40B4-BE49-F238E27FC236}">
                <a16:creationId xmlns:a16="http://schemas.microsoft.com/office/drawing/2014/main" id="{61889E56-5B3A-BFB2-C965-5B29DE73153F}"/>
              </a:ext>
            </a:extLst>
          </p:cNvPr>
          <p:cNvSpPr>
            <a:spLocks noGrp="1"/>
          </p:cNvSpPr>
          <p:nvPr>
            <p:ph type="body" sz="quarter" idx="16" hasCustomPrompt="1"/>
          </p:nvPr>
        </p:nvSpPr>
        <p:spPr>
          <a:xfrm>
            <a:off x="4352306" y="2245663"/>
            <a:ext cx="9933709"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11" name="Text Placeholder 10">
            <a:extLst>
              <a:ext uri="{FF2B5EF4-FFF2-40B4-BE49-F238E27FC236}">
                <a16:creationId xmlns:a16="http://schemas.microsoft.com/office/drawing/2014/main" id="{AACBB49D-F398-D952-4BE3-5A97591D041D}"/>
              </a:ext>
            </a:extLst>
          </p:cNvPr>
          <p:cNvSpPr>
            <a:spLocks noGrp="1"/>
          </p:cNvSpPr>
          <p:nvPr>
            <p:ph type="body" sz="quarter" idx="17" hasCustomPrompt="1"/>
          </p:nvPr>
        </p:nvSpPr>
        <p:spPr>
          <a:xfrm>
            <a:off x="4500749" y="3874676"/>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3739796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 Sidebar Righ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01118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96C1C60-01E2-8926-793B-031A24FD2A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86247" y="0"/>
            <a:ext cx="3644153" cy="8229600"/>
          </a:xfrm>
          <a:prstGeom prst="rect">
            <a:avLst/>
          </a:prstGeom>
        </p:spPr>
      </p:pic>
      <p:sp>
        <p:nvSpPr>
          <p:cNvPr id="6" name="Text Placeholder 10">
            <a:extLst>
              <a:ext uri="{FF2B5EF4-FFF2-40B4-BE49-F238E27FC236}">
                <a16:creationId xmlns:a16="http://schemas.microsoft.com/office/drawing/2014/main" id="{28178C05-E348-042A-A9A5-53D688D862E3}"/>
              </a:ext>
            </a:extLst>
          </p:cNvPr>
          <p:cNvSpPr>
            <a:spLocks noGrp="1"/>
          </p:cNvSpPr>
          <p:nvPr>
            <p:ph type="body" sz="quarter" idx="14" hasCustomPrompt="1"/>
          </p:nvPr>
        </p:nvSpPr>
        <p:spPr>
          <a:xfrm>
            <a:off x="11356752" y="6008914"/>
            <a:ext cx="3046022" cy="1591297"/>
          </a:xfrm>
        </p:spPr>
        <p:txBody>
          <a:bodyPr anchor="t">
            <a:normAutofit/>
          </a:bodyPr>
          <a:lstStyle>
            <a:lvl1pPr marL="0" indent="0" algn="l">
              <a:lnSpc>
                <a:spcPct val="100000"/>
              </a:lnSpc>
              <a:buNone/>
              <a:defRPr sz="15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4" name="Text Placeholder 10">
            <a:extLst>
              <a:ext uri="{FF2B5EF4-FFF2-40B4-BE49-F238E27FC236}">
                <a16:creationId xmlns:a16="http://schemas.microsoft.com/office/drawing/2014/main" id="{9944FC16-959C-71B4-5C09-632E26D95BBF}"/>
              </a:ext>
            </a:extLst>
          </p:cNvPr>
          <p:cNvSpPr>
            <a:spLocks noGrp="1"/>
          </p:cNvSpPr>
          <p:nvPr>
            <p:ph type="body" sz="quarter" idx="10" hasCustomPrompt="1"/>
          </p:nvPr>
        </p:nvSpPr>
        <p:spPr>
          <a:xfrm>
            <a:off x="457199" y="220940"/>
            <a:ext cx="10111839"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0" name="Text Placeholder 10">
            <a:extLst>
              <a:ext uri="{FF2B5EF4-FFF2-40B4-BE49-F238E27FC236}">
                <a16:creationId xmlns:a16="http://schemas.microsoft.com/office/drawing/2014/main" id="{A86F4326-6B5D-352F-0A54-1450B0553248}"/>
              </a:ext>
            </a:extLst>
          </p:cNvPr>
          <p:cNvSpPr>
            <a:spLocks noGrp="1"/>
          </p:cNvSpPr>
          <p:nvPr>
            <p:ph type="body" sz="quarter" idx="11" hasCustomPrompt="1"/>
          </p:nvPr>
        </p:nvSpPr>
        <p:spPr>
          <a:xfrm>
            <a:off x="610086" y="1513268"/>
            <a:ext cx="995895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31863D86-78D4-84DD-D8CF-16A258F220EE}"/>
              </a:ext>
            </a:extLst>
          </p:cNvPr>
          <p:cNvSpPr>
            <a:spLocks noGrp="1"/>
          </p:cNvSpPr>
          <p:nvPr>
            <p:ph type="body" sz="quarter" idx="12" hasCustomPrompt="1"/>
          </p:nvPr>
        </p:nvSpPr>
        <p:spPr>
          <a:xfrm>
            <a:off x="610087" y="2758720"/>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A2668229-7F05-C8C6-AB59-914A586BC647}"/>
              </a:ext>
            </a:extLst>
          </p:cNvPr>
          <p:cNvSpPr>
            <a:spLocks noGrp="1"/>
          </p:cNvSpPr>
          <p:nvPr>
            <p:ph type="body" sz="quarter" idx="17" hasCustomPrompt="1"/>
          </p:nvPr>
        </p:nvSpPr>
        <p:spPr>
          <a:xfrm>
            <a:off x="610086" y="2233788"/>
            <a:ext cx="995895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205A377D-96F0-949A-FB5E-B09229104633}"/>
              </a:ext>
            </a:extLst>
          </p:cNvPr>
          <p:cNvSpPr>
            <a:spLocks noGrp="1"/>
          </p:cNvSpPr>
          <p:nvPr>
            <p:ph type="body" sz="quarter" idx="18" hasCustomPrompt="1"/>
          </p:nvPr>
        </p:nvSpPr>
        <p:spPr>
          <a:xfrm>
            <a:off x="760021" y="3684991"/>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2054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2D69FF-0F84-2E0E-8FB7-2E67AB315A39}"/>
              </a:ext>
            </a:extLst>
          </p:cNvPr>
          <p:cNvPicPr>
            <a:picLocks noChangeAspect="1"/>
          </p:cNvPicPr>
          <p:nvPr userDrawn="1"/>
        </p:nvPicPr>
        <p:blipFill>
          <a:blip r:embed="rId2"/>
          <a:srcRect/>
          <a:stretch/>
        </p:blipFill>
        <p:spPr>
          <a:xfrm>
            <a:off x="-86497" y="-31373"/>
            <a:ext cx="14729254" cy="8285205"/>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p:nvPr>
        </p:nvSpPr>
        <p:spPr>
          <a:xfrm>
            <a:off x="4144488" y="3396345"/>
            <a:ext cx="9685812" cy="1594755"/>
          </a:xfrm>
        </p:spPr>
        <p:txBody>
          <a:bodyPr wrap="square" anchor="b">
            <a:noAutofit/>
          </a:bodyPr>
          <a:lstStyle>
            <a:lvl1pPr marL="0" indent="0" algn="r">
              <a:buNone/>
              <a:defRPr sz="54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8"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4546600" y="7375848"/>
            <a:ext cx="9283700" cy="437556"/>
          </a:xfrm>
          <a:prstGeom prst="rect">
            <a:avLst/>
          </a:prstGeom>
          <a:noFill/>
        </p:spPr>
        <p:txBody>
          <a:bodyPr wrap="square">
            <a:spAutoFit/>
          </a:bodyPr>
          <a:lstStyle/>
          <a:p>
            <a:pPr marL="0" indent="0" algn="r">
              <a:lnSpc>
                <a:spcPct val="115000"/>
              </a:lnSpc>
              <a:spcBef>
                <a:spcPts val="0"/>
              </a:spcBef>
              <a:buFont typeface="Arial" panose="020B0604020202020204" pitchFamily="34" charset="0"/>
              <a:buNone/>
            </a:pPr>
            <a:r>
              <a:rPr lang="en-US" sz="1000" b="0" i="0" dirty="0">
                <a:solidFill>
                  <a:schemeClr val="bg1"/>
                </a:solidFill>
                <a:latin typeface="Arial Nova" panose="020B0504020202020204" pitchFamily="34" charset="0"/>
              </a:rPr>
              <a:t>©2025 </a:t>
            </a:r>
            <a:r>
              <a:rPr lang="en-US" sz="1000" b="0" i="0" dirty="0" err="1">
                <a:solidFill>
                  <a:schemeClr val="bg1"/>
                </a:solidFill>
                <a:latin typeface="Arial Nova" panose="020B0504020202020204" pitchFamily="34" charset="0"/>
              </a:rPr>
              <a:t>HealthEdge</a:t>
            </a:r>
            <a:r>
              <a:rPr lang="en-US" sz="1000" b="0" i="0" dirty="0">
                <a:solidFill>
                  <a:schemeClr val="bg1"/>
                </a:solidFill>
                <a:latin typeface="Arial Nova" panose="020B0504020202020204" pitchFamily="34" charset="0"/>
              </a:rPr>
              <a:t> Software, Inc. | HealthEdge®, HealthRules®, HealthEdge Source™, GuidingCare®, </a:t>
            </a:r>
            <a:r>
              <a:rPr lang="en-US" sz="1000" b="0" i="0" dirty="0" err="1">
                <a:solidFill>
                  <a:schemeClr val="bg1"/>
                </a:solidFill>
                <a:latin typeface="Arial Nova" panose="020B0504020202020204" pitchFamily="34" charset="0"/>
              </a:rPr>
              <a:t>EDGEcelerate</a:t>
            </a:r>
            <a:r>
              <a:rPr lang="en-US" sz="1000" b="0" i="0" dirty="0">
                <a:solidFill>
                  <a:schemeClr val="bg1"/>
                </a:solidFill>
                <a:latin typeface="Arial Nova" panose="020B0504020202020204" pitchFamily="34" charset="0"/>
              </a:rPr>
              <a:t>™, Wellframe™, </a:t>
            </a:r>
            <a:r>
              <a:rPr lang="en-US" sz="1000" b="0" i="0" dirty="0" err="1">
                <a:solidFill>
                  <a:schemeClr val="bg1"/>
                </a:solidFill>
                <a:latin typeface="Arial Nova" panose="020B0504020202020204" pitchFamily="34" charset="0"/>
              </a:rPr>
              <a:t>Wellsquared</a:t>
            </a:r>
            <a:r>
              <a:rPr lang="en-US" sz="1000" b="0" i="0" dirty="0">
                <a:solidFill>
                  <a:schemeClr val="bg1"/>
                </a:solidFill>
                <a:latin typeface="Arial Nova" panose="020B0504020202020204" pitchFamily="34" charset="0"/>
              </a:rPr>
              <a:t>™.  </a:t>
            </a:r>
            <a:br>
              <a:rPr lang="en-US" sz="1000" b="0" i="0" dirty="0">
                <a:solidFill>
                  <a:schemeClr val="bg1"/>
                </a:solidFill>
                <a:latin typeface="Arial Nova" panose="020B0504020202020204" pitchFamily="34" charset="0"/>
              </a:rPr>
            </a:br>
            <a:r>
              <a:rPr lang="en-US" sz="1000" b="0" i="0" dirty="0">
                <a:solidFill>
                  <a:schemeClr val="bg1"/>
                </a:solidFill>
                <a:latin typeface="Arial Nova" panose="020B0504020202020204" pitchFamily="34" charset="0"/>
              </a:rPr>
              <a:t>HealthEdge and Wellframe logos are registered trademarks or trademarks of HealthEdge Software, Inc. All Rights Reserved.</a:t>
            </a:r>
          </a:p>
        </p:txBody>
      </p:sp>
      <p:sp>
        <p:nvSpPr>
          <p:cNvPr id="11" name="Text Placeholder 4">
            <a:extLst>
              <a:ext uri="{FF2B5EF4-FFF2-40B4-BE49-F238E27FC236}">
                <a16:creationId xmlns:a16="http://schemas.microsoft.com/office/drawing/2014/main" id="{B2B7073A-B41C-7151-5399-347CCA7314B4}"/>
              </a:ext>
            </a:extLst>
          </p:cNvPr>
          <p:cNvSpPr>
            <a:spLocks noGrp="1"/>
          </p:cNvSpPr>
          <p:nvPr>
            <p:ph type="body" sz="quarter" idx="11"/>
          </p:nvPr>
        </p:nvSpPr>
        <p:spPr>
          <a:xfrm>
            <a:off x="4144488" y="5391150"/>
            <a:ext cx="9685811" cy="1285419"/>
          </a:xfrm>
        </p:spPr>
        <p:txBody>
          <a:bodyPr wrap="square">
            <a:noAutofit/>
          </a:bodyPr>
          <a:lstStyle>
            <a:lvl1pPr marL="0" indent="0" algn="r">
              <a:buNone/>
              <a:defRPr sz="288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endParaRPr lang="en-US" dirty="0"/>
          </a:p>
        </p:txBody>
      </p:sp>
      <p:pic>
        <p:nvPicPr>
          <p:cNvPr id="3" name="Picture 2" descr="A white text on a black background&#10;&#10;Description automatically generated">
            <a:extLst>
              <a:ext uri="{FF2B5EF4-FFF2-40B4-BE49-F238E27FC236}">
                <a16:creationId xmlns:a16="http://schemas.microsoft.com/office/drawing/2014/main" id="{6203C694-2B45-6FBF-A844-F5DD0F494A2B}"/>
              </a:ext>
            </a:extLst>
          </p:cNvPr>
          <p:cNvPicPr>
            <a:picLocks noChangeAspect="1"/>
          </p:cNvPicPr>
          <p:nvPr userDrawn="1"/>
        </p:nvPicPr>
        <p:blipFill>
          <a:blip r:embed="rId3"/>
          <a:stretch>
            <a:fillRect/>
          </a:stretch>
        </p:blipFill>
        <p:spPr>
          <a:xfrm>
            <a:off x="8583002" y="1668160"/>
            <a:ext cx="5380132" cy="1120861"/>
          </a:xfrm>
          <a:prstGeom prst="rect">
            <a:avLst/>
          </a:prstGeom>
        </p:spPr>
      </p:pic>
    </p:spTree>
    <p:extLst>
      <p:ext uri="{BB962C8B-B14F-4D97-AF65-F5344CB8AC3E}">
        <p14:creationId xmlns:p14="http://schemas.microsoft.com/office/powerpoint/2010/main" val="13096215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plit Layou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200" y="1517873"/>
            <a:ext cx="5872163" cy="923330"/>
          </a:xfrm>
        </p:spPr>
        <p:txBody>
          <a:bodyPr anchor="t">
            <a:spAutoFit/>
          </a:bodyPr>
          <a:lstStyle>
            <a:lvl1pPr marL="0" indent="0">
              <a:lnSpc>
                <a:spcPct val="100000"/>
              </a:lnSpc>
              <a:buFont typeface="Arial" panose="020B0604020202020204" pitchFamily="34" charset="0"/>
              <a:buNone/>
              <a:defRPr sz="1800" b="0" i="0">
                <a:solidFill>
                  <a:schemeClr val="bg1">
                    <a:lumMod val="95000"/>
                  </a:schemeClr>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3"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200" y="220940"/>
            <a:ext cx="11085614"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5248E1DF-6B50-A7DF-E3CA-F7CC41487C89}"/>
              </a:ext>
            </a:extLst>
          </p:cNvPr>
          <p:cNvSpPr>
            <a:spLocks noGrp="1"/>
          </p:cNvSpPr>
          <p:nvPr>
            <p:ph type="body" sz="quarter" idx="11" hasCustomPrompt="1"/>
          </p:nvPr>
        </p:nvSpPr>
        <p:spPr>
          <a:xfrm>
            <a:off x="7950530" y="1692935"/>
            <a:ext cx="6252358"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9971662E-8603-F7BB-8513-A13B6E86E815}"/>
              </a:ext>
            </a:extLst>
          </p:cNvPr>
          <p:cNvSpPr>
            <a:spLocks noGrp="1"/>
          </p:cNvSpPr>
          <p:nvPr>
            <p:ph type="body" sz="quarter" idx="12" hasCustomPrompt="1"/>
          </p:nvPr>
        </p:nvSpPr>
        <p:spPr>
          <a:xfrm>
            <a:off x="7950530" y="2936238"/>
            <a:ext cx="6252358" cy="923330"/>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D45B4B5E-0CC1-AE16-E2F9-970C77D33161}"/>
              </a:ext>
            </a:extLst>
          </p:cNvPr>
          <p:cNvSpPr>
            <a:spLocks noGrp="1"/>
          </p:cNvSpPr>
          <p:nvPr>
            <p:ph type="body" sz="quarter" idx="19" hasCustomPrompt="1"/>
          </p:nvPr>
        </p:nvSpPr>
        <p:spPr>
          <a:xfrm>
            <a:off x="7950530" y="2413455"/>
            <a:ext cx="6252358"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FFDDA10-D827-8E12-5971-C6CC1D6290A7}"/>
              </a:ext>
            </a:extLst>
          </p:cNvPr>
          <p:cNvSpPr>
            <a:spLocks noGrp="1"/>
          </p:cNvSpPr>
          <p:nvPr>
            <p:ph type="body" sz="quarter" idx="20" hasCustomPrompt="1"/>
          </p:nvPr>
        </p:nvSpPr>
        <p:spPr>
          <a:xfrm>
            <a:off x="8134595" y="4208833"/>
            <a:ext cx="3408219" cy="2536079"/>
          </a:xfrm>
        </p:spPr>
        <p:txBody>
          <a:bodyPr anchor="t">
            <a:spAutoFit/>
          </a:bodyPr>
          <a:lstStyle>
            <a:lvl1pPr marL="285750" indent="-28575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611497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plit Layout 2">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199" y="1517873"/>
            <a:ext cx="5872163" cy="923330"/>
          </a:xfrm>
        </p:spPr>
        <p:txBody>
          <a:bodyPr anchor="t">
            <a:spAutoFit/>
          </a:bodyPr>
          <a:lstStyle>
            <a:lvl1pPr marL="0" indent="0">
              <a:lnSpc>
                <a:spcPct val="100000"/>
              </a:lnSpc>
              <a:buFont typeface="Arial" panose="020B0604020202020204" pitchFamily="34" charset="0"/>
              <a:buNone/>
              <a:defRPr sz="1800" b="0" i="0">
                <a:solidFill>
                  <a:schemeClr val="bg1">
                    <a:lumMod val="95000"/>
                  </a:schemeClr>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3"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198" y="515490"/>
            <a:ext cx="11275621"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F392B97A-E3A0-4EDD-3AC0-93ACA72A65AC}"/>
              </a:ext>
            </a:extLst>
          </p:cNvPr>
          <p:cNvSpPr>
            <a:spLocks noGrp="1"/>
          </p:cNvSpPr>
          <p:nvPr>
            <p:ph type="body" sz="quarter" idx="11" hasCustomPrompt="1"/>
          </p:nvPr>
        </p:nvSpPr>
        <p:spPr>
          <a:xfrm>
            <a:off x="7950530" y="1692935"/>
            <a:ext cx="6252358"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8" name="Text Placeholder 10">
            <a:extLst>
              <a:ext uri="{FF2B5EF4-FFF2-40B4-BE49-F238E27FC236}">
                <a16:creationId xmlns:a16="http://schemas.microsoft.com/office/drawing/2014/main" id="{B39ECE70-CC08-751B-A8F2-A3FFC4BEF08A}"/>
              </a:ext>
            </a:extLst>
          </p:cNvPr>
          <p:cNvSpPr>
            <a:spLocks noGrp="1"/>
          </p:cNvSpPr>
          <p:nvPr>
            <p:ph type="body" sz="quarter" idx="12" hasCustomPrompt="1"/>
          </p:nvPr>
        </p:nvSpPr>
        <p:spPr>
          <a:xfrm>
            <a:off x="7950530" y="2936238"/>
            <a:ext cx="6252358" cy="923330"/>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B9553A1E-D664-96CF-5FB4-7B63074B779C}"/>
              </a:ext>
            </a:extLst>
          </p:cNvPr>
          <p:cNvSpPr>
            <a:spLocks noGrp="1"/>
          </p:cNvSpPr>
          <p:nvPr>
            <p:ph type="body" sz="quarter" idx="19" hasCustomPrompt="1"/>
          </p:nvPr>
        </p:nvSpPr>
        <p:spPr>
          <a:xfrm>
            <a:off x="7950530" y="2413455"/>
            <a:ext cx="6252358"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A6142EA5-08B9-B1FF-B644-AE52BD47915C}"/>
              </a:ext>
            </a:extLst>
          </p:cNvPr>
          <p:cNvSpPr>
            <a:spLocks noGrp="1"/>
          </p:cNvSpPr>
          <p:nvPr>
            <p:ph type="body" sz="quarter" idx="20" hasCustomPrompt="1"/>
          </p:nvPr>
        </p:nvSpPr>
        <p:spPr>
          <a:xfrm>
            <a:off x="8134598" y="4163510"/>
            <a:ext cx="3408219" cy="2597634"/>
          </a:xfrm>
        </p:spPr>
        <p:txBody>
          <a:bodyPr anchor="t">
            <a:spAutoFit/>
          </a:bodyPr>
          <a:lstStyle>
            <a:lvl1pPr marL="285750" indent="-28575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91540" indent="-342900">
              <a:buClr>
                <a:schemeClr val="accent1"/>
              </a:buClr>
              <a:buFont typeface="System Font Regular"/>
              <a:buChar char="–"/>
              <a:defRPr sz="1600" b="0" i="0">
                <a:latin typeface="Arial Nova Light" panose="020B0304020202020204" pitchFamily="34" charset="0"/>
              </a:defRPr>
            </a:lvl2pPr>
            <a:lvl3pPr marL="1440180" indent="-34290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2713713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 Bullets – Blank BG">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220940"/>
            <a:ext cx="11453751"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6" y="1513268"/>
            <a:ext cx="1359280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7" y="2758720"/>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6" y="2233788"/>
            <a:ext cx="1359280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1" y="3684991"/>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4307597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 Bullets –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220940"/>
            <a:ext cx="11453751"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6" y="1513268"/>
            <a:ext cx="1359280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7" y="2758720"/>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6" y="2233788"/>
            <a:ext cx="1359280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1" y="3684991"/>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pic>
        <p:nvPicPr>
          <p:cNvPr id="5" name="Picture 4">
            <a:extLst>
              <a:ext uri="{FF2B5EF4-FFF2-40B4-BE49-F238E27FC236}">
                <a16:creationId xmlns:a16="http://schemas.microsoft.com/office/drawing/2014/main" id="{2CF84410-9014-4B2D-CD85-A20396C4E9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72496"/>
            <a:ext cx="14630400" cy="661190"/>
          </a:xfrm>
          <a:prstGeom prst="rect">
            <a:avLst/>
          </a:prstGeom>
        </p:spPr>
      </p:pic>
      <p:sp>
        <p:nvSpPr>
          <p:cNvPr id="9" name="Slide Number Placeholder 5">
            <a:extLst>
              <a:ext uri="{FF2B5EF4-FFF2-40B4-BE49-F238E27FC236}">
                <a16:creationId xmlns:a16="http://schemas.microsoft.com/office/drawing/2014/main" id="{ACA00104-A985-BE20-FE61-4E291BFF72A6}"/>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257129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1121210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2" name="Picture 1">
            <a:extLst>
              <a:ext uri="{FF2B5EF4-FFF2-40B4-BE49-F238E27FC236}">
                <a16:creationId xmlns:a16="http://schemas.microsoft.com/office/drawing/2014/main" id="{A33C1940-3235-9117-3F0F-715D1A13A8D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3" name="Slide Number Placeholder 5">
            <a:extLst>
              <a:ext uri="{FF2B5EF4-FFF2-40B4-BE49-F238E27FC236}">
                <a16:creationId xmlns:a16="http://schemas.microsoft.com/office/drawing/2014/main" id="{B20B128A-4024-16C2-2A00-F8271343D74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40551448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561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0"/>
            <a:ext cx="14653012" cy="8229599"/>
          </a:xfrm>
          <a:prstGeom prst="rect">
            <a:avLst/>
          </a:prstGeom>
        </p:spPr>
      </p:pic>
      <p:pic>
        <p:nvPicPr>
          <p:cNvPr id="5" name="Graphic 4" descr="Marker outline">
            <a:extLst>
              <a:ext uri="{FF2B5EF4-FFF2-40B4-BE49-F238E27FC236}">
                <a16:creationId xmlns:a16="http://schemas.microsoft.com/office/drawing/2014/main" id="{E9A0A35E-DD96-923E-9518-6C31F72FBA2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7184" y="3712619"/>
            <a:ext cx="422910" cy="422910"/>
          </a:xfrm>
          <a:prstGeom prst="rect">
            <a:avLst/>
          </a:prstGeom>
        </p:spPr>
      </p:pic>
      <p:pic>
        <p:nvPicPr>
          <p:cNvPr id="6" name="Graphic 5" descr="Receiver outline">
            <a:extLst>
              <a:ext uri="{FF2B5EF4-FFF2-40B4-BE49-F238E27FC236}">
                <a16:creationId xmlns:a16="http://schemas.microsoft.com/office/drawing/2014/main" id="{7EF127C4-F589-3911-6D74-F0F7BEBD16F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66338" y="4368886"/>
            <a:ext cx="299155" cy="299155"/>
          </a:xfrm>
          <a:prstGeom prst="rect">
            <a:avLst/>
          </a:prstGeom>
        </p:spPr>
      </p:pic>
      <p:pic>
        <p:nvPicPr>
          <p:cNvPr id="7" name="Graphic 6" descr="Fax outline">
            <a:extLst>
              <a:ext uri="{FF2B5EF4-FFF2-40B4-BE49-F238E27FC236}">
                <a16:creationId xmlns:a16="http://schemas.microsoft.com/office/drawing/2014/main" id="{EC65E364-F513-BDAC-4836-4910BF14361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66338" y="4957314"/>
            <a:ext cx="299155" cy="299155"/>
          </a:xfrm>
          <a:prstGeom prst="rect">
            <a:avLst/>
          </a:prstGeom>
        </p:spPr>
      </p:pic>
      <p:pic>
        <p:nvPicPr>
          <p:cNvPr id="8" name="Graphic 7" descr="Envelope outline">
            <a:extLst>
              <a:ext uri="{FF2B5EF4-FFF2-40B4-BE49-F238E27FC236}">
                <a16:creationId xmlns:a16="http://schemas.microsoft.com/office/drawing/2014/main" id="{3F7C3DE3-64AC-E89A-BA2E-AD470CC96CC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38304" y="5513774"/>
            <a:ext cx="363925" cy="363925"/>
          </a:xfrm>
          <a:prstGeom prst="rect">
            <a:avLst/>
          </a:prstGeom>
        </p:spPr>
      </p:pic>
      <p:sp>
        <p:nvSpPr>
          <p:cNvPr id="11" name="TextBox 10">
            <a:extLst>
              <a:ext uri="{FF2B5EF4-FFF2-40B4-BE49-F238E27FC236}">
                <a16:creationId xmlns:a16="http://schemas.microsoft.com/office/drawing/2014/main" id="{4C37BA3B-6152-1F1D-623E-728806B15E26}"/>
              </a:ext>
            </a:extLst>
          </p:cNvPr>
          <p:cNvSpPr txBox="1"/>
          <p:nvPr userDrawn="1"/>
        </p:nvSpPr>
        <p:spPr>
          <a:xfrm>
            <a:off x="9662399" y="3519608"/>
            <a:ext cx="4231734" cy="3067378"/>
          </a:xfrm>
          <a:prstGeom prst="rect">
            <a:avLst/>
          </a:prstGeom>
          <a:noFill/>
        </p:spPr>
        <p:txBody>
          <a:bodyPr wrap="square" rtlCol="0">
            <a:spAutoFit/>
          </a:bodyPr>
          <a:lstStyle/>
          <a:p>
            <a:pPr algn="l">
              <a:lnSpc>
                <a:spcPct val="250000"/>
              </a:lnSpc>
            </a:pPr>
            <a:r>
              <a:rPr lang="en-US" sz="1550" b="0" i="0">
                <a:solidFill>
                  <a:schemeClr val="bg1"/>
                </a:solidFill>
                <a:latin typeface="Arial Nova" panose="020B0504020202020204" pitchFamily="34" charset="0"/>
              </a:rPr>
              <a:t>30 Corporate Drive, Burlington, MA 01803</a:t>
            </a:r>
          </a:p>
          <a:p>
            <a:pPr algn="l">
              <a:lnSpc>
                <a:spcPct val="250000"/>
              </a:lnSpc>
            </a:pPr>
            <a:r>
              <a:rPr lang="en-US" sz="1550" b="0" i="0">
                <a:solidFill>
                  <a:schemeClr val="bg1"/>
                </a:solidFill>
                <a:latin typeface="Arial Nova" panose="020B0504020202020204" pitchFamily="34" charset="0"/>
              </a:rPr>
              <a:t>781-285-1300</a:t>
            </a:r>
          </a:p>
          <a:p>
            <a:pPr algn="l">
              <a:lnSpc>
                <a:spcPct val="250000"/>
              </a:lnSpc>
            </a:pPr>
            <a:r>
              <a:rPr lang="en-US" sz="1550" b="0" i="0">
                <a:solidFill>
                  <a:schemeClr val="bg1"/>
                </a:solidFill>
                <a:latin typeface="Arial Nova" panose="020B0504020202020204" pitchFamily="34" charset="0"/>
              </a:rPr>
              <a:t>781-419-6183</a:t>
            </a:r>
          </a:p>
          <a:p>
            <a:pPr algn="l">
              <a:lnSpc>
                <a:spcPct val="250000"/>
              </a:lnSpc>
            </a:pPr>
            <a:r>
              <a:rPr lang="en-US" sz="1550" b="0" i="0" err="1">
                <a:solidFill>
                  <a:schemeClr val="bg1"/>
                </a:solidFill>
                <a:latin typeface="Arial Nova" panose="020B0504020202020204" pitchFamily="34" charset="0"/>
              </a:rPr>
              <a:t>info@healthedge.com</a:t>
            </a:r>
            <a:endParaRPr lang="en-US" sz="1550" b="0" i="0">
              <a:solidFill>
                <a:schemeClr val="bg1"/>
              </a:solidFill>
              <a:latin typeface="Arial Nova" panose="020B0504020202020204" pitchFamily="34" charset="0"/>
            </a:endParaRPr>
          </a:p>
          <a:p>
            <a:pPr algn="l">
              <a:lnSpc>
                <a:spcPct val="250000"/>
              </a:lnSpc>
            </a:pPr>
            <a:r>
              <a:rPr lang="en-US" sz="1550" b="0" i="0" err="1">
                <a:solidFill>
                  <a:schemeClr val="bg1"/>
                </a:solidFill>
                <a:latin typeface="Arial Nova" panose="020B0504020202020204" pitchFamily="34" charset="0"/>
              </a:rPr>
              <a:t>healthedge.com</a:t>
            </a:r>
            <a:endParaRPr lang="en-US" sz="1550" b="0" i="0">
              <a:solidFill>
                <a:schemeClr val="bg1"/>
              </a:solidFill>
              <a:latin typeface="Arial Nova" panose="020B0504020202020204" pitchFamily="34" charset="0"/>
            </a:endParaRPr>
          </a:p>
        </p:txBody>
      </p:sp>
      <p:pic>
        <p:nvPicPr>
          <p:cNvPr id="14" name="Graphic 13" descr="Web design outline">
            <a:extLst>
              <a:ext uri="{FF2B5EF4-FFF2-40B4-BE49-F238E27FC236}">
                <a16:creationId xmlns:a16="http://schemas.microsoft.com/office/drawing/2014/main" id="{A09C4F48-71FC-4508-4B04-7442303DED6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152682" y="6135015"/>
            <a:ext cx="359604" cy="359604"/>
          </a:xfrm>
          <a:prstGeom prst="rect">
            <a:avLst/>
          </a:prstGeom>
        </p:spPr>
      </p:pic>
    </p:spTree>
    <p:extLst>
      <p:ext uri="{BB962C8B-B14F-4D97-AF65-F5344CB8AC3E}">
        <p14:creationId xmlns:p14="http://schemas.microsoft.com/office/powerpoint/2010/main" val="26514653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p:cSld name="Title">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 name="Google Shape;40;p8"/>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
        <p:nvSpPr>
          <p:cNvPr id="41" name="Google Shape;41;p8"/>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31626880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801"/>
        <p:cNvGrpSpPr/>
        <p:nvPr/>
      </p:nvGrpSpPr>
      <p:grpSpPr>
        <a:xfrm>
          <a:off x="0" y="0"/>
          <a:ext cx="0" cy="0"/>
          <a:chOff x="0" y="0"/>
          <a:chExt cx="0" cy="0"/>
        </a:xfrm>
      </p:grpSpPr>
      <p:sp>
        <p:nvSpPr>
          <p:cNvPr id="802" name="Google Shape;802;p115"/>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6576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442C8-F3EB-ED6C-8CB2-2FFD29220D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p:nvPr>
        </p:nvSpPr>
        <p:spPr>
          <a:xfrm>
            <a:off x="1318160" y="2838451"/>
            <a:ext cx="8754753" cy="2152650"/>
          </a:xfrm>
        </p:spPr>
        <p:txBody>
          <a:bodyPr wrap="square" anchor="b">
            <a:noAutofit/>
          </a:bodyPr>
          <a:lstStyle>
            <a:lvl1pPr marL="0" indent="0" algn="l">
              <a:buNone/>
              <a:defRPr sz="54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1318161" y="5118642"/>
            <a:ext cx="785075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1318161" y="7366222"/>
            <a:ext cx="7142445" cy="607987"/>
          </a:xfrm>
          <a:prstGeom prst="rect">
            <a:avLst/>
          </a:prstGeom>
          <a:noFill/>
        </p:spPr>
        <p:txBody>
          <a:bodyPr wrap="square">
            <a:spAutoFit/>
          </a:bodyPr>
          <a:lstStyle/>
          <a:p>
            <a:pPr marL="0" indent="0">
              <a:lnSpc>
                <a:spcPct val="115000"/>
              </a:lnSpc>
              <a:spcBef>
                <a:spcPts val="0"/>
              </a:spcBef>
              <a:buFont typeface="Arial" panose="020B0604020202020204" pitchFamily="34" charset="0"/>
              <a:buNone/>
            </a:pPr>
            <a:r>
              <a:rPr lang="en-US" sz="1000" b="0" i="0" dirty="0">
                <a:solidFill>
                  <a:schemeClr val="bg1"/>
                </a:solidFill>
                <a:latin typeface="Arial Nova" panose="020B0504020202020204" pitchFamily="34" charset="0"/>
              </a:rPr>
              <a:t>©2025 </a:t>
            </a:r>
            <a:r>
              <a:rPr lang="en-US" sz="1000" b="0" i="0" dirty="0" err="1">
                <a:solidFill>
                  <a:schemeClr val="bg1"/>
                </a:solidFill>
                <a:latin typeface="Arial Nova" panose="020B0504020202020204" pitchFamily="34" charset="0"/>
              </a:rPr>
              <a:t>HealthEdge</a:t>
            </a:r>
            <a:r>
              <a:rPr lang="en-US" sz="1000" b="0" i="0" dirty="0">
                <a:solidFill>
                  <a:schemeClr val="bg1"/>
                </a:solidFill>
                <a:latin typeface="Arial Nova" panose="020B0504020202020204" pitchFamily="34" charset="0"/>
              </a:rPr>
              <a:t> Software, Inc. | </a:t>
            </a:r>
            <a:r>
              <a:rPr lang="en-US" sz="1000" b="0" i="0" dirty="0" err="1">
                <a:solidFill>
                  <a:schemeClr val="bg1"/>
                </a:solidFill>
                <a:latin typeface="Arial Nova" panose="020B0504020202020204" pitchFamily="34" charset="0"/>
              </a:rPr>
              <a:t>HealthEdge</a:t>
            </a:r>
            <a:r>
              <a:rPr lang="en-US" sz="1000" b="0" i="0" dirty="0">
                <a:solidFill>
                  <a:schemeClr val="bg1"/>
                </a:solidFill>
                <a:latin typeface="Arial Nova" panose="020B0504020202020204" pitchFamily="34" charset="0"/>
              </a:rPr>
              <a:t>®, </a:t>
            </a:r>
            <a:r>
              <a:rPr lang="en-US" sz="1000" b="0" i="0" dirty="0" err="1">
                <a:solidFill>
                  <a:schemeClr val="bg1"/>
                </a:solidFill>
                <a:latin typeface="Arial Nova" panose="020B0504020202020204" pitchFamily="34" charset="0"/>
              </a:rPr>
              <a:t>HealthRules</a:t>
            </a:r>
            <a:r>
              <a:rPr lang="en-US" sz="1000" b="0" i="0" dirty="0">
                <a:solidFill>
                  <a:schemeClr val="bg1"/>
                </a:solidFill>
                <a:latin typeface="Arial Nova" panose="020B0504020202020204" pitchFamily="34" charset="0"/>
              </a:rPr>
              <a:t>®, </a:t>
            </a:r>
            <a:r>
              <a:rPr lang="en-US" sz="1000" b="0" i="0" dirty="0" err="1">
                <a:solidFill>
                  <a:schemeClr val="bg1"/>
                </a:solidFill>
                <a:latin typeface="Arial Nova" panose="020B0504020202020204" pitchFamily="34" charset="0"/>
              </a:rPr>
              <a:t>HealthEdge</a:t>
            </a:r>
            <a:r>
              <a:rPr lang="en-US" sz="1000" b="0" i="0" dirty="0">
                <a:solidFill>
                  <a:schemeClr val="bg1"/>
                </a:solidFill>
                <a:latin typeface="Arial Nova" panose="020B0504020202020204" pitchFamily="34" charset="0"/>
              </a:rPr>
              <a:t> Source™, </a:t>
            </a:r>
            <a:r>
              <a:rPr lang="en-US" sz="1000" b="0" i="0" dirty="0" err="1">
                <a:solidFill>
                  <a:schemeClr val="bg1"/>
                </a:solidFill>
                <a:latin typeface="Arial Nova" panose="020B0504020202020204" pitchFamily="34" charset="0"/>
              </a:rPr>
              <a:t>GuidingCare</a:t>
            </a:r>
            <a:r>
              <a:rPr lang="en-US" sz="1000" b="0" i="0" dirty="0">
                <a:solidFill>
                  <a:schemeClr val="bg1"/>
                </a:solidFill>
                <a:latin typeface="Arial Nova" panose="020B0504020202020204" pitchFamily="34" charset="0"/>
              </a:rPr>
              <a:t>®, </a:t>
            </a:r>
            <a:r>
              <a:rPr lang="en-US" sz="1000" b="0" i="0" dirty="0" err="1">
                <a:solidFill>
                  <a:schemeClr val="bg1"/>
                </a:solidFill>
                <a:latin typeface="Arial Nova" panose="020B0504020202020204" pitchFamily="34" charset="0"/>
              </a:rPr>
              <a:t>EDGEcelerate</a:t>
            </a:r>
            <a:r>
              <a:rPr lang="en-US" sz="1000" b="0" i="0" dirty="0">
                <a:solidFill>
                  <a:schemeClr val="bg1"/>
                </a:solidFill>
                <a:latin typeface="Arial Nova" panose="020B0504020202020204" pitchFamily="34" charset="0"/>
              </a:rPr>
              <a:t>™, </a:t>
            </a:r>
            <a:r>
              <a:rPr lang="en-US" sz="1000" b="0" i="0" dirty="0" err="1">
                <a:solidFill>
                  <a:schemeClr val="bg1"/>
                </a:solidFill>
                <a:latin typeface="Arial Nova" panose="020B0504020202020204" pitchFamily="34" charset="0"/>
              </a:rPr>
              <a:t>Wellframe</a:t>
            </a:r>
            <a:r>
              <a:rPr lang="en-US" sz="1000" b="0" i="0" dirty="0">
                <a:solidFill>
                  <a:schemeClr val="bg1"/>
                </a:solidFill>
                <a:latin typeface="Arial Nova" panose="020B0504020202020204" pitchFamily="34" charset="0"/>
              </a:rPr>
              <a:t>™, </a:t>
            </a:r>
            <a:r>
              <a:rPr lang="en-US" sz="1000" b="0" i="0" dirty="0" err="1">
                <a:solidFill>
                  <a:schemeClr val="bg1"/>
                </a:solidFill>
                <a:latin typeface="Arial Nova" panose="020B0504020202020204" pitchFamily="34" charset="0"/>
              </a:rPr>
              <a:t>Wellsquared</a:t>
            </a:r>
            <a:r>
              <a:rPr lang="en-US" sz="1000" b="0" i="0" dirty="0">
                <a:solidFill>
                  <a:schemeClr val="bg1"/>
                </a:solidFill>
                <a:latin typeface="Arial Nova" panose="020B0504020202020204" pitchFamily="34" charset="0"/>
              </a:rPr>
              <a:t>™.  </a:t>
            </a:r>
            <a:r>
              <a:rPr lang="en-US" sz="1000" b="0" i="0" dirty="0" err="1">
                <a:solidFill>
                  <a:schemeClr val="bg1"/>
                </a:solidFill>
                <a:latin typeface="Arial Nova" panose="020B0504020202020204" pitchFamily="34" charset="0"/>
              </a:rPr>
              <a:t>HealthEdge</a:t>
            </a:r>
            <a:r>
              <a:rPr lang="en-US" sz="1000" b="0" i="0" dirty="0">
                <a:solidFill>
                  <a:schemeClr val="bg1"/>
                </a:solidFill>
                <a:latin typeface="Arial Nova" panose="020B0504020202020204" pitchFamily="34" charset="0"/>
              </a:rPr>
              <a:t> and </a:t>
            </a:r>
            <a:r>
              <a:rPr lang="en-US" sz="1000" b="0" i="0" dirty="0" err="1">
                <a:solidFill>
                  <a:schemeClr val="bg1"/>
                </a:solidFill>
                <a:latin typeface="Arial Nova" panose="020B0504020202020204" pitchFamily="34" charset="0"/>
              </a:rPr>
              <a:t>Wellframe</a:t>
            </a:r>
            <a:r>
              <a:rPr lang="en-US" sz="1000" b="0" i="0" dirty="0">
                <a:solidFill>
                  <a:schemeClr val="bg1"/>
                </a:solidFill>
                <a:latin typeface="Arial Nova" panose="020B0504020202020204" pitchFamily="34" charset="0"/>
              </a:rPr>
              <a:t> logos are registered trademarks or trademarks of </a:t>
            </a:r>
            <a:r>
              <a:rPr lang="en-US" sz="1000" b="0" i="0" dirty="0" err="1">
                <a:solidFill>
                  <a:schemeClr val="bg1"/>
                </a:solidFill>
                <a:latin typeface="Arial Nova" panose="020B0504020202020204" pitchFamily="34" charset="0"/>
              </a:rPr>
              <a:t>HealthEdge</a:t>
            </a:r>
            <a:r>
              <a:rPr lang="en-US" sz="1000" b="0" i="0" dirty="0">
                <a:solidFill>
                  <a:schemeClr val="bg1"/>
                </a:solidFill>
                <a:latin typeface="Arial Nova" panose="020B0504020202020204" pitchFamily="34" charset="0"/>
              </a:rPr>
              <a:t> Software, Inc. All Rights Reserved.</a:t>
            </a:r>
          </a:p>
        </p:txBody>
      </p:sp>
      <p:sp>
        <p:nvSpPr>
          <p:cNvPr id="5" name="Text Placeholder 4">
            <a:extLst>
              <a:ext uri="{FF2B5EF4-FFF2-40B4-BE49-F238E27FC236}">
                <a16:creationId xmlns:a16="http://schemas.microsoft.com/office/drawing/2014/main" id="{09419BE1-B92B-890D-D3DE-31D7C7ED26E0}"/>
              </a:ext>
            </a:extLst>
          </p:cNvPr>
          <p:cNvSpPr>
            <a:spLocks noGrp="1"/>
          </p:cNvSpPr>
          <p:nvPr>
            <p:ph type="body" sz="quarter" idx="11"/>
          </p:nvPr>
        </p:nvSpPr>
        <p:spPr>
          <a:xfrm>
            <a:off x="1317625" y="5391150"/>
            <a:ext cx="8754752" cy="951577"/>
          </a:xfrm>
        </p:spPr>
        <p:txBody>
          <a:bodyPr>
            <a:noAutofit/>
          </a:bodyPr>
          <a:lstStyle>
            <a:lvl1pPr marL="0" indent="0">
              <a:buNone/>
              <a:defRPr sz="288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endParaRPr lang="en-US"/>
          </a:p>
        </p:txBody>
      </p:sp>
    </p:spTree>
    <p:extLst>
      <p:ext uri="{BB962C8B-B14F-4D97-AF65-F5344CB8AC3E}">
        <p14:creationId xmlns:p14="http://schemas.microsoft.com/office/powerpoint/2010/main" val="19187236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512060" y="2119446"/>
            <a:ext cx="13635360" cy="5052601"/>
          </a:xfrm>
          <a:prstGeom prst="rect">
            <a:avLst/>
          </a:prstGeom>
          <a:noFill/>
          <a:ln>
            <a:noFill/>
          </a:ln>
        </p:spPr>
        <p:txBody>
          <a:bodyPr spcFirstLastPara="1" wrap="square" lIns="91425" tIns="45700" rIns="91425" bIns="45700" anchor="t" anchorCtr="0">
            <a:noAutofit/>
          </a:bodyPr>
          <a:lstStyle>
            <a:lvl1pPr marL="730843" marR="0" lvl="0" indent="-365422" algn="l" rtl="0">
              <a:lnSpc>
                <a:spcPct val="115000"/>
              </a:lnSpc>
              <a:spcBef>
                <a:spcPts val="0"/>
              </a:spcBef>
              <a:spcAft>
                <a:spcPts val="0"/>
              </a:spcAft>
              <a:buClr>
                <a:schemeClr val="dk1"/>
              </a:buClr>
              <a:buSzPts val="1200"/>
              <a:buNone/>
              <a:defRPr sz="1919" b="0" i="0" u="none" strike="noStrike" cap="none">
                <a:solidFill>
                  <a:schemeClr val="dk1"/>
                </a:solidFill>
                <a:latin typeface="Roboto"/>
                <a:ea typeface="Roboto"/>
                <a:cs typeface="Roboto"/>
                <a:sym typeface="Roboto"/>
              </a:defRPr>
            </a:lvl1pPr>
            <a:lvl2pPr marL="1461686" marR="0" lvl="1" indent="-487229" algn="l" rtl="0">
              <a:lnSpc>
                <a:spcPct val="115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2pPr>
            <a:lvl3pPr marL="2192530" marR="0" lvl="2" indent="-487229" algn="l" rtl="0">
              <a:lnSpc>
                <a:spcPct val="115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3pPr>
            <a:lvl4pPr marL="2923373" marR="0" lvl="3" indent="-487229" algn="l" rtl="0">
              <a:lnSpc>
                <a:spcPct val="100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4pPr>
            <a:lvl5pPr marL="3654217" marR="0" lvl="4" indent="-487229" algn="l" rtl="0">
              <a:lnSpc>
                <a:spcPct val="100000"/>
              </a:lnSpc>
              <a:spcBef>
                <a:spcPts val="0"/>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5pPr>
            <a:lvl6pPr marL="4385060" marR="0" lvl="5"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6pPr>
            <a:lvl7pPr marL="5115904" marR="0" lvl="6"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7pPr>
            <a:lvl8pPr marL="5846747" marR="0" lvl="7"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8pPr>
            <a:lvl9pPr marL="6577590" marR="0" lvl="8"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9pPr>
          </a:lstStyle>
          <a:p>
            <a:endParaRPr/>
          </a:p>
        </p:txBody>
      </p:sp>
      <p:sp>
        <p:nvSpPr>
          <p:cNvPr id="45" name="Google Shape;45;p9"/>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Merriweather"/>
                <a:ea typeface="Merriweather"/>
                <a:cs typeface="Merriweather"/>
                <a:sym typeface="Merriweather"/>
              </a:defRPr>
            </a:lvl1pPr>
            <a:lvl2pPr lvl="1" algn="r" rtl="0">
              <a:buNone/>
              <a:defRPr sz="1598">
                <a:solidFill>
                  <a:srgbClr val="CCCCCC"/>
                </a:solidFill>
                <a:latin typeface="Merriweather"/>
                <a:ea typeface="Merriweather"/>
                <a:cs typeface="Merriweather"/>
                <a:sym typeface="Merriweather"/>
              </a:defRPr>
            </a:lvl2pPr>
            <a:lvl3pPr lvl="2" algn="r" rtl="0">
              <a:buNone/>
              <a:defRPr sz="1598">
                <a:solidFill>
                  <a:srgbClr val="CCCCCC"/>
                </a:solidFill>
                <a:latin typeface="Merriweather"/>
                <a:ea typeface="Merriweather"/>
                <a:cs typeface="Merriweather"/>
                <a:sym typeface="Merriweather"/>
              </a:defRPr>
            </a:lvl3pPr>
            <a:lvl4pPr lvl="3" algn="r" rtl="0">
              <a:buNone/>
              <a:defRPr sz="1598">
                <a:solidFill>
                  <a:srgbClr val="CCCCCC"/>
                </a:solidFill>
                <a:latin typeface="Merriweather"/>
                <a:ea typeface="Merriweather"/>
                <a:cs typeface="Merriweather"/>
                <a:sym typeface="Merriweather"/>
              </a:defRPr>
            </a:lvl4pPr>
            <a:lvl5pPr lvl="4" algn="r" rtl="0">
              <a:buNone/>
              <a:defRPr sz="1598">
                <a:solidFill>
                  <a:srgbClr val="CCCCCC"/>
                </a:solidFill>
                <a:latin typeface="Merriweather"/>
                <a:ea typeface="Merriweather"/>
                <a:cs typeface="Merriweather"/>
                <a:sym typeface="Merriweather"/>
              </a:defRPr>
            </a:lvl5pPr>
            <a:lvl6pPr lvl="5" algn="r" rtl="0">
              <a:buNone/>
              <a:defRPr sz="1598">
                <a:solidFill>
                  <a:srgbClr val="CCCCCC"/>
                </a:solidFill>
                <a:latin typeface="Merriweather"/>
                <a:ea typeface="Merriweather"/>
                <a:cs typeface="Merriweather"/>
                <a:sym typeface="Merriweather"/>
              </a:defRPr>
            </a:lvl6pPr>
            <a:lvl7pPr lvl="6" algn="r" rtl="0">
              <a:buNone/>
              <a:defRPr sz="1598">
                <a:solidFill>
                  <a:srgbClr val="CCCCCC"/>
                </a:solidFill>
                <a:latin typeface="Merriweather"/>
                <a:ea typeface="Merriweather"/>
                <a:cs typeface="Merriweather"/>
                <a:sym typeface="Merriweather"/>
              </a:defRPr>
            </a:lvl7pPr>
            <a:lvl8pPr lvl="7" algn="r" rtl="0">
              <a:buNone/>
              <a:defRPr sz="1598">
                <a:solidFill>
                  <a:srgbClr val="CCCCCC"/>
                </a:solidFill>
                <a:latin typeface="Merriweather"/>
                <a:ea typeface="Merriweather"/>
                <a:cs typeface="Merriweather"/>
                <a:sym typeface="Merriweather"/>
              </a:defRPr>
            </a:lvl8pPr>
            <a:lvl9pPr lvl="8" algn="r" rtl="0">
              <a:buNone/>
              <a:defRPr sz="1598">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
        <p:nvSpPr>
          <p:cNvPr id="46" name="Google Shape;46;p9"/>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38814984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0"/>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02" lvl="0" indent="-507988" rtl="0">
              <a:spcBef>
                <a:spcPts val="0"/>
              </a:spcBef>
              <a:spcAft>
                <a:spcPts val="0"/>
              </a:spcAft>
              <a:buSzPts val="1400"/>
              <a:buChar char="●"/>
              <a:defRPr/>
            </a:lvl1pPr>
            <a:lvl2pPr marL="1463004" lvl="1" indent="-507988" rtl="0">
              <a:spcBef>
                <a:spcPts val="0"/>
              </a:spcBef>
              <a:spcAft>
                <a:spcPts val="0"/>
              </a:spcAft>
              <a:buSzPts val="1400"/>
              <a:buChar char="○"/>
              <a:defRPr/>
            </a:lvl2pPr>
            <a:lvl3pPr marL="2194505" lvl="2" indent="-507988" rtl="0">
              <a:spcBef>
                <a:spcPts val="0"/>
              </a:spcBef>
              <a:spcAft>
                <a:spcPts val="0"/>
              </a:spcAft>
              <a:buSzPts val="1400"/>
              <a:buChar char="■"/>
              <a:defRPr/>
            </a:lvl3pPr>
            <a:lvl4pPr marL="2926007" lvl="3" indent="-507988" rtl="0">
              <a:spcBef>
                <a:spcPts val="0"/>
              </a:spcBef>
              <a:spcAft>
                <a:spcPts val="0"/>
              </a:spcAft>
              <a:buSzPts val="1400"/>
              <a:buChar char="●"/>
              <a:defRPr/>
            </a:lvl4pPr>
            <a:lvl5pPr marL="3657509" lvl="4" indent="-507988" rtl="0">
              <a:spcBef>
                <a:spcPts val="0"/>
              </a:spcBef>
              <a:spcAft>
                <a:spcPts val="0"/>
              </a:spcAft>
              <a:buSzPts val="1400"/>
              <a:buChar char="○"/>
              <a:defRPr/>
            </a:lvl5pPr>
            <a:lvl6pPr marL="4389011" lvl="5" indent="-507988" rtl="0">
              <a:spcBef>
                <a:spcPts val="0"/>
              </a:spcBef>
              <a:spcAft>
                <a:spcPts val="0"/>
              </a:spcAft>
              <a:buSzPts val="1400"/>
              <a:buChar char="■"/>
              <a:defRPr/>
            </a:lvl6pPr>
            <a:lvl7pPr marL="5120512" lvl="6" indent="-507988" rtl="0">
              <a:spcBef>
                <a:spcPts val="0"/>
              </a:spcBef>
              <a:spcAft>
                <a:spcPts val="0"/>
              </a:spcAft>
              <a:buSzPts val="1400"/>
              <a:buChar char="●"/>
              <a:defRPr/>
            </a:lvl7pPr>
            <a:lvl8pPr marL="5852014" lvl="7" indent="-507988" rtl="0">
              <a:spcBef>
                <a:spcPts val="0"/>
              </a:spcBef>
              <a:spcAft>
                <a:spcPts val="0"/>
              </a:spcAft>
              <a:buSzPts val="1400"/>
              <a:buChar char="○"/>
              <a:defRPr/>
            </a:lvl8pPr>
            <a:lvl9pPr marL="6583516" lvl="8" indent="-507988" rtl="0">
              <a:spcBef>
                <a:spcPts val="0"/>
              </a:spcBef>
              <a:spcAft>
                <a:spcPts val="0"/>
              </a:spcAft>
              <a:buSzPts val="1400"/>
              <a:buChar char="■"/>
              <a:defRPr/>
            </a:lvl9pPr>
          </a:lstStyle>
          <a:p>
            <a:endParaRPr/>
          </a:p>
        </p:txBody>
      </p:sp>
      <p:sp>
        <p:nvSpPr>
          <p:cNvPr id="128" name="Google Shape;128;p20"/>
          <p:cNvSpPr txBox="1">
            <a:spLocks noGrp="1"/>
          </p:cNvSpPr>
          <p:nvPr>
            <p:ph type="sldNum" idx="12"/>
          </p:nvPr>
        </p:nvSpPr>
        <p:spPr>
          <a:xfrm>
            <a:off x="6876253" y="7560388"/>
            <a:ext cx="877920" cy="62976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38578818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Google Shape;89;p21">
            <a:extLst>
              <a:ext uri="{FF2B5EF4-FFF2-40B4-BE49-F238E27FC236}">
                <a16:creationId xmlns:a16="http://schemas.microsoft.com/office/drawing/2014/main" id="{D0EE1EE7-6205-2659-642B-60B19AF3081B}"/>
              </a:ext>
            </a:extLst>
          </p:cNvPr>
          <p:cNvSpPr txBox="1">
            <a:spLocks noGrp="1"/>
          </p:cNvSpPr>
          <p:nvPr>
            <p:ph type="body" sz="quarter" idx="4294967295"/>
          </p:nvPr>
        </p:nvSpPr>
        <p:spPr>
          <a:xfrm>
            <a:off x="512056" y="2119451"/>
            <a:ext cx="13635360" cy="5052480"/>
          </a:xfrm>
          <a:prstGeom prst="rect">
            <a:avLst/>
          </a:prstGeom>
          <a:noFill/>
          <a:ln>
            <a:noFill/>
          </a:ln>
        </p:spPr>
        <p:txBody>
          <a:bodyPr vert="horz" wrap="square" lIns="91421" tIns="45701" rIns="91421" bIns="45701" anchor="t" anchorCtr="0" compatLnSpc="1">
            <a:noAutofit/>
          </a:bodyPr>
          <a:lstStyle>
            <a:lvl1pPr marL="731501" marR="0" lvl="0" indent="-365744" fontAlgn="auto">
              <a:lnSpc>
                <a:spcPct val="115000"/>
              </a:lnSpc>
              <a:spcBef>
                <a:spcPts val="0"/>
              </a:spcBef>
              <a:spcAft>
                <a:spcPts val="0"/>
              </a:spcAft>
              <a:buNone/>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3" name="Google Shape;90;p21">
            <a:extLst>
              <a:ext uri="{FF2B5EF4-FFF2-40B4-BE49-F238E27FC236}">
                <a16:creationId xmlns:a16="http://schemas.microsoft.com/office/drawing/2014/main" id="{51419640-93EB-BFDE-BB14-4FB204E633A6}"/>
              </a:ext>
            </a:extLst>
          </p:cNvPr>
          <p:cNvSpPr txBox="1">
            <a:spLocks noGrp="1"/>
          </p:cNvSpPr>
          <p:nvPr>
            <p:ph type="sldNum" sz="quarter" idx="8"/>
          </p:nvPr>
        </p:nvSpPr>
        <p:spPr/>
        <p:txBody>
          <a:bodyPr/>
          <a:lstStyle>
            <a:lvl1pPr>
              <a:defRPr>
                <a:latin typeface="Merriweather"/>
                <a:ea typeface="Merriweather"/>
                <a:cs typeface="Merriweather"/>
              </a:defRPr>
            </a:lvl1pPr>
          </a:lstStyle>
          <a:p>
            <a:pPr lvl="0"/>
            <a:fld id="{A2ADE4CD-5336-BE4A-870C-E6A977517135}" type="slidenum">
              <a:t>‹#›</a:t>
            </a:fld>
            <a:endParaRPr lang="en-US"/>
          </a:p>
        </p:txBody>
      </p:sp>
      <p:sp>
        <p:nvSpPr>
          <p:cNvPr id="4" name="Google Shape;91;p21">
            <a:extLst>
              <a:ext uri="{FF2B5EF4-FFF2-40B4-BE49-F238E27FC236}">
                <a16:creationId xmlns:a16="http://schemas.microsoft.com/office/drawing/2014/main" id="{E6F2D662-E87A-CEB6-8EFD-19B87B2F7A81}"/>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Tree>
    <p:extLst>
      <p:ext uri="{BB962C8B-B14F-4D97-AF65-F5344CB8AC3E}">
        <p14:creationId xmlns:p14="http://schemas.microsoft.com/office/powerpoint/2010/main" val="1740002087"/>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Half Picture">
  <p:cSld name="Half Picture">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936346" y="1929426"/>
            <a:ext cx="5481600" cy="4385059"/>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p27"/>
          <p:cNvSpPr/>
          <p:nvPr/>
        </p:nvSpPr>
        <p:spPr>
          <a:xfrm>
            <a:off x="0" y="7990658"/>
            <a:ext cx="14630400" cy="279581"/>
          </a:xfrm>
          <a:prstGeom prst="rect">
            <a:avLst/>
          </a:prstGeom>
          <a:solidFill>
            <a:srgbClr val="FFFFFF"/>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None/>
            </a:pPr>
            <a:endParaRPr sz="2238" b="0" i="0" u="none" strike="noStrike" cap="none">
              <a:solidFill>
                <a:schemeClr val="lt1"/>
              </a:solidFill>
              <a:latin typeface="Roboto"/>
              <a:ea typeface="Roboto"/>
              <a:cs typeface="Roboto"/>
              <a:sym typeface="Roboto"/>
            </a:endParaRPr>
          </a:p>
        </p:txBody>
      </p:sp>
      <p:grpSp>
        <p:nvGrpSpPr>
          <p:cNvPr id="170" name="Google Shape;170;p27"/>
          <p:cNvGrpSpPr/>
          <p:nvPr/>
        </p:nvGrpSpPr>
        <p:grpSpPr>
          <a:xfrm>
            <a:off x="736212" y="1727301"/>
            <a:ext cx="5896862" cy="4753981"/>
            <a:chOff x="1806363" y="1221920"/>
            <a:chExt cx="3685539" cy="2973990"/>
          </a:xfrm>
        </p:grpSpPr>
        <p:sp>
          <p:nvSpPr>
            <p:cNvPr id="171" name="Google Shape;171;p27"/>
            <p:cNvSpPr/>
            <p:nvPr/>
          </p:nvSpPr>
          <p:spPr>
            <a:xfrm rot="5400000">
              <a:off x="1811313" y="121697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58" b="0" i="0" u="none" strike="noStrike" cap="none">
                <a:solidFill>
                  <a:schemeClr val="lt1"/>
                </a:solidFill>
                <a:latin typeface="Roboto"/>
                <a:ea typeface="Roboto"/>
                <a:cs typeface="Roboto"/>
                <a:sym typeface="Roboto"/>
              </a:endParaRPr>
            </a:p>
          </p:txBody>
        </p:sp>
        <p:sp>
          <p:nvSpPr>
            <p:cNvPr id="172" name="Google Shape;172;p27"/>
            <p:cNvSpPr/>
            <p:nvPr/>
          </p:nvSpPr>
          <p:spPr>
            <a:xfrm rot="-5400000">
              <a:off x="4424352" y="312836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58" b="0" i="0" u="none" strike="noStrike" cap="none">
                <a:solidFill>
                  <a:schemeClr val="lt1"/>
                </a:solidFill>
                <a:latin typeface="Roboto"/>
                <a:ea typeface="Roboto"/>
                <a:cs typeface="Roboto"/>
                <a:sym typeface="Roboto"/>
              </a:endParaRPr>
            </a:p>
          </p:txBody>
        </p:sp>
      </p:grpSp>
      <p:sp>
        <p:nvSpPr>
          <p:cNvPr id="173" name="Google Shape;173;p27" descr="Click to add picture"/>
          <p:cNvSpPr>
            <a:spLocks noGrp="1"/>
          </p:cNvSpPr>
          <p:nvPr>
            <p:ph type="pic" idx="2"/>
          </p:nvPr>
        </p:nvSpPr>
        <p:spPr>
          <a:xfrm>
            <a:off x="7315201" y="23373"/>
            <a:ext cx="7315200" cy="820616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238"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990968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Half Picture">
    <p:spTree>
      <p:nvGrpSpPr>
        <p:cNvPr id="1" name=""/>
        <p:cNvGrpSpPr/>
        <p:nvPr/>
      </p:nvGrpSpPr>
      <p:grpSpPr>
        <a:xfrm>
          <a:off x="0" y="0"/>
          <a:ext cx="0" cy="0"/>
          <a:chOff x="0" y="0"/>
          <a:chExt cx="0" cy="0"/>
        </a:xfrm>
      </p:grpSpPr>
      <p:sp>
        <p:nvSpPr>
          <p:cNvPr id="2" name="Google Shape;42;p8">
            <a:extLst>
              <a:ext uri="{FF2B5EF4-FFF2-40B4-BE49-F238E27FC236}">
                <a16:creationId xmlns:a16="http://schemas.microsoft.com/office/drawing/2014/main" id="{41694546-749E-34CC-3AA5-3C641764E37B}"/>
              </a:ext>
            </a:extLst>
          </p:cNvPr>
          <p:cNvSpPr/>
          <p:nvPr/>
        </p:nvSpPr>
        <p:spPr>
          <a:xfrm>
            <a:off x="0" y="7990678"/>
            <a:ext cx="14630395" cy="279356"/>
          </a:xfrm>
          <a:prstGeom prst="rect">
            <a:avLst/>
          </a:prstGeom>
          <a:solidFill>
            <a:srgbClr val="FFFFFF"/>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240" b="0" i="0" u="none" strike="noStrike" kern="1200" cap="none" spc="0" baseline="0">
              <a:solidFill>
                <a:srgbClr val="F2F5F7"/>
              </a:solidFill>
              <a:uFillTx/>
              <a:latin typeface="Roboto"/>
              <a:ea typeface="Roboto"/>
              <a:cs typeface="Roboto"/>
            </a:endParaRPr>
          </a:p>
        </p:txBody>
      </p:sp>
      <p:grpSp>
        <p:nvGrpSpPr>
          <p:cNvPr id="3" name="Google Shape;43;p8">
            <a:extLst>
              <a:ext uri="{FF2B5EF4-FFF2-40B4-BE49-F238E27FC236}">
                <a16:creationId xmlns:a16="http://schemas.microsoft.com/office/drawing/2014/main" id="{D7FE2A7E-3851-C9CC-7B7A-8E2711BB37EE}"/>
              </a:ext>
            </a:extLst>
          </p:cNvPr>
          <p:cNvGrpSpPr/>
          <p:nvPr/>
        </p:nvGrpSpPr>
        <p:grpSpPr>
          <a:xfrm>
            <a:off x="736209" y="1727350"/>
            <a:ext cx="5896870" cy="4754094"/>
            <a:chOff x="613508" y="1439458"/>
            <a:chExt cx="4914058" cy="3961745"/>
          </a:xfrm>
        </p:grpSpPr>
        <p:sp>
          <p:nvSpPr>
            <p:cNvPr id="4" name="Google Shape;44;p8">
              <a:extLst>
                <a:ext uri="{FF2B5EF4-FFF2-40B4-BE49-F238E27FC236}">
                  <a16:creationId xmlns:a16="http://schemas.microsoft.com/office/drawing/2014/main" id="{14A3C579-F2A8-E25D-8953-AF64980251A6}"/>
                </a:ext>
              </a:extLst>
            </p:cNvPr>
            <p:cNvSpPr/>
            <p:nvPr/>
          </p:nvSpPr>
          <p:spPr>
            <a:xfrm rot="5400013">
              <a:off x="620745" y="1432221"/>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sp>
          <p:nvSpPr>
            <p:cNvPr id="5" name="Google Shape;45;p8">
              <a:extLst>
                <a:ext uri="{FF2B5EF4-FFF2-40B4-BE49-F238E27FC236}">
                  <a16:creationId xmlns:a16="http://schemas.microsoft.com/office/drawing/2014/main" id="{A8E8255A-7A79-5794-2D5F-32281B26EE6F}"/>
                </a:ext>
              </a:extLst>
            </p:cNvPr>
            <p:cNvSpPr/>
            <p:nvPr/>
          </p:nvSpPr>
          <p:spPr>
            <a:xfrm rot="16200004">
              <a:off x="4104801" y="3978439"/>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grpSp>
      <p:sp>
        <p:nvSpPr>
          <p:cNvPr id="6" name="Google Shape;46;p8" descr="Click to add picture">
            <a:extLst>
              <a:ext uri="{FF2B5EF4-FFF2-40B4-BE49-F238E27FC236}">
                <a16:creationId xmlns:a16="http://schemas.microsoft.com/office/drawing/2014/main" id="{B404B0D3-C6BA-86FF-850E-F41E5E871BB8}"/>
              </a:ext>
            </a:extLst>
          </p:cNvPr>
          <p:cNvSpPr txBox="1">
            <a:spLocks noGrp="1"/>
          </p:cNvSpPr>
          <p:nvPr>
            <p:ph type="pic" sz="quarter" idx="4294967295"/>
          </p:nvPr>
        </p:nvSpPr>
        <p:spPr>
          <a:xfrm>
            <a:off x="7315204" y="23371"/>
            <a:ext cx="7315204" cy="8206085"/>
          </a:xfrm>
          <a:prstGeom prst="rect">
            <a:avLst/>
          </a:prstGeom>
          <a:solidFill>
            <a:srgbClr val="F2F5F7"/>
          </a:solidFill>
          <a:ln>
            <a:noFill/>
          </a:ln>
        </p:spPr>
        <p:txBody>
          <a:bodyPr vert="horz" wrap="square" lIns="91421" tIns="45701" rIns="91421" bIns="45701" anchor="ctr" anchorCtr="1" compatLnSpc="1">
            <a:noAutofit/>
          </a:bodyPr>
          <a:lstStyle>
            <a:lvl1pPr marL="0" marR="0" lvl="0" indent="0" algn="ctr" fontAlgn="auto">
              <a:lnSpc>
                <a:spcPct val="100000"/>
              </a:lnSpc>
              <a:spcBef>
                <a:spcPts val="0"/>
              </a:spcBef>
              <a:spcAft>
                <a:spcPts val="0"/>
              </a:spcAft>
              <a:buNone/>
              <a:tabLst/>
              <a:defRPr lang="en-US" sz="2240" b="0" i="0" u="none" strike="noStrike" kern="0" cap="none" spc="0" baseline="0">
                <a:solidFill>
                  <a:srgbClr val="1F2327"/>
                </a:solidFill>
                <a:uFillTx/>
                <a:latin typeface="Roboto"/>
                <a:ea typeface="Roboto"/>
                <a:cs typeface="Roboto"/>
              </a:defRPr>
            </a:lvl1pPr>
          </a:lstStyle>
          <a:p>
            <a:pPr lvl="0"/>
            <a:endParaRPr lang="en-US"/>
          </a:p>
        </p:txBody>
      </p:sp>
    </p:spTree>
    <p:extLst>
      <p:ext uri="{BB962C8B-B14F-4D97-AF65-F5344CB8AC3E}">
        <p14:creationId xmlns:p14="http://schemas.microsoft.com/office/powerpoint/2010/main" val="2431892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53012" cy="8229599"/>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p:nvPr>
        </p:nvSpPr>
        <p:spPr>
          <a:xfrm>
            <a:off x="4144488" y="2965271"/>
            <a:ext cx="9685812" cy="2025829"/>
          </a:xfrm>
        </p:spPr>
        <p:txBody>
          <a:bodyPr anchor="b">
            <a:noAutofit/>
          </a:bodyPr>
          <a:lstStyle>
            <a:lvl1pPr marL="0" indent="0" algn="r">
              <a:buNone/>
              <a:defRPr sz="54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8"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4546600" y="7375848"/>
            <a:ext cx="9283700" cy="437556"/>
          </a:xfrm>
          <a:prstGeom prst="rect">
            <a:avLst/>
          </a:prstGeom>
          <a:noFill/>
        </p:spPr>
        <p:txBody>
          <a:bodyPr wrap="square">
            <a:spAutoFit/>
          </a:bodyPr>
          <a:lstStyle/>
          <a:p>
            <a:pPr marL="0" indent="0" algn="r">
              <a:lnSpc>
                <a:spcPct val="115000"/>
              </a:lnSpc>
              <a:spcBef>
                <a:spcPts val="0"/>
              </a:spcBef>
              <a:buFont typeface="Arial" panose="020B0604020202020204" pitchFamily="34" charset="0"/>
              <a:buNone/>
            </a:pPr>
            <a:r>
              <a:rPr lang="en-US" sz="1000" b="0" i="0" dirty="0">
                <a:solidFill>
                  <a:schemeClr val="bg1"/>
                </a:solidFill>
                <a:latin typeface="Arial Nova" panose="020B0504020202020204" pitchFamily="34" charset="0"/>
              </a:rPr>
              <a:t>©2025 </a:t>
            </a:r>
            <a:r>
              <a:rPr lang="en-US" sz="1000" b="0" i="0" dirty="0" err="1">
                <a:solidFill>
                  <a:schemeClr val="bg1"/>
                </a:solidFill>
                <a:latin typeface="Arial Nova" panose="020B0504020202020204" pitchFamily="34" charset="0"/>
              </a:rPr>
              <a:t>HealthEdge</a:t>
            </a:r>
            <a:r>
              <a:rPr lang="en-US" sz="1000" b="0" i="0" dirty="0">
                <a:solidFill>
                  <a:schemeClr val="bg1"/>
                </a:solidFill>
                <a:latin typeface="Arial Nova" panose="020B0504020202020204" pitchFamily="34" charset="0"/>
              </a:rPr>
              <a:t> Software, Inc. | HealthEdge®, HealthRules®, HealthEdge Source™, GuidingCare®, </a:t>
            </a:r>
            <a:r>
              <a:rPr lang="en-US" sz="1000" b="0" i="0" dirty="0" err="1">
                <a:solidFill>
                  <a:schemeClr val="bg1"/>
                </a:solidFill>
                <a:latin typeface="Arial Nova" panose="020B0504020202020204" pitchFamily="34" charset="0"/>
              </a:rPr>
              <a:t>EDGEcelerate</a:t>
            </a:r>
            <a:r>
              <a:rPr lang="en-US" sz="1000" b="0" i="0" dirty="0">
                <a:solidFill>
                  <a:schemeClr val="bg1"/>
                </a:solidFill>
                <a:latin typeface="Arial Nova" panose="020B0504020202020204" pitchFamily="34" charset="0"/>
              </a:rPr>
              <a:t>™, Wellframe™, </a:t>
            </a:r>
            <a:r>
              <a:rPr lang="en-US" sz="1000" b="0" i="0" dirty="0" err="1">
                <a:solidFill>
                  <a:schemeClr val="bg1"/>
                </a:solidFill>
                <a:latin typeface="Arial Nova" panose="020B0504020202020204" pitchFamily="34" charset="0"/>
              </a:rPr>
              <a:t>Wellsquared</a:t>
            </a:r>
            <a:r>
              <a:rPr lang="en-US" sz="1000" b="0" i="0" dirty="0">
                <a:solidFill>
                  <a:schemeClr val="bg1"/>
                </a:solidFill>
                <a:latin typeface="Arial Nova" panose="020B0504020202020204" pitchFamily="34" charset="0"/>
              </a:rPr>
              <a:t>™. </a:t>
            </a:r>
            <a:br>
              <a:rPr lang="en-US" sz="1000" b="0" i="0" dirty="0">
                <a:solidFill>
                  <a:schemeClr val="bg1"/>
                </a:solidFill>
                <a:latin typeface="Arial Nova" panose="020B0504020202020204" pitchFamily="34" charset="0"/>
              </a:rPr>
            </a:br>
            <a:r>
              <a:rPr lang="en-US" sz="1000" b="0" i="0" dirty="0">
                <a:solidFill>
                  <a:schemeClr val="bg1"/>
                </a:solidFill>
                <a:latin typeface="Arial Nova" panose="020B0504020202020204" pitchFamily="34" charset="0"/>
              </a:rPr>
              <a:t> </a:t>
            </a:r>
            <a:r>
              <a:rPr lang="en-US" sz="1000" b="0" i="0" dirty="0" err="1">
                <a:solidFill>
                  <a:schemeClr val="bg1"/>
                </a:solidFill>
                <a:latin typeface="Arial Nova" panose="020B0504020202020204" pitchFamily="34" charset="0"/>
              </a:rPr>
              <a:t>HealthEdge</a:t>
            </a:r>
            <a:r>
              <a:rPr lang="en-US" sz="1000" b="0" i="0" dirty="0">
                <a:solidFill>
                  <a:schemeClr val="bg1"/>
                </a:solidFill>
                <a:latin typeface="Arial Nova" panose="020B0504020202020204" pitchFamily="34" charset="0"/>
              </a:rPr>
              <a:t> and </a:t>
            </a:r>
            <a:r>
              <a:rPr lang="en-US" sz="1000" b="0" i="0" dirty="0" err="1">
                <a:solidFill>
                  <a:schemeClr val="bg1"/>
                </a:solidFill>
                <a:latin typeface="Arial Nova" panose="020B0504020202020204" pitchFamily="34" charset="0"/>
              </a:rPr>
              <a:t>Wellframe</a:t>
            </a:r>
            <a:r>
              <a:rPr lang="en-US" sz="1000" b="0" i="0" dirty="0">
                <a:solidFill>
                  <a:schemeClr val="bg1"/>
                </a:solidFill>
                <a:latin typeface="Arial Nova" panose="020B0504020202020204" pitchFamily="34" charset="0"/>
              </a:rPr>
              <a:t> logos are registered trademarks or trademarks of </a:t>
            </a:r>
            <a:r>
              <a:rPr lang="en-US" sz="1000" b="0" i="0" dirty="0" err="1">
                <a:solidFill>
                  <a:schemeClr val="bg1"/>
                </a:solidFill>
                <a:latin typeface="Arial Nova" panose="020B0504020202020204" pitchFamily="34" charset="0"/>
              </a:rPr>
              <a:t>HealthEdge</a:t>
            </a:r>
            <a:r>
              <a:rPr lang="en-US" sz="1000" b="0" i="0" dirty="0">
                <a:solidFill>
                  <a:schemeClr val="bg1"/>
                </a:solidFill>
                <a:latin typeface="Arial Nova" panose="020B0504020202020204" pitchFamily="34" charset="0"/>
              </a:rPr>
              <a:t> Software, Inc. All Rights Reserved.</a:t>
            </a:r>
          </a:p>
        </p:txBody>
      </p:sp>
      <p:sp>
        <p:nvSpPr>
          <p:cNvPr id="4" name="Text Placeholder 4">
            <a:extLst>
              <a:ext uri="{FF2B5EF4-FFF2-40B4-BE49-F238E27FC236}">
                <a16:creationId xmlns:a16="http://schemas.microsoft.com/office/drawing/2014/main" id="{CD8B9393-EEC1-AEC5-45BA-96A3F91DFB8D}"/>
              </a:ext>
            </a:extLst>
          </p:cNvPr>
          <p:cNvSpPr>
            <a:spLocks noGrp="1"/>
          </p:cNvSpPr>
          <p:nvPr>
            <p:ph type="body" sz="quarter" idx="11"/>
          </p:nvPr>
        </p:nvSpPr>
        <p:spPr>
          <a:xfrm>
            <a:off x="4144488" y="5374883"/>
            <a:ext cx="9685812" cy="1547322"/>
          </a:xfrm>
        </p:spPr>
        <p:txBody>
          <a:bodyPr>
            <a:noAutofit/>
          </a:bodyPr>
          <a:lstStyle>
            <a:lvl1pPr marL="0" indent="0" algn="r">
              <a:buNone/>
              <a:defRPr sz="288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endParaRPr lang="en-US"/>
          </a:p>
        </p:txBody>
      </p:sp>
      <p:sp>
        <p:nvSpPr>
          <p:cNvPr id="5" name="Rectangle 4">
            <a:extLst>
              <a:ext uri="{FF2B5EF4-FFF2-40B4-BE49-F238E27FC236}">
                <a16:creationId xmlns:a16="http://schemas.microsoft.com/office/drawing/2014/main" id="{BA002DE5-90C0-A2B7-0ABA-14B4FFB4987A}"/>
              </a:ext>
            </a:extLst>
          </p:cNvPr>
          <p:cNvSpPr/>
          <p:nvPr userDrawn="1"/>
        </p:nvSpPr>
        <p:spPr>
          <a:xfrm>
            <a:off x="7982465" y="914400"/>
            <a:ext cx="5980669" cy="1606378"/>
          </a:xfrm>
          <a:prstGeom prst="rect">
            <a:avLst/>
          </a:prstGeom>
          <a:solidFill>
            <a:srgbClr val="0B21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text on a black background&#10;&#10;Description automatically generated">
            <a:extLst>
              <a:ext uri="{FF2B5EF4-FFF2-40B4-BE49-F238E27FC236}">
                <a16:creationId xmlns:a16="http://schemas.microsoft.com/office/drawing/2014/main" id="{F5B1C1A5-5C83-2930-4D19-F908DFD0A790}"/>
              </a:ext>
            </a:extLst>
          </p:cNvPr>
          <p:cNvPicPr>
            <a:picLocks noChangeAspect="1"/>
          </p:cNvPicPr>
          <p:nvPr userDrawn="1"/>
        </p:nvPicPr>
        <p:blipFill>
          <a:blip r:embed="rId3"/>
          <a:stretch>
            <a:fillRect/>
          </a:stretch>
        </p:blipFill>
        <p:spPr>
          <a:xfrm>
            <a:off x="8583002" y="1668160"/>
            <a:ext cx="5380132" cy="1120861"/>
          </a:xfrm>
          <a:prstGeom prst="rect">
            <a:avLst/>
          </a:prstGeom>
        </p:spPr>
      </p:pic>
    </p:spTree>
    <p:extLst>
      <p:ext uri="{BB962C8B-B14F-4D97-AF65-F5344CB8AC3E}">
        <p14:creationId xmlns:p14="http://schemas.microsoft.com/office/powerpoint/2010/main" val="29896483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theme" Target="../theme/theme2.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1005840" y="2190750"/>
            <a:ext cx="12618720" cy="5221606"/>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82000"/>
                  </a:schemeClr>
                </a:solidFill>
                <a:latin typeface="Arial Nova" panose="020B0504020202020204" pitchFamily="34" charset="0"/>
              </a:defRPr>
            </a:lvl1pPr>
          </a:lstStyle>
          <a:p>
            <a:fld id="{0B3BC7A9-3ACF-194A-8707-99C672F6D131}" type="datetime1">
              <a:rPr lang="en-US" smtClean="0"/>
              <a:t>4/27/2026</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82000"/>
                  </a:schemeClr>
                </a:solidFill>
                <a:latin typeface="Arial Nova" panose="020B0504020202020204" pitchFamily="34" charset="0"/>
              </a:defRPr>
            </a:lvl1pPr>
          </a:lstStyle>
          <a:p>
            <a:endParaRPr lang="en-US"/>
          </a:p>
        </p:txBody>
      </p:sp>
      <p:sp>
        <p:nvSpPr>
          <p:cNvPr id="7" name="Slide Number Placeholder 5">
            <a:extLst>
              <a:ext uri="{FF2B5EF4-FFF2-40B4-BE49-F238E27FC236}">
                <a16:creationId xmlns:a16="http://schemas.microsoft.com/office/drawing/2014/main" id="{DDFCCBC4-EF26-02B1-7CDE-A5B9EAC81BEC}"/>
              </a:ext>
            </a:extLst>
          </p:cNvPr>
          <p:cNvSpPr>
            <a:spLocks noGrp="1"/>
          </p:cNvSpPr>
          <p:nvPr>
            <p:ph type="sldNum" sz="quarter" idx="4"/>
          </p:nvPr>
        </p:nvSpPr>
        <p:spPr>
          <a:xfrm>
            <a:off x="12984827" y="7627621"/>
            <a:ext cx="639733" cy="438150"/>
          </a:xfrm>
          <a:prstGeom prst="rect">
            <a:avLst/>
          </a:prstGeom>
        </p:spPr>
        <p:txBody>
          <a:bodyPr anchor="ctr"/>
          <a:lstStyle>
            <a:lvl1pPr algn="ctr">
              <a:defRPr sz="1100">
                <a:solidFill>
                  <a:schemeClr val="tx2"/>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34420040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4122" r:id="rId7"/>
    <p:sldLayoutId id="2147484076" r:id="rId8"/>
    <p:sldLayoutId id="2147484057" r:id="rId9"/>
    <p:sldLayoutId id="2147484058" r:id="rId10"/>
    <p:sldLayoutId id="2147484059" r:id="rId11"/>
    <p:sldLayoutId id="2147484060" r:id="rId12"/>
    <p:sldLayoutId id="2147484123" r:id="rId13"/>
    <p:sldLayoutId id="2147484124" r:id="rId14"/>
    <p:sldLayoutId id="2147484111" r:id="rId15"/>
    <p:sldLayoutId id="2147484063" r:id="rId16"/>
    <p:sldLayoutId id="2147484113" r:id="rId17"/>
    <p:sldLayoutId id="2147484117" r:id="rId18"/>
    <p:sldLayoutId id="2147484114" r:id="rId19"/>
    <p:sldLayoutId id="2147484074" r:id="rId20"/>
    <p:sldLayoutId id="2147484119" r:id="rId21"/>
    <p:sldLayoutId id="2147484075" r:id="rId22"/>
    <p:sldLayoutId id="2147484116" r:id="rId23"/>
    <p:sldLayoutId id="2147484120" r:id="rId24"/>
    <p:sldLayoutId id="2147483773" r:id="rId25"/>
    <p:sldLayoutId id="2147484115"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 id="2147484064" r:id="rId38"/>
    <p:sldLayoutId id="2147484067" r:id="rId39"/>
    <p:sldLayoutId id="2147484068" r:id="rId40"/>
    <p:sldLayoutId id="2147484069" r:id="rId41"/>
    <p:sldLayoutId id="2147484070" r:id="rId42"/>
    <p:sldLayoutId id="2147484071" r:id="rId43"/>
    <p:sldLayoutId id="2147484072" r:id="rId44"/>
    <p:sldLayoutId id="2147483793" r:id="rId45"/>
    <p:sldLayoutId id="2147483796" r:id="rId46"/>
    <p:sldLayoutId id="2147483797" r:id="rId47"/>
    <p:sldLayoutId id="2147484073" r:id="rId48"/>
    <p:sldLayoutId id="2147484065" r:id="rId49"/>
  </p:sldLayoutIdLst>
  <p:hf hdr="0" ftr="0" dt="0"/>
  <p:txStyles>
    <p:titleStyle>
      <a:lvl1pPr algn="l" defTabSz="1097280" rtl="0" eaLnBrk="1" latinLnBrk="0" hangingPunct="1">
        <a:lnSpc>
          <a:spcPct val="90000"/>
        </a:lnSpc>
        <a:spcBef>
          <a:spcPct val="0"/>
        </a:spcBef>
        <a:buNone/>
        <a:defRPr sz="5280" kern="1200">
          <a:solidFill>
            <a:schemeClr val="tx1"/>
          </a:solidFill>
          <a:latin typeface="Arial Nova" panose="020B0504020202020204" pitchFamily="34" charset="0"/>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2000" b="0" i="0" kern="1200">
          <a:solidFill>
            <a:schemeClr val="tx1"/>
          </a:solidFill>
          <a:latin typeface="Arial Nova" panose="020B0504020202020204"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1600" kern="1200">
          <a:solidFill>
            <a:schemeClr val="tx1"/>
          </a:solidFill>
          <a:latin typeface="Arial Nova" panose="020B0504020202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1600" kern="1200">
          <a:solidFill>
            <a:schemeClr val="tx1"/>
          </a:solidFill>
          <a:latin typeface="Arial Nova" panose="020B0504020202020204" pitchFamily="34"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1600" kern="1200">
          <a:solidFill>
            <a:schemeClr val="tx1"/>
          </a:solidFill>
          <a:latin typeface="Arial Nova" panose="020B05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latin typeface="Arial Nova" panose="020B0504020202020204" pitchFamily="34" charset="0"/>
              </a:defRPr>
            </a:lvl1pPr>
          </a:lstStyle>
          <a:p>
            <a:fld id="{B02C034B-6FBB-EB40-8F5D-65592CF4473C}" type="datetime1">
              <a:rPr lang="en-US" smtClean="0"/>
              <a:pPr/>
              <a:t>4/27/2026</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latin typeface="Arial Nova" panose="020B0504020202020204" pitchFamily="34" charset="0"/>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237817822"/>
      </p:ext>
    </p:extLst>
  </p:cSld>
  <p:clrMap bg1="lt1" tx1="dk1" bg2="lt2" tx2="dk2" accent1="accent1" accent2="accent2" accent3="accent3" accent4="accent4" accent5="accent5" accent6="accent6" hlink="hlink" folHlink="folHlink"/>
  <p:sldLayoutIdLst>
    <p:sldLayoutId id="2147484108" r:id="rId1"/>
    <p:sldLayoutId id="2147483697" r:id="rId2"/>
    <p:sldLayoutId id="2147484121" r:id="rId3"/>
    <p:sldLayoutId id="2147484125" r:id="rId4"/>
    <p:sldLayoutId id="2147483674" r:id="rId5"/>
    <p:sldLayoutId id="2147484109" r:id="rId6"/>
    <p:sldLayoutId id="2147484110" r:id="rId7"/>
    <p:sldLayoutId id="2147483675" r:id="rId8"/>
    <p:sldLayoutId id="2147483687" r:id="rId9"/>
    <p:sldLayoutId id="2147483676" r:id="rId10"/>
    <p:sldLayoutId id="2147483677" r:id="rId11"/>
    <p:sldLayoutId id="2147483678" r:id="rId12"/>
    <p:sldLayoutId id="2147483679" r:id="rId13"/>
    <p:sldLayoutId id="2147483696" r:id="rId14"/>
    <p:sldLayoutId id="2147483692" r:id="rId15"/>
    <p:sldLayoutId id="2147483693" r:id="rId16"/>
    <p:sldLayoutId id="2147483694" r:id="rId17"/>
    <p:sldLayoutId id="2147483695" r:id="rId18"/>
    <p:sldLayoutId id="2147483680" r:id="rId19"/>
    <p:sldLayoutId id="2147483681" r:id="rId20"/>
    <p:sldLayoutId id="2147483682" r:id="rId21"/>
    <p:sldLayoutId id="2147483686" r:id="rId22"/>
    <p:sldLayoutId id="2147483683" r:id="rId23"/>
    <p:sldLayoutId id="2147483689" r:id="rId24"/>
    <p:sldLayoutId id="2147483685" r:id="rId25"/>
    <p:sldLayoutId id="2147483690" r:id="rId26"/>
    <p:sldLayoutId id="2147483698" r:id="rId27"/>
    <p:sldLayoutId id="2147483684" r:id="rId28"/>
    <p:sldLayoutId id="2147484112" r:id="rId29"/>
    <p:sldLayoutId id="2147483817" r:id="rId30"/>
    <p:sldLayoutId id="2147483818" r:id="rId31"/>
    <p:sldLayoutId id="2147484061" r:id="rId32"/>
    <p:sldLayoutId id="2147484062" r:id="rId33"/>
    <p:sldLayoutId id="2147484066" r:id="rId34"/>
    <p:sldLayoutId id="2147483704" r:id="rId35"/>
  </p:sldLayoutIdLst>
  <p:hf hdr="0" ftr="0" dt="0"/>
  <p:txStyles>
    <p:titleStyle>
      <a:lvl1pPr algn="l" defTabSz="1097280" rtl="0" eaLnBrk="1" latinLnBrk="0" hangingPunct="1">
        <a:lnSpc>
          <a:spcPct val="90000"/>
        </a:lnSpc>
        <a:spcBef>
          <a:spcPct val="0"/>
        </a:spcBef>
        <a:buNone/>
        <a:defRPr sz="3000" b="0" i="0" kern="1200">
          <a:solidFill>
            <a:schemeClr val="accent1"/>
          </a:solidFill>
          <a:latin typeface="Arial Nova Light" panose="020B0304020202020204" pitchFamily="34" charset="0"/>
          <a:ea typeface="+mj-ea"/>
          <a:cs typeface="+mj-cs"/>
        </a:defRPr>
      </a:lvl1pPr>
    </p:titleStyle>
    <p:body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7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xml"/><Relationship Id="rId1" Type="http://schemas.openxmlformats.org/officeDocument/2006/relationships/slideLayout" Target="../slideLayouts/slideLayout83.xml"/><Relationship Id="rId4" Type="http://schemas.openxmlformats.org/officeDocument/2006/relationships/image" Target="../media/image61.jpeg"/></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1.xml"/><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1.png"/><Relationship Id="rId7"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78.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7FFFD094_BBCC8110.xml"/><Relationship Id="rId2" Type="http://schemas.openxmlformats.org/officeDocument/2006/relationships/notesSlide" Target="../notesSlides/notesSlide13.xml"/><Relationship Id="rId1" Type="http://schemas.openxmlformats.org/officeDocument/2006/relationships/slideLayout" Target="../slideLayouts/slideLayout75.xml"/><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7FFFEDF6_52AB7843.xml"/><Relationship Id="rId2" Type="http://schemas.openxmlformats.org/officeDocument/2006/relationships/notesSlide" Target="../notesSlides/notesSlide14.xml"/><Relationship Id="rId1" Type="http://schemas.openxmlformats.org/officeDocument/2006/relationships/slideLayout" Target="../slideLayouts/slideLayout75.xml"/><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7FFFD093_FA9DD575.xml"/><Relationship Id="rId2" Type="http://schemas.openxmlformats.org/officeDocument/2006/relationships/notesSlide" Target="../notesSlides/notesSlide15.xml"/><Relationship Id="rId1" Type="http://schemas.openxmlformats.org/officeDocument/2006/relationships/slideLayout" Target="../slideLayouts/slideLayout75.xm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7FFFEDF7_1A25B562.xml"/><Relationship Id="rId2" Type="http://schemas.openxmlformats.org/officeDocument/2006/relationships/notesSlide" Target="../notesSlides/notesSlide16.xml"/><Relationship Id="rId1" Type="http://schemas.openxmlformats.org/officeDocument/2006/relationships/slideLayout" Target="../slideLayouts/slideLayout75.xml"/><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7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974F49-892A-083E-6EA9-2437D67963A5}"/>
              </a:ext>
            </a:extLst>
          </p:cNvPr>
          <p:cNvSpPr>
            <a:spLocks noGrp="1"/>
          </p:cNvSpPr>
          <p:nvPr>
            <p:ph type="body" sz="quarter" idx="10"/>
          </p:nvPr>
        </p:nvSpPr>
        <p:spPr/>
        <p:txBody>
          <a:bodyPr/>
          <a:lstStyle/>
          <a:p>
            <a:r>
              <a:rPr lang="en-US"/>
              <a:t>Invite and Onboard Inservice </a:t>
            </a:r>
          </a:p>
        </p:txBody>
      </p:sp>
      <p:sp>
        <p:nvSpPr>
          <p:cNvPr id="3" name="Text Placeholder 2">
            <a:extLst>
              <a:ext uri="{FF2B5EF4-FFF2-40B4-BE49-F238E27FC236}">
                <a16:creationId xmlns:a16="http://schemas.microsoft.com/office/drawing/2014/main" id="{CAB49D99-A335-1334-D74E-4DA5FF1572E4}"/>
              </a:ext>
            </a:extLst>
          </p:cNvPr>
          <p:cNvSpPr>
            <a:spLocks noGrp="1"/>
          </p:cNvSpPr>
          <p:nvPr>
            <p:ph type="body" sz="quarter" idx="11"/>
          </p:nvPr>
        </p:nvSpPr>
        <p:spPr/>
        <p:txBody>
          <a:bodyPr vert="horz" lIns="0" tIns="45720" rIns="0" bIns="45720" rtlCol="0" anchor="t">
            <a:noAutofit/>
          </a:bodyPr>
          <a:lstStyle/>
          <a:p>
            <a:r>
              <a:rPr lang="en-US" sz="2850">
                <a:latin typeface="Arial Nova"/>
              </a:rPr>
              <a:t>2026</a:t>
            </a:r>
            <a:endParaRPr lang="en-US"/>
          </a:p>
        </p:txBody>
      </p:sp>
    </p:spTree>
    <p:extLst>
      <p:ext uri="{BB962C8B-B14F-4D97-AF65-F5344CB8AC3E}">
        <p14:creationId xmlns:p14="http://schemas.microsoft.com/office/powerpoint/2010/main" val="49098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886161-1252-5304-EF41-CDF3C5E95B0C}"/>
              </a:ext>
            </a:extLst>
          </p:cNvPr>
          <p:cNvSpPr>
            <a:spLocks noGrp="1"/>
          </p:cNvSpPr>
          <p:nvPr>
            <p:ph type="body" sz="quarter" idx="10"/>
          </p:nvPr>
        </p:nvSpPr>
        <p:spPr>
          <a:xfrm>
            <a:off x="3863033" y="1899139"/>
            <a:ext cx="9811059" cy="5841488"/>
          </a:xfrm>
        </p:spPr>
        <p:txBody>
          <a:bodyPr vert="horz" lIns="91440" tIns="45720" rIns="91440" bIns="45720" rtlCol="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834390" lvl="1" indent="-285750">
              <a:lnSpc>
                <a:spcPct val="90000"/>
              </a:lnSpc>
              <a:spcBef>
                <a:spcPts val="375"/>
              </a:spcBef>
              <a:buFont typeface="Courier New,monospace"/>
              <a:buChar char="o"/>
            </a:pPr>
            <a:r>
              <a:rPr lang="en-US" sz="2000" dirty="0"/>
              <a:t>Think about one of your current members on your caseload. </a:t>
            </a:r>
            <a:endParaRPr lang="en-US" sz="2000">
              <a:solidFill>
                <a:srgbClr val="1F2327"/>
              </a:solidFill>
            </a:endParaRPr>
          </a:p>
          <a:p>
            <a:pPr marL="834390" lvl="1" indent="-285750">
              <a:lnSpc>
                <a:spcPct val="90000"/>
              </a:lnSpc>
              <a:spcBef>
                <a:spcPts val="375"/>
              </a:spcBef>
              <a:buFont typeface="Courier New,monospace"/>
              <a:buChar char="o"/>
            </a:pPr>
            <a:r>
              <a:rPr lang="en-US" sz="2000" dirty="0"/>
              <a:t>What member persona would they fall into? </a:t>
            </a:r>
            <a:endParaRPr lang="en-US" sz="2000">
              <a:solidFill>
                <a:srgbClr val="1F2327"/>
              </a:solidFill>
            </a:endParaRPr>
          </a:p>
          <a:p>
            <a:pPr marL="834390" lvl="1" indent="-285750">
              <a:lnSpc>
                <a:spcPct val="90000"/>
              </a:lnSpc>
              <a:spcBef>
                <a:spcPts val="375"/>
              </a:spcBef>
              <a:buFont typeface="Courier New,monospace"/>
              <a:buChar char="o"/>
            </a:pPr>
            <a:r>
              <a:rPr lang="en-US" sz="2000" dirty="0"/>
              <a:t>What </a:t>
            </a:r>
            <a:r>
              <a:rPr lang="en-US" sz="2000" err="1"/>
              <a:t>Wellframe</a:t>
            </a:r>
            <a:r>
              <a:rPr lang="en-US" sz="2000" dirty="0"/>
              <a:t> feature would resonate with them most? What would matter to them? </a:t>
            </a:r>
            <a:endParaRPr lang="en-US" sz="2000">
              <a:solidFill>
                <a:srgbClr val="1F2327"/>
              </a:solidFill>
            </a:endParaRPr>
          </a:p>
          <a:p>
            <a:pPr marL="834390" lvl="1" indent="-285750">
              <a:lnSpc>
                <a:spcPct val="90000"/>
              </a:lnSpc>
              <a:spcBef>
                <a:spcPts val="375"/>
              </a:spcBef>
              <a:buFont typeface="Courier New,monospace"/>
              <a:buChar char="o"/>
            </a:pPr>
            <a:r>
              <a:rPr lang="en-US" sz="2000" dirty="0"/>
              <a:t>How would you explain the benefits of </a:t>
            </a:r>
            <a:r>
              <a:rPr lang="en-US" sz="2000" err="1"/>
              <a:t>Wellframe</a:t>
            </a:r>
            <a:r>
              <a:rPr lang="en-US" sz="2000" dirty="0"/>
              <a:t> to them? </a:t>
            </a:r>
            <a:endParaRPr lang="en-US" sz="2000">
              <a:solidFill>
                <a:srgbClr val="1F2327"/>
              </a:solidFill>
            </a:endParaRPr>
          </a:p>
          <a:p>
            <a:pPr marL="834390" lvl="1" indent="-285750">
              <a:lnSpc>
                <a:spcPct val="90000"/>
              </a:lnSpc>
              <a:spcBef>
                <a:spcPts val="375"/>
              </a:spcBef>
              <a:buFont typeface="Courier New,monospace"/>
              <a:buChar char="o"/>
            </a:pPr>
            <a:r>
              <a:rPr lang="en-US" sz="2000" dirty="0"/>
              <a:t>Write out your script for them. </a:t>
            </a:r>
          </a:p>
          <a:p>
            <a:pPr lvl="4">
              <a:buFont typeface="Courier New"/>
              <a:buChar char="o"/>
            </a:pPr>
            <a:endParaRPr lang="en-US" sz="1900">
              <a:latin typeface="Roboto"/>
            </a:endParaRPr>
          </a:p>
          <a:p>
            <a:pPr indent="0">
              <a:buNone/>
            </a:pPr>
            <a:endParaRPr lang="en-US" sz="1900">
              <a:latin typeface="Roboto"/>
            </a:endParaRPr>
          </a:p>
          <a:p>
            <a:r>
              <a:rPr lang="en-US" sz="2200" i="1" dirty="0"/>
              <a:t>"Mary, based on what you have told me, it sounds like our digital care management program will fit your needs really well, </a:t>
            </a:r>
            <a:r>
              <a:rPr lang="en-US" sz="2200" i="1" dirty="0">
                <a:highlight>
                  <a:srgbClr val="FFFF00"/>
                </a:highlight>
              </a:rPr>
              <a:t>it allows for secure messaging in case any questions come up, especially if you are not up to talking. It also has an area to enter the new medications you were prescribed so you will not forget to take the afternoon doses. </a:t>
            </a:r>
            <a:r>
              <a:rPr lang="en-US" sz="2200" i="1" dirty="0"/>
              <a:t>I can send you the link right now and stay on the line with you to make sure you get it downloaded." </a:t>
            </a:r>
            <a:r>
              <a:rPr lang="en-US" sz="2200" dirty="0"/>
              <a:t> </a:t>
            </a:r>
          </a:p>
          <a:p>
            <a:endParaRPr lang="en-US"/>
          </a:p>
        </p:txBody>
      </p:sp>
      <p:sp>
        <p:nvSpPr>
          <p:cNvPr id="4" name="Text Placeholder 3">
            <a:extLst>
              <a:ext uri="{FF2B5EF4-FFF2-40B4-BE49-F238E27FC236}">
                <a16:creationId xmlns:a16="http://schemas.microsoft.com/office/drawing/2014/main" id="{D7F47DEB-CF4D-82C5-46B8-BEE2AD4CF312}"/>
              </a:ext>
            </a:extLst>
          </p:cNvPr>
          <p:cNvSpPr>
            <a:spLocks noGrp="1"/>
          </p:cNvSpPr>
          <p:nvPr>
            <p:ph type="body" sz="quarter" idx="11"/>
          </p:nvPr>
        </p:nvSpPr>
        <p:spPr>
          <a:xfrm>
            <a:off x="3855217" y="963179"/>
            <a:ext cx="8407853" cy="584775"/>
          </a:xfrm>
        </p:spPr>
        <p:txBody>
          <a:bodyPr vert="horz" lIns="91440" tIns="45720" rIns="91440" bIns="45720" rtlCol="0" anchor="t">
            <a:spAutoFit/>
          </a:bodyPr>
          <a:lstStyle/>
          <a:p>
            <a:pPr marL="0" indent="0">
              <a:buNone/>
            </a:pPr>
            <a:r>
              <a:rPr lang="en-US" sz="2400" dirty="0">
                <a:latin typeface="Arial"/>
                <a:ea typeface="Roboto"/>
                <a:cs typeface="Roboto"/>
              </a:rPr>
              <a:t>Putting in Your Words</a:t>
            </a:r>
          </a:p>
        </p:txBody>
      </p:sp>
      <p:sp>
        <p:nvSpPr>
          <p:cNvPr id="2" name="Title 1">
            <a:extLst>
              <a:ext uri="{FF2B5EF4-FFF2-40B4-BE49-F238E27FC236}">
                <a16:creationId xmlns:a16="http://schemas.microsoft.com/office/drawing/2014/main" id="{B964700D-9C8A-F337-352C-2AACE0FC5639}"/>
              </a:ext>
            </a:extLst>
          </p:cNvPr>
          <p:cNvSpPr>
            <a:spLocks noGrp="1"/>
          </p:cNvSpPr>
          <p:nvPr>
            <p:ph type="title" idx="4294967295"/>
          </p:nvPr>
        </p:nvSpPr>
        <p:spPr>
          <a:xfrm>
            <a:off x="3852985" y="3175"/>
            <a:ext cx="9249019" cy="814388"/>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r>
              <a:rPr lang="en-US" sz="2800" dirty="0">
                <a:solidFill>
                  <a:srgbClr val="0193C7"/>
                </a:solidFill>
                <a:latin typeface="Arial Nova Light"/>
              </a:rPr>
              <a:t>Activity </a:t>
            </a:r>
          </a:p>
        </p:txBody>
      </p:sp>
    </p:spTree>
    <p:extLst>
      <p:ext uri="{BB962C8B-B14F-4D97-AF65-F5344CB8AC3E}">
        <p14:creationId xmlns:p14="http://schemas.microsoft.com/office/powerpoint/2010/main" val="400843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Google Shape;327;p47"/>
          <p:cNvSpPr txBox="1">
            <a:spLocks noGrp="1"/>
          </p:cNvSpPr>
          <p:nvPr>
            <p:ph type="sldNum" sz="quarter" idx="14"/>
          </p:nvPr>
        </p:nvSpPr>
        <p:spPr>
          <a:prstGeom prst="rect">
            <a:avLst/>
          </a:prstGeom>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lang="en" sz="3550">
              <a:ea typeface="Roboto"/>
            </a:endParaRPr>
          </a:p>
        </p:txBody>
      </p:sp>
      <p:sp>
        <p:nvSpPr>
          <p:cNvPr id="326" name="Google Shape;326;p47"/>
          <p:cNvSpPr txBox="1">
            <a:spLocks noGrp="1"/>
          </p:cNvSpPr>
          <p:nvPr>
            <p:ph type="title" idx="4294967295"/>
          </p:nvPr>
        </p:nvSpPr>
        <p:spPr>
          <a:xfrm>
            <a:off x="612409" y="291050"/>
            <a:ext cx="13635037" cy="920750"/>
          </a:xfrm>
          <a:prstGeom prst="rect">
            <a:avLst/>
          </a:prstGeom>
        </p:spPr>
        <p:txBody>
          <a:bodyPr spcFirstLastPara="1" wrap="square" lIns="146280" tIns="73120" rIns="146280" bIns="7312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800" dirty="0">
                <a:solidFill>
                  <a:srgbClr val="0193C7"/>
                </a:solidFill>
                <a:latin typeface="Arial Nova Light"/>
              </a:rPr>
              <a:t>Addressing Concerns</a:t>
            </a:r>
            <a:endParaRPr sz="2800" dirty="0">
              <a:solidFill>
                <a:srgbClr val="0193C7"/>
              </a:solidFill>
              <a:latin typeface="Arial Nova Light"/>
            </a:endParaRPr>
          </a:p>
        </p:txBody>
      </p:sp>
      <p:graphicFrame>
        <p:nvGraphicFramePr>
          <p:cNvPr id="328" name="Google Shape;328;p47"/>
          <p:cNvGraphicFramePr/>
          <p:nvPr/>
        </p:nvGraphicFramePr>
        <p:xfrm>
          <a:off x="1695938" y="1797538"/>
          <a:ext cx="12450680" cy="5721365"/>
        </p:xfrm>
        <a:graphic>
          <a:graphicData uri="http://schemas.openxmlformats.org/drawingml/2006/table">
            <a:tbl>
              <a:tblPr>
                <a:noFill/>
              </a:tblPr>
              <a:tblGrid>
                <a:gridCol w="2844040">
                  <a:extLst>
                    <a:ext uri="{9D8B030D-6E8A-4147-A177-3AD203B41FA5}">
                      <a16:colId xmlns:a16="http://schemas.microsoft.com/office/drawing/2014/main" val="20000"/>
                    </a:ext>
                  </a:extLst>
                </a:gridCol>
                <a:gridCol w="9606640">
                  <a:extLst>
                    <a:ext uri="{9D8B030D-6E8A-4147-A177-3AD203B41FA5}">
                      <a16:colId xmlns:a16="http://schemas.microsoft.com/office/drawing/2014/main" val="20001"/>
                    </a:ext>
                  </a:extLst>
                </a:gridCol>
              </a:tblGrid>
              <a:tr h="1041751">
                <a:tc>
                  <a:txBody>
                    <a:bodyPr/>
                    <a:lstStyle/>
                    <a:p>
                      <a:pPr marL="0" lvl="0" indent="0" algn="ctr" rtl="0">
                        <a:lnSpc>
                          <a:spcPct val="115000"/>
                        </a:lnSpc>
                        <a:spcBef>
                          <a:spcPts val="0"/>
                        </a:spcBef>
                        <a:spcAft>
                          <a:spcPts val="0"/>
                        </a:spcAft>
                        <a:buNone/>
                      </a:pPr>
                      <a:r>
                        <a:rPr lang="en" sz="1600" b="1">
                          <a:solidFill>
                            <a:srgbClr val="FFFFFF"/>
                          </a:solidFill>
                          <a:latin typeface="Roboto"/>
                          <a:ea typeface="Roboto"/>
                          <a:cs typeface="Roboto"/>
                          <a:sym typeface="Roboto"/>
                        </a:rPr>
                        <a:t>If member feels it will take </a:t>
                      </a:r>
                      <a:r>
                        <a:rPr lang="en" sz="1600" b="1" u="sng">
                          <a:solidFill>
                            <a:srgbClr val="FFFFFF"/>
                          </a:solidFill>
                          <a:latin typeface="Roboto"/>
                          <a:ea typeface="Roboto"/>
                          <a:cs typeface="Roboto"/>
                          <a:sym typeface="Roboto"/>
                        </a:rPr>
                        <a:t>too long</a:t>
                      </a:r>
                      <a:r>
                        <a:rPr lang="en" sz="1600" b="1">
                          <a:solidFill>
                            <a:srgbClr val="FFFFFF"/>
                          </a:solidFill>
                          <a:latin typeface="Roboto"/>
                          <a:ea typeface="Roboto"/>
                          <a:cs typeface="Roboto"/>
                          <a:sym typeface="Roboto"/>
                        </a:rPr>
                        <a:t> to sign up</a:t>
                      </a:r>
                      <a:endParaRPr sz="1600" b="1">
                        <a:solidFill>
                          <a:srgbClr val="FFFFFF"/>
                        </a:solidFill>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1400">
                          <a:latin typeface="Roboto"/>
                          <a:ea typeface="Roboto"/>
                          <a:cs typeface="Roboto"/>
                          <a:sym typeface="Roboto"/>
                        </a:rPr>
                        <a:t>“Let’s take a few minutes to get you signed up now. This will make it easier for you to stay in touch with your care team, and to text back and forth. This can be especially helpful now, and will only take about 3 minutes.”</a:t>
                      </a:r>
                      <a:endParaRPr sz="1400">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174037">
                <a:tc>
                  <a:txBody>
                    <a:bodyPr/>
                    <a:lstStyle/>
                    <a:p>
                      <a:pPr marL="0" lvl="0" indent="0" algn="ctr" rtl="0">
                        <a:lnSpc>
                          <a:spcPct val="115000"/>
                        </a:lnSpc>
                        <a:spcBef>
                          <a:spcPts val="0"/>
                        </a:spcBef>
                        <a:spcAft>
                          <a:spcPts val="0"/>
                        </a:spcAft>
                        <a:buNone/>
                      </a:pPr>
                      <a:r>
                        <a:rPr lang="en" sz="1600" b="1">
                          <a:solidFill>
                            <a:srgbClr val="FFFFFF"/>
                          </a:solidFill>
                          <a:latin typeface="Roboto"/>
                          <a:ea typeface="Roboto"/>
                          <a:cs typeface="Roboto"/>
                          <a:sym typeface="Roboto"/>
                        </a:rPr>
                        <a:t>If member is concerned about </a:t>
                      </a:r>
                      <a:r>
                        <a:rPr lang="en" sz="1600" b="1" u="sng">
                          <a:solidFill>
                            <a:srgbClr val="FFFFFF"/>
                          </a:solidFill>
                          <a:latin typeface="Roboto"/>
                          <a:ea typeface="Roboto"/>
                          <a:cs typeface="Roboto"/>
                          <a:sym typeface="Roboto"/>
                        </a:rPr>
                        <a:t>privacy &amp; security</a:t>
                      </a:r>
                      <a:endParaRPr sz="1600" b="1" u="sng">
                        <a:solidFill>
                          <a:srgbClr val="FFFFFF"/>
                        </a:solidFill>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1400">
                          <a:latin typeface="Roboto"/>
                          <a:ea typeface="Roboto"/>
                          <a:cs typeface="Roboto"/>
                          <a:sym typeface="Roboto"/>
                        </a:rPr>
                        <a:t>“You might be familiar with seeing your doctor on the computer during an appointment so that they can check on your health history and take notes about your visit. </a:t>
                      </a:r>
                      <a:r>
                        <a:rPr lang="en" sz="1400">
                          <a:latin typeface="Roboto"/>
                          <a:ea typeface="Roboto"/>
                          <a:cs typeface="Roboto"/>
                        </a:rPr>
                        <a:t>Our app</a:t>
                      </a:r>
                      <a:r>
                        <a:rPr lang="en" sz="1400">
                          <a:latin typeface="Roboto"/>
                          <a:ea typeface="Roboto"/>
                          <a:cs typeface="Roboto"/>
                          <a:sym typeface="Roboto"/>
                        </a:rPr>
                        <a:t> has to follow the same rules as those computer programs to make sure your data </a:t>
                      </a:r>
                      <a:r>
                        <a:rPr lang="en" sz="1400">
                          <a:latin typeface="Roboto"/>
                          <a:ea typeface="Roboto"/>
                          <a:cs typeface="Roboto"/>
                        </a:rPr>
                        <a:t>is</a:t>
                      </a:r>
                      <a:r>
                        <a:rPr lang="en" sz="1400">
                          <a:latin typeface="Roboto"/>
                          <a:ea typeface="Roboto"/>
                          <a:cs typeface="Roboto"/>
                          <a:sym typeface="Roboto"/>
                        </a:rPr>
                        <a:t> </a:t>
                      </a:r>
                      <a:r>
                        <a:rPr lang="en" sz="1400">
                          <a:latin typeface="Roboto"/>
                          <a:ea typeface="Roboto"/>
                          <a:cs typeface="Roboto"/>
                        </a:rPr>
                        <a:t>protected.  The app</a:t>
                      </a:r>
                      <a:r>
                        <a:rPr lang="en" sz="1400">
                          <a:latin typeface="Roboto"/>
                          <a:ea typeface="Roboto"/>
                          <a:cs typeface="Roboto"/>
                          <a:sym typeface="Roboto"/>
                        </a:rPr>
                        <a:t> makes it just as easy as text messaging to contact your care manager but it is secure in order to protect your personal information.”</a:t>
                      </a:r>
                      <a:endParaRPr sz="1400">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1157502">
                <a:tc>
                  <a:txBody>
                    <a:bodyPr/>
                    <a:lstStyle/>
                    <a:p>
                      <a:pPr marL="0" lvl="0" indent="0" algn="ctr" rtl="0">
                        <a:lnSpc>
                          <a:spcPct val="115000"/>
                        </a:lnSpc>
                        <a:spcBef>
                          <a:spcPts val="0"/>
                        </a:spcBef>
                        <a:spcAft>
                          <a:spcPts val="0"/>
                        </a:spcAft>
                        <a:buNone/>
                      </a:pPr>
                      <a:r>
                        <a:rPr lang="en" sz="1600" b="1">
                          <a:solidFill>
                            <a:srgbClr val="FFFFFF"/>
                          </a:solidFill>
                          <a:latin typeface="Roboto"/>
                          <a:ea typeface="Roboto"/>
                          <a:cs typeface="Roboto"/>
                          <a:sym typeface="Roboto"/>
                        </a:rPr>
                        <a:t>If member is worried about how this may </a:t>
                      </a:r>
                      <a:r>
                        <a:rPr lang="en" sz="1600" b="1" u="sng">
                          <a:solidFill>
                            <a:srgbClr val="FFFFFF"/>
                          </a:solidFill>
                          <a:latin typeface="Roboto"/>
                          <a:ea typeface="Roboto"/>
                          <a:cs typeface="Roboto"/>
                          <a:sym typeface="Roboto"/>
                        </a:rPr>
                        <a:t>change the telephonic relationship</a:t>
                      </a:r>
                      <a:r>
                        <a:rPr lang="en" sz="1600" b="1">
                          <a:solidFill>
                            <a:srgbClr val="FFFFFF"/>
                          </a:solidFill>
                          <a:latin typeface="Roboto"/>
                          <a:ea typeface="Roboto"/>
                          <a:cs typeface="Roboto"/>
                        </a:rPr>
                        <a:t> </a:t>
                      </a:r>
                      <a:endParaRPr sz="1600" b="1">
                        <a:solidFill>
                          <a:srgbClr val="FFFFFF"/>
                        </a:solidFill>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1400">
                          <a:latin typeface="Roboto"/>
                          <a:ea typeface="Roboto"/>
                          <a:cs typeface="Roboto"/>
                          <a:sym typeface="Roboto"/>
                        </a:rPr>
                        <a:t>“The app will make it easier for us to stay connected between phone calls and when it’s most convenient for you. We can still speak by phone when you want. Think of the app as giving us more opportunities to connect -- it will also let me know how things are going for you and will let me know when you need extra support!”</a:t>
                      </a:r>
                      <a:endParaRPr sz="1400">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1389002">
                <a:tc>
                  <a:txBody>
                    <a:bodyPr/>
                    <a:lstStyle/>
                    <a:p>
                      <a:pPr marL="0" lvl="0" indent="0" algn="ctr" rtl="0">
                        <a:lnSpc>
                          <a:spcPct val="115000"/>
                        </a:lnSpc>
                        <a:spcBef>
                          <a:spcPts val="0"/>
                        </a:spcBef>
                        <a:spcAft>
                          <a:spcPts val="0"/>
                        </a:spcAft>
                        <a:buNone/>
                      </a:pPr>
                      <a:r>
                        <a:rPr lang="en" sz="1600" b="1">
                          <a:solidFill>
                            <a:srgbClr val="FFFFFF"/>
                          </a:solidFill>
                          <a:latin typeface="Roboto"/>
                          <a:ea typeface="Roboto"/>
                          <a:cs typeface="Roboto"/>
                          <a:sym typeface="Roboto"/>
                        </a:rPr>
                        <a:t>If the member is</a:t>
                      </a:r>
                      <a:r>
                        <a:rPr lang="en" sz="1600" b="1">
                          <a:solidFill>
                            <a:srgbClr val="FFFFFF"/>
                          </a:solidFill>
                          <a:latin typeface="Roboto"/>
                          <a:ea typeface="Roboto"/>
                          <a:cs typeface="Roboto"/>
                        </a:rPr>
                        <a:t> </a:t>
                      </a:r>
                      <a:endParaRPr sz="16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1600" b="1" u="sng">
                          <a:solidFill>
                            <a:srgbClr val="FFFFFF"/>
                          </a:solidFill>
                          <a:latin typeface="Roboto"/>
                          <a:ea typeface="Roboto"/>
                          <a:cs typeface="Roboto"/>
                          <a:sym typeface="Roboto"/>
                        </a:rPr>
                        <a:t>unfamiliar with apps</a:t>
                      </a:r>
                      <a:r>
                        <a:rPr lang="en" sz="1600" b="1">
                          <a:solidFill>
                            <a:srgbClr val="FFFFFF"/>
                          </a:solidFill>
                          <a:latin typeface="Roboto"/>
                          <a:ea typeface="Roboto"/>
                          <a:cs typeface="Roboto"/>
                        </a:rPr>
                        <a:t> </a:t>
                      </a:r>
                      <a:endParaRPr sz="16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1600" b="1">
                          <a:solidFill>
                            <a:srgbClr val="FFFFFF"/>
                          </a:solidFill>
                          <a:latin typeface="Roboto"/>
                          <a:ea typeface="Roboto"/>
                          <a:cs typeface="Roboto"/>
                          <a:sym typeface="Roboto"/>
                        </a:rPr>
                        <a:t>and downloading apps</a:t>
                      </a:r>
                      <a:endParaRPr sz="1600" b="1">
                        <a:solidFill>
                          <a:srgbClr val="FFFFFF"/>
                        </a:solidFill>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1400">
                          <a:latin typeface="Roboto"/>
                          <a:ea typeface="Roboto"/>
                          <a:cs typeface="Roboto"/>
                          <a:sym typeface="Roboto"/>
                        </a:rPr>
                        <a:t>“‘App’ is short for application. It is a program or piece of software that serves a specific purpose and can be downloaded onto your smartphone or tablet. Apps can be related to health management, such as </a:t>
                      </a:r>
                      <a:r>
                        <a:rPr lang="en" sz="1400" err="1">
                          <a:latin typeface="Roboto"/>
                          <a:ea typeface="Roboto"/>
                          <a:cs typeface="Roboto"/>
                          <a:sym typeface="Roboto"/>
                        </a:rPr>
                        <a:t>Wellframe</a:t>
                      </a:r>
                      <a:r>
                        <a:rPr lang="en" sz="1400">
                          <a:latin typeface="Roboto"/>
                          <a:ea typeface="Roboto"/>
                          <a:cs typeface="Roboto"/>
                          <a:sym typeface="Roboto"/>
                        </a:rPr>
                        <a:t>, or any other purpose, such as listening to music, reading the news, or playing a game. To find the </a:t>
                      </a:r>
                      <a:r>
                        <a:rPr lang="en" sz="1400" err="1">
                          <a:latin typeface="Roboto"/>
                          <a:ea typeface="Roboto"/>
                          <a:cs typeface="Roboto"/>
                          <a:sym typeface="Roboto"/>
                        </a:rPr>
                        <a:t>Wellframe</a:t>
                      </a:r>
                      <a:r>
                        <a:rPr lang="en" sz="1400">
                          <a:latin typeface="Roboto"/>
                          <a:ea typeface="Roboto"/>
                          <a:cs typeface="Roboto"/>
                          <a:sym typeface="Roboto"/>
                        </a:rPr>
                        <a:t> App -- as well as any other app -- you go to the Google Play Store if you have an Android phone or the Apple App Store if you have an iPhone."</a:t>
                      </a:r>
                      <a:endParaRPr sz="1400">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959073">
                <a:tc>
                  <a:txBody>
                    <a:bodyPr/>
                    <a:lstStyle/>
                    <a:p>
                      <a:pPr marL="0" lvl="0" indent="0" algn="ctr" rtl="0">
                        <a:lnSpc>
                          <a:spcPct val="115000"/>
                        </a:lnSpc>
                        <a:spcBef>
                          <a:spcPts val="0"/>
                        </a:spcBef>
                        <a:spcAft>
                          <a:spcPts val="0"/>
                        </a:spcAft>
                        <a:buNone/>
                      </a:pPr>
                      <a:r>
                        <a:rPr lang="en" sz="1600" b="1">
                          <a:solidFill>
                            <a:srgbClr val="FFFFFF"/>
                          </a:solidFill>
                          <a:latin typeface="Roboto"/>
                          <a:ea typeface="Roboto"/>
                          <a:cs typeface="Roboto"/>
                          <a:sym typeface="Roboto"/>
                        </a:rPr>
                        <a:t>If member is concerned about </a:t>
                      </a:r>
                      <a:r>
                        <a:rPr lang="en" sz="1600" b="1" u="sng">
                          <a:solidFill>
                            <a:srgbClr val="FFFFFF"/>
                          </a:solidFill>
                          <a:latin typeface="Roboto"/>
                          <a:ea typeface="Roboto"/>
                          <a:cs typeface="Roboto"/>
                          <a:sym typeface="Roboto"/>
                        </a:rPr>
                        <a:t>data usage</a:t>
                      </a:r>
                      <a:endParaRPr sz="1600" b="1" u="sng">
                        <a:solidFill>
                          <a:srgbClr val="FFFFFF"/>
                        </a:solidFill>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1400">
                          <a:latin typeface="Roboto"/>
                          <a:ea typeface="Roboto"/>
                          <a:cs typeface="Roboto"/>
                          <a:sym typeface="Roboto"/>
                        </a:rPr>
                        <a:t>“The app does not use a significant amount of data, but if you do have concerns about data usage, we suggest using the app when your mobile device is connected to </a:t>
                      </a:r>
                      <a:r>
                        <a:rPr lang="en" sz="1400" err="1">
                          <a:latin typeface="Roboto"/>
                          <a:ea typeface="Roboto"/>
                          <a:cs typeface="Roboto"/>
                          <a:sym typeface="Roboto"/>
                        </a:rPr>
                        <a:t>wifi</a:t>
                      </a:r>
                      <a:r>
                        <a:rPr lang="en" sz="1400">
                          <a:latin typeface="Roboto"/>
                          <a:ea typeface="Roboto"/>
                          <a:cs typeface="Roboto"/>
                          <a:sym typeface="Roboto"/>
                        </a:rPr>
                        <a:t>, particularly when viewing a video included in one of the educational articles “</a:t>
                      </a:r>
                      <a:endParaRPr sz="1400">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bl>
          </a:graphicData>
        </a:graphic>
      </p:graphicFrame>
      <p:sp>
        <p:nvSpPr>
          <p:cNvPr id="329" name="Google Shape;329;p47"/>
          <p:cNvSpPr txBox="1"/>
          <p:nvPr/>
        </p:nvSpPr>
        <p:spPr>
          <a:xfrm>
            <a:off x="1696760" y="1206767"/>
            <a:ext cx="2844000" cy="590880"/>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920">
                <a:solidFill>
                  <a:schemeClr val="dk1"/>
                </a:solidFill>
                <a:latin typeface="Roboto Medium"/>
                <a:ea typeface="Roboto Medium"/>
                <a:cs typeface="Roboto Medium"/>
                <a:sym typeface="Roboto Medium"/>
              </a:rPr>
              <a:t>CONCERN</a:t>
            </a:r>
            <a:endParaRPr sz="1920">
              <a:solidFill>
                <a:schemeClr val="dk1"/>
              </a:solidFill>
              <a:latin typeface="Roboto Medium"/>
              <a:ea typeface="Roboto Medium"/>
              <a:cs typeface="Roboto Medium"/>
              <a:sym typeface="Roboto Medium"/>
            </a:endParaRPr>
          </a:p>
        </p:txBody>
      </p:sp>
      <p:sp>
        <p:nvSpPr>
          <p:cNvPr id="330" name="Google Shape;330;p47"/>
          <p:cNvSpPr txBox="1"/>
          <p:nvPr/>
        </p:nvSpPr>
        <p:spPr>
          <a:xfrm>
            <a:off x="4540760" y="1206767"/>
            <a:ext cx="9606720" cy="590880"/>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920">
                <a:solidFill>
                  <a:schemeClr val="dk1"/>
                </a:solidFill>
                <a:latin typeface="Roboto Medium"/>
                <a:ea typeface="Roboto Medium"/>
                <a:cs typeface="Roboto Medium"/>
                <a:sym typeface="Roboto Medium"/>
              </a:rPr>
              <a:t>SAMPLE SCRIPT</a:t>
            </a:r>
            <a:endParaRPr sz="1920">
              <a:solidFill>
                <a:schemeClr val="dk1"/>
              </a:solidFill>
              <a:latin typeface="Roboto Medium"/>
              <a:ea typeface="Roboto Medium"/>
              <a:cs typeface="Roboto Medium"/>
              <a:sym typeface="Roboto Medium"/>
            </a:endParaRPr>
          </a:p>
        </p:txBody>
      </p:sp>
      <p:pic>
        <p:nvPicPr>
          <p:cNvPr id="331" name="Google Shape;331;p47"/>
          <p:cNvPicPr preferRelativeResize="0"/>
          <p:nvPr/>
        </p:nvPicPr>
        <p:blipFill>
          <a:blip r:embed="rId3">
            <a:alphaModFix/>
          </a:blip>
          <a:stretch>
            <a:fillRect/>
          </a:stretch>
        </p:blipFill>
        <p:spPr>
          <a:xfrm>
            <a:off x="610846" y="4232320"/>
            <a:ext cx="857117" cy="857117"/>
          </a:xfrm>
          <a:prstGeom prst="rect">
            <a:avLst/>
          </a:prstGeom>
          <a:noFill/>
          <a:ln>
            <a:noFill/>
          </a:ln>
        </p:spPr>
      </p:pic>
      <p:pic>
        <p:nvPicPr>
          <p:cNvPr id="332" name="Google Shape;332;p47"/>
          <p:cNvPicPr preferRelativeResize="0"/>
          <p:nvPr/>
        </p:nvPicPr>
        <p:blipFill>
          <a:blip r:embed="rId4">
            <a:alphaModFix/>
          </a:blip>
          <a:stretch>
            <a:fillRect/>
          </a:stretch>
        </p:blipFill>
        <p:spPr>
          <a:xfrm>
            <a:off x="610850" y="5381600"/>
            <a:ext cx="857117" cy="846267"/>
          </a:xfrm>
          <a:prstGeom prst="rect">
            <a:avLst/>
          </a:prstGeom>
          <a:noFill/>
          <a:ln>
            <a:noFill/>
          </a:ln>
        </p:spPr>
      </p:pic>
      <p:pic>
        <p:nvPicPr>
          <p:cNvPr id="333" name="Google Shape;333;p47"/>
          <p:cNvPicPr preferRelativeResize="0"/>
          <p:nvPr/>
        </p:nvPicPr>
        <p:blipFill>
          <a:blip r:embed="rId5">
            <a:alphaModFix/>
          </a:blip>
          <a:stretch>
            <a:fillRect/>
          </a:stretch>
        </p:blipFill>
        <p:spPr>
          <a:xfrm>
            <a:off x="610850" y="6634057"/>
            <a:ext cx="857117" cy="846267"/>
          </a:xfrm>
          <a:prstGeom prst="rect">
            <a:avLst/>
          </a:prstGeom>
          <a:noFill/>
          <a:ln>
            <a:noFill/>
          </a:ln>
        </p:spPr>
      </p:pic>
      <p:pic>
        <p:nvPicPr>
          <p:cNvPr id="334" name="Google Shape;334;p47"/>
          <p:cNvPicPr preferRelativeResize="0"/>
          <p:nvPr/>
        </p:nvPicPr>
        <p:blipFill>
          <a:blip r:embed="rId6">
            <a:alphaModFix/>
          </a:blip>
          <a:stretch>
            <a:fillRect/>
          </a:stretch>
        </p:blipFill>
        <p:spPr>
          <a:xfrm>
            <a:off x="610850" y="1918741"/>
            <a:ext cx="857117" cy="857117"/>
          </a:xfrm>
          <a:prstGeom prst="rect">
            <a:avLst/>
          </a:prstGeom>
          <a:noFill/>
          <a:ln>
            <a:noFill/>
          </a:ln>
        </p:spPr>
      </p:pic>
      <p:pic>
        <p:nvPicPr>
          <p:cNvPr id="335" name="Google Shape;335;p47"/>
          <p:cNvPicPr preferRelativeResize="0"/>
          <p:nvPr/>
        </p:nvPicPr>
        <p:blipFill>
          <a:blip r:embed="rId7">
            <a:alphaModFix/>
          </a:blip>
          <a:stretch>
            <a:fillRect/>
          </a:stretch>
        </p:blipFill>
        <p:spPr>
          <a:xfrm>
            <a:off x="610854" y="3045780"/>
            <a:ext cx="857117" cy="846267"/>
          </a:xfrm>
          <a:prstGeom prst="rect">
            <a:avLst/>
          </a:prstGeom>
          <a:noFill/>
          <a:ln>
            <a:noFill/>
          </a:ln>
        </p:spPr>
      </p:pic>
      <p:sp>
        <p:nvSpPr>
          <p:cNvPr id="336" name="Google Shape;336;p47"/>
          <p:cNvSpPr/>
          <p:nvPr/>
        </p:nvSpPr>
        <p:spPr>
          <a:xfrm>
            <a:off x="11329961" y="1"/>
            <a:ext cx="3300280" cy="476011"/>
          </a:xfrm>
          <a:custGeom>
            <a:avLst/>
            <a:gdLst/>
            <a:ahLst/>
            <a:cxnLst/>
            <a:rect l="l" t="t" r="r" b="b"/>
            <a:pathLst>
              <a:path w="82507" h="11911" extrusionOk="0">
                <a:moveTo>
                  <a:pt x="0" y="0"/>
                </a:moveTo>
                <a:lnTo>
                  <a:pt x="11621" y="11911"/>
                </a:lnTo>
                <a:lnTo>
                  <a:pt x="82507" y="11911"/>
                </a:lnTo>
                <a:lnTo>
                  <a:pt x="82507" y="0"/>
                </a:lnTo>
                <a:close/>
              </a:path>
            </a:pathLst>
          </a:custGeom>
          <a:solidFill>
            <a:schemeClr val="bg1"/>
          </a:solidFill>
          <a:ln>
            <a:noFill/>
          </a:ln>
        </p:spPr>
        <p:txBody>
          <a:bodyPr/>
          <a:lstStyle/>
          <a:p>
            <a:endParaRPr lang="en-US"/>
          </a:p>
        </p:txBody>
      </p:sp>
      <p:sp>
        <p:nvSpPr>
          <p:cNvPr id="337" name="Google Shape;337;p47"/>
          <p:cNvSpPr/>
          <p:nvPr/>
        </p:nvSpPr>
        <p:spPr>
          <a:xfrm>
            <a:off x="11841720" y="18622"/>
            <a:ext cx="2788800" cy="438720"/>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lang="en" sz="1750" b="1">
              <a:solidFill>
                <a:srgbClr val="FFFFFF"/>
              </a:solidFill>
              <a:latin typeface="Roboto"/>
              <a:ea typeface="Roboto"/>
              <a:cs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BFBF5-FDC8-7394-B933-A9C89F79227F}"/>
              </a:ext>
            </a:extLst>
          </p:cNvPr>
          <p:cNvSpPr>
            <a:spLocks noGrp="1"/>
          </p:cNvSpPr>
          <p:nvPr>
            <p:ph type="body" sz="quarter" idx="10"/>
          </p:nvPr>
        </p:nvSpPr>
        <p:spPr/>
        <p:txBody>
          <a:bodyPr vert="horz" lIns="91440" tIns="45720" rIns="91440" bIns="45720" rtlCol="0" anchor="t">
            <a:spAutoFit/>
          </a:bodyPr>
          <a:lstStyle/>
          <a:p>
            <a:r>
              <a:rPr lang="en-US" dirty="0">
                <a:latin typeface="Arial Nova Light"/>
              </a:rPr>
              <a:t> Invite Use Cases</a:t>
            </a:r>
            <a:endParaRPr lang="en-US" dirty="0"/>
          </a:p>
        </p:txBody>
      </p:sp>
      <p:sp>
        <p:nvSpPr>
          <p:cNvPr id="3" name="Text Placeholder 2">
            <a:extLst>
              <a:ext uri="{FF2B5EF4-FFF2-40B4-BE49-F238E27FC236}">
                <a16:creationId xmlns:a16="http://schemas.microsoft.com/office/drawing/2014/main" id="{479F5A68-DD87-7C72-B144-9AAE9ACD531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3DB2834-29CF-C2F0-F677-0573C7309388}"/>
              </a:ext>
            </a:extLst>
          </p:cNvPr>
          <p:cNvSpPr>
            <a:spLocks noGrp="1"/>
          </p:cNvSpPr>
          <p:nvPr>
            <p:ph type="sldNum" sz="quarter" idx="14"/>
          </p:nvPr>
        </p:nvSpPr>
        <p:spPr/>
        <p:txBody>
          <a:bodyPr/>
          <a:lstStyle/>
          <a:p>
            <a:fld id="{C0D0E87D-399F-EB4E-BCA3-C2811CAA7645}" type="slidenum">
              <a:rPr lang="en-US" smtClean="0"/>
              <a:pPr/>
              <a:t>12</a:t>
            </a:fld>
            <a:endParaRPr lang="en-US"/>
          </a:p>
        </p:txBody>
      </p:sp>
    </p:spTree>
    <p:extLst>
      <p:ext uri="{BB962C8B-B14F-4D97-AF65-F5344CB8AC3E}">
        <p14:creationId xmlns:p14="http://schemas.microsoft.com/office/powerpoint/2010/main" val="186291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120"/>
          <p:cNvSpPr txBox="1">
            <a:spLocks noGrp="1"/>
          </p:cNvSpPr>
          <p:nvPr>
            <p:ph type="title"/>
          </p:nvPr>
        </p:nvSpPr>
        <p:spPr>
          <a:xfrm>
            <a:off x="936346" y="2107142"/>
            <a:ext cx="5481600" cy="4557056"/>
          </a:xfrm>
          <a:prstGeom prst="rect">
            <a:avLst/>
          </a:prstGeom>
          <a:noFill/>
          <a:ln>
            <a:noFill/>
          </a:ln>
        </p:spPr>
        <p:txBody>
          <a:bodyPr spcFirstLastPara="1" wrap="square" lIns="146280" tIns="73120" rIns="146280" bIns="73120"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dirty="0">
                <a:latin typeface="Arial"/>
                <a:ea typeface="+mn-lt"/>
                <a:cs typeface="Arial"/>
              </a:rPr>
              <a:t>Arnold is 67 years old hospitalized with a HF exacerbation. He lives alone. His children live in another city. Arnold will go home in 2 days on new diuretic medications and fears not having anyone to support him once he’s back home. He’d like to have someone to talk to and guide him.</a:t>
            </a:r>
            <a:endParaRPr lang="en-US" sz="2400" dirty="0">
              <a:latin typeface="Arial"/>
              <a:cs typeface="Arial"/>
            </a:endParaRPr>
          </a:p>
        </p:txBody>
      </p:sp>
      <p:pic>
        <p:nvPicPr>
          <p:cNvPr id="3" name="Google Shape;1313;p118" descr="A doctor talking to a patient&#10;&#10;Description automatically generated">
            <a:extLst>
              <a:ext uri="{FF2B5EF4-FFF2-40B4-BE49-F238E27FC236}">
                <a16:creationId xmlns:a16="http://schemas.microsoft.com/office/drawing/2014/main" id="{103EC606-5B3A-3D5B-590F-5D4B45A23671}"/>
              </a:ext>
            </a:extLst>
          </p:cNvPr>
          <p:cNvPicPr>
            <a:picLocks noChangeAspect="1"/>
          </p:cNvPicPr>
          <p:nvPr/>
        </p:nvPicPr>
        <p:blipFill>
          <a:blip r:embed="rId3">
            <a:alphaModFix/>
          </a:blip>
          <a:srcRect l="11780" r="19145"/>
          <a:stretch>
            <a:fillRect/>
          </a:stretch>
        </p:blipFill>
        <p:spPr>
          <a:xfrm>
            <a:off x="7315204" y="0"/>
            <a:ext cx="7315204" cy="8229622"/>
          </a:xfrm>
          <a:prstGeom prst="rect">
            <a:avLst/>
          </a:prstGeom>
          <a:noFill/>
          <a:ln cap="flat">
            <a:noFill/>
          </a:ln>
        </p:spPr>
      </p:pic>
      <p:sp>
        <p:nvSpPr>
          <p:cNvPr id="2" name="TextBox 1">
            <a:extLst>
              <a:ext uri="{FF2B5EF4-FFF2-40B4-BE49-F238E27FC236}">
                <a16:creationId xmlns:a16="http://schemas.microsoft.com/office/drawing/2014/main" id="{5BAC8E66-6526-BEDE-E887-F1DBDA623284}"/>
              </a:ext>
            </a:extLst>
          </p:cNvPr>
          <p:cNvSpPr txBox="1"/>
          <p:nvPr/>
        </p:nvSpPr>
        <p:spPr>
          <a:xfrm>
            <a:off x="1466490" y="6840746"/>
            <a:ext cx="48997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dirty="0">
                <a:solidFill>
                  <a:schemeClr val="accent5"/>
                </a:solidFill>
                <a:latin typeface="Arial"/>
                <a:ea typeface="+mn-lt"/>
                <a:cs typeface="+mn-lt"/>
              </a:rPr>
              <a:t>What could be highlighted when offering </a:t>
            </a:r>
            <a:r>
              <a:rPr lang="en-US" sz="2400" b="1" i="1" err="1">
                <a:solidFill>
                  <a:schemeClr val="accent5"/>
                </a:solidFill>
                <a:latin typeface="Arial"/>
                <a:ea typeface="+mn-lt"/>
                <a:cs typeface="+mn-lt"/>
              </a:rPr>
              <a:t>Wellframe</a:t>
            </a:r>
            <a:r>
              <a:rPr lang="en-US" sz="2400" b="1" i="1" dirty="0">
                <a:solidFill>
                  <a:schemeClr val="accent5"/>
                </a:solidFill>
                <a:latin typeface="Arial"/>
                <a:ea typeface="+mn-lt"/>
                <a:cs typeface="+mn-lt"/>
              </a:rPr>
              <a:t>?</a:t>
            </a:r>
            <a:endParaRPr lang="en-US" dirty="0">
              <a:solidFill>
                <a:schemeClr val="accent5"/>
              </a:solidFill>
              <a:latin typeface="Arial"/>
            </a:endParaRPr>
          </a:p>
        </p:txBody>
      </p:sp>
    </p:spTree>
    <p:extLst>
      <p:ext uri="{BB962C8B-B14F-4D97-AF65-F5344CB8AC3E}">
        <p14:creationId xmlns:p14="http://schemas.microsoft.com/office/powerpoint/2010/main" val="2177854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120"/>
          <p:cNvSpPr txBox="1">
            <a:spLocks noGrp="1"/>
          </p:cNvSpPr>
          <p:nvPr>
            <p:ph type="title"/>
          </p:nvPr>
        </p:nvSpPr>
        <p:spPr>
          <a:xfrm>
            <a:off x="1087348" y="2014863"/>
            <a:ext cx="5481600" cy="3894326"/>
          </a:xfrm>
          <a:prstGeom prst="rect">
            <a:avLst/>
          </a:prstGeom>
          <a:noFill/>
          <a:ln>
            <a:noFill/>
          </a:ln>
        </p:spPr>
        <p:txBody>
          <a:bodyPr spcFirstLastPara="1" wrap="square" lIns="146280" tIns="73120" rIns="146280" bIns="73120"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dirty="0">
                <a:latin typeface="Arial"/>
                <a:ea typeface="+mn-lt"/>
                <a:cs typeface="+mn-lt"/>
              </a:rPr>
              <a:t>Roger, 63, is diabetic who doesn’t communicate his blood sugar readings. He expressed interest in setting some goals that he shared with you but says he’ll probably forget about them. He enjoys connecting with you but he says he’s so busy that he sometimes does not have the time for a call.</a:t>
            </a:r>
            <a:r>
              <a:rPr lang="en-US" sz="2200" dirty="0">
                <a:ea typeface="+mn-lt"/>
                <a:cs typeface="+mn-lt"/>
              </a:rPr>
              <a:t> </a:t>
            </a:r>
            <a:endParaRPr lang="en-US" dirty="0"/>
          </a:p>
        </p:txBody>
      </p:sp>
      <p:pic>
        <p:nvPicPr>
          <p:cNvPr id="4" name="Google Shape;1307;p117" descr="A person looking at a cellphone&#10;&#10;Description automatically generated">
            <a:extLst>
              <a:ext uri="{FF2B5EF4-FFF2-40B4-BE49-F238E27FC236}">
                <a16:creationId xmlns:a16="http://schemas.microsoft.com/office/drawing/2014/main" id="{F61366AC-8440-6896-971E-870A4CC9C7B3}"/>
              </a:ext>
            </a:extLst>
          </p:cNvPr>
          <p:cNvPicPr>
            <a:picLocks noChangeAspect="1"/>
          </p:cNvPicPr>
          <p:nvPr/>
        </p:nvPicPr>
        <p:blipFill>
          <a:blip r:embed="rId3">
            <a:alphaModFix/>
          </a:blip>
          <a:srcRect/>
          <a:stretch>
            <a:fillRect/>
          </a:stretch>
        </p:blipFill>
        <p:spPr>
          <a:xfrm>
            <a:off x="7315204" y="0"/>
            <a:ext cx="7308455" cy="8229622"/>
          </a:xfrm>
          <a:prstGeom prst="rect">
            <a:avLst/>
          </a:prstGeom>
          <a:noFill/>
          <a:ln cap="flat">
            <a:noFill/>
          </a:ln>
        </p:spPr>
      </p:pic>
      <p:sp>
        <p:nvSpPr>
          <p:cNvPr id="2" name="TextBox 1">
            <a:extLst>
              <a:ext uri="{FF2B5EF4-FFF2-40B4-BE49-F238E27FC236}">
                <a16:creationId xmlns:a16="http://schemas.microsoft.com/office/drawing/2014/main" id="{43D42B64-D606-F5DF-225A-B53096099AF9}"/>
              </a:ext>
            </a:extLst>
          </p:cNvPr>
          <p:cNvSpPr txBox="1"/>
          <p:nvPr/>
        </p:nvSpPr>
        <p:spPr>
          <a:xfrm>
            <a:off x="750498" y="6797614"/>
            <a:ext cx="543464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dirty="0">
                <a:solidFill>
                  <a:schemeClr val="accent5"/>
                </a:solidFill>
                <a:latin typeface="Arial"/>
                <a:ea typeface="+mn-lt"/>
                <a:cs typeface="+mn-lt"/>
              </a:rPr>
              <a:t>What could be highlighted when offering </a:t>
            </a:r>
            <a:r>
              <a:rPr lang="en-US" sz="2400" b="1" i="1" dirty="0" err="1">
                <a:solidFill>
                  <a:schemeClr val="accent5"/>
                </a:solidFill>
                <a:latin typeface="Arial"/>
                <a:ea typeface="+mn-lt"/>
                <a:cs typeface="+mn-lt"/>
              </a:rPr>
              <a:t>Wellframe</a:t>
            </a:r>
            <a:r>
              <a:rPr lang="en-US" sz="2400" b="1" i="1" dirty="0">
                <a:solidFill>
                  <a:schemeClr val="accent5"/>
                </a:solidFill>
                <a:latin typeface="Arial"/>
                <a:ea typeface="+mn-lt"/>
                <a:cs typeface="+mn-lt"/>
              </a:rPr>
              <a:t>?</a:t>
            </a:r>
            <a:endParaRPr lang="en-US" dirty="0">
              <a:solidFill>
                <a:schemeClr val="accent5"/>
              </a:solidFill>
              <a:latin typeface="Arial"/>
            </a:endParaRPr>
          </a:p>
        </p:txBody>
      </p:sp>
    </p:spTree>
    <p:extLst>
      <p:ext uri="{BB962C8B-B14F-4D97-AF65-F5344CB8AC3E}">
        <p14:creationId xmlns:p14="http://schemas.microsoft.com/office/powerpoint/2010/main" val="1057450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85"/>
          <p:cNvSpPr txBox="1">
            <a:spLocks noGrp="1"/>
          </p:cNvSpPr>
          <p:nvPr>
            <p:ph type="title"/>
          </p:nvPr>
        </p:nvSpPr>
        <p:spPr>
          <a:xfrm>
            <a:off x="1037960" y="2054464"/>
            <a:ext cx="5632320" cy="4385280"/>
          </a:xfrm>
          <a:prstGeom prst="rect">
            <a:avLst/>
          </a:prstGeom>
          <a:noFill/>
          <a:ln>
            <a:noFill/>
          </a:ln>
        </p:spPr>
        <p:txBody>
          <a:bodyPr spcFirstLastPara="1" wrap="square" lIns="146280" tIns="73120" rIns="146280" bIns="7312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r>
              <a:rPr lang="en" sz="2550" b="0" dirty="0"/>
              <a:t>Chris, 39, recently started attending outpatient therapy after a inpatient behavioral health stay. He’s learned coping skills like a mood </a:t>
            </a:r>
            <a:r>
              <a:rPr lang="en" sz="2550" b="0" dirty="0">
                <a:solidFill>
                  <a:schemeClr val="tx1"/>
                </a:solidFill>
              </a:rPr>
              <a:t>journaling</a:t>
            </a:r>
            <a:r>
              <a:rPr lang="en" sz="2550" b="0" dirty="0"/>
              <a:t> but sometimes forgets. He’s been prescribed new medications. He has a lot of people on his care team but it’s hard to keep all of them and their contact information straight.</a:t>
            </a:r>
            <a:r>
              <a:rPr lang="en" sz="2700" dirty="0"/>
              <a:t> </a:t>
            </a:r>
            <a:endParaRPr sz="2700" dirty="0"/>
          </a:p>
        </p:txBody>
      </p:sp>
      <p:pic>
        <p:nvPicPr>
          <p:cNvPr id="1199" name="Google Shape;1199;p85"/>
          <p:cNvPicPr preferRelativeResize="0"/>
          <p:nvPr/>
        </p:nvPicPr>
        <p:blipFill rotWithShape="1">
          <a:blip r:embed="rId3">
            <a:alphaModFix/>
          </a:blip>
          <a:srcRect/>
          <a:stretch/>
        </p:blipFill>
        <p:spPr>
          <a:xfrm>
            <a:off x="7315240" y="1"/>
            <a:ext cx="7301667" cy="8222005"/>
          </a:xfrm>
          <a:prstGeom prst="rect">
            <a:avLst/>
          </a:prstGeom>
          <a:noFill/>
          <a:ln>
            <a:noFill/>
          </a:ln>
        </p:spPr>
      </p:pic>
      <p:pic>
        <p:nvPicPr>
          <p:cNvPr id="1200" name="Google Shape;1200;p85"/>
          <p:cNvPicPr preferRelativeResize="0"/>
          <p:nvPr/>
        </p:nvPicPr>
        <p:blipFill rotWithShape="1">
          <a:blip r:embed="rId4">
            <a:alphaModFix/>
          </a:blip>
          <a:srcRect l="8587" r="16869"/>
          <a:stretch/>
        </p:blipFill>
        <p:spPr>
          <a:xfrm>
            <a:off x="7303361" y="0"/>
            <a:ext cx="7315160" cy="8229600"/>
          </a:xfrm>
          <a:prstGeom prst="rect">
            <a:avLst/>
          </a:prstGeom>
          <a:noFill/>
          <a:ln>
            <a:noFill/>
          </a:ln>
        </p:spPr>
      </p:pic>
      <p:sp>
        <p:nvSpPr>
          <p:cNvPr id="2" name="TextBox 1">
            <a:extLst>
              <a:ext uri="{FF2B5EF4-FFF2-40B4-BE49-F238E27FC236}">
                <a16:creationId xmlns:a16="http://schemas.microsoft.com/office/drawing/2014/main" id="{02038F32-BC55-B239-793E-169363BFA532}"/>
              </a:ext>
            </a:extLst>
          </p:cNvPr>
          <p:cNvSpPr txBox="1"/>
          <p:nvPr/>
        </p:nvSpPr>
        <p:spPr>
          <a:xfrm>
            <a:off x="1026543" y="6987395"/>
            <a:ext cx="525348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u="none" strike="noStrike" baseline="0" dirty="0">
                <a:solidFill>
                  <a:srgbClr val="611059"/>
                </a:solidFill>
                <a:latin typeface="Arial"/>
                <a:ea typeface="Aventa"/>
                <a:cs typeface="Aventa"/>
              </a:rPr>
              <a:t>What could be highlighted when offering </a:t>
            </a:r>
            <a:r>
              <a:rPr lang="en-US" sz="2400" b="1" i="1" err="1">
                <a:solidFill>
                  <a:srgbClr val="611059"/>
                </a:solidFill>
                <a:latin typeface="Arial"/>
                <a:ea typeface="Aventa"/>
                <a:cs typeface="Aventa"/>
              </a:rPr>
              <a:t>Wellframe</a:t>
            </a:r>
            <a:r>
              <a:rPr lang="en-US" sz="2400" b="1" i="1" u="none" strike="noStrike" baseline="0" dirty="0">
                <a:solidFill>
                  <a:srgbClr val="611059"/>
                </a:solidFill>
                <a:latin typeface="Arial"/>
                <a:ea typeface="Aventa"/>
                <a:cs typeface="Aventa"/>
              </a:rPr>
              <a:t>?</a:t>
            </a:r>
            <a:endParaRPr lang="en-US" dirty="0">
              <a:latin typeface="Arial"/>
            </a:endParaRPr>
          </a:p>
        </p:txBody>
      </p:sp>
    </p:spTree>
    <p:extLst>
      <p:ext uri="{BB962C8B-B14F-4D97-AF65-F5344CB8AC3E}">
        <p14:creationId xmlns:p14="http://schemas.microsoft.com/office/powerpoint/2010/main" val="2152209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120"/>
          <p:cNvSpPr txBox="1">
            <a:spLocks noGrp="1"/>
          </p:cNvSpPr>
          <p:nvPr>
            <p:ph type="title"/>
          </p:nvPr>
        </p:nvSpPr>
        <p:spPr>
          <a:xfrm>
            <a:off x="936346" y="2160408"/>
            <a:ext cx="5481600" cy="4148684"/>
          </a:xfrm>
          <a:prstGeom prst="rect">
            <a:avLst/>
          </a:prstGeom>
          <a:noFill/>
          <a:ln>
            <a:noFill/>
          </a:ln>
        </p:spPr>
        <p:txBody>
          <a:bodyPr spcFirstLastPara="1" wrap="square" lIns="146280" tIns="73120" rIns="146280" bIns="73120"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 sz="2400" b="0" dirty="0">
                <a:latin typeface="Arial"/>
                <a:cs typeface="Arial"/>
              </a:rPr>
              <a:t>Nancy is 69 and came in to the hospital after experiencing chest pain and extreme shortness of breath. She was diagnosed with pneumonia</a:t>
            </a:r>
            <a:r>
              <a:rPr lang="en" sz="2400" dirty="0">
                <a:latin typeface="Arial"/>
                <a:cs typeface="Arial"/>
              </a:rPr>
              <a:t>.</a:t>
            </a:r>
            <a:r>
              <a:rPr lang="en" sz="2400" b="0" dirty="0">
                <a:latin typeface="Arial"/>
                <a:cs typeface="Arial"/>
              </a:rPr>
              <a:t> She is very weak from her 7 day hospital stay and is now discharging on several antibiotics, physical therapy. She has new specialist appointments</a:t>
            </a:r>
            <a:r>
              <a:rPr lang="en" sz="2400" dirty="0">
                <a:latin typeface="Arial"/>
                <a:cs typeface="Arial"/>
              </a:rPr>
              <a:t>.</a:t>
            </a:r>
            <a:endParaRPr lang="en" sz="2400" b="0" dirty="0">
              <a:latin typeface="Arial"/>
              <a:cs typeface="Arial"/>
            </a:endParaRPr>
          </a:p>
        </p:txBody>
      </p:sp>
      <p:pic>
        <p:nvPicPr>
          <p:cNvPr id="1326" name="Google Shape;1326;p120"/>
          <p:cNvPicPr preferRelativeResize="0"/>
          <p:nvPr/>
        </p:nvPicPr>
        <p:blipFill rotWithShape="1">
          <a:blip r:embed="rId3">
            <a:alphaModFix/>
          </a:blip>
          <a:srcRect l="20382" r="20382"/>
          <a:stretch/>
        </p:blipFill>
        <p:spPr>
          <a:xfrm>
            <a:off x="7315200" y="1"/>
            <a:ext cx="7315204" cy="8229623"/>
          </a:xfrm>
          <a:prstGeom prst="rect">
            <a:avLst/>
          </a:prstGeom>
          <a:noFill/>
          <a:ln>
            <a:noFill/>
          </a:ln>
        </p:spPr>
      </p:pic>
      <p:sp>
        <p:nvSpPr>
          <p:cNvPr id="2" name="TextBox 1">
            <a:extLst>
              <a:ext uri="{FF2B5EF4-FFF2-40B4-BE49-F238E27FC236}">
                <a16:creationId xmlns:a16="http://schemas.microsoft.com/office/drawing/2014/main" id="{0716F200-DD6B-FB78-1036-FA44CD56784E}"/>
              </a:ext>
            </a:extLst>
          </p:cNvPr>
          <p:cNvSpPr txBox="1"/>
          <p:nvPr/>
        </p:nvSpPr>
        <p:spPr>
          <a:xfrm>
            <a:off x="1159473" y="6982365"/>
            <a:ext cx="5001845" cy="830997"/>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dirty="0">
                <a:solidFill>
                  <a:schemeClr val="accent5"/>
                </a:solidFill>
                <a:latin typeface="Arial"/>
                <a:cs typeface="Arial"/>
              </a:rPr>
              <a:t>What could be highlighted when offering </a:t>
            </a:r>
            <a:r>
              <a:rPr lang="en-US" sz="2400" b="1" i="1" err="1">
                <a:solidFill>
                  <a:schemeClr val="accent5"/>
                </a:solidFill>
                <a:latin typeface="Arial"/>
                <a:cs typeface="Arial"/>
              </a:rPr>
              <a:t>Wellframe</a:t>
            </a:r>
            <a:r>
              <a:rPr lang="en-US" sz="2400" b="1" i="1" dirty="0">
                <a:solidFill>
                  <a:schemeClr val="accent5"/>
                </a:solidFill>
                <a:latin typeface="Arial"/>
                <a:cs typeface="Arial"/>
              </a:rPr>
              <a:t>?</a:t>
            </a:r>
            <a:endParaRPr lang="en-US" dirty="0">
              <a:solidFill>
                <a:schemeClr val="accent5"/>
              </a:solidFill>
              <a:latin typeface="Arial"/>
              <a:cs typeface="Arial"/>
            </a:endParaRPr>
          </a:p>
        </p:txBody>
      </p:sp>
    </p:spTree>
    <p:extLst>
      <p:ext uri="{BB962C8B-B14F-4D97-AF65-F5344CB8AC3E}">
        <p14:creationId xmlns:p14="http://schemas.microsoft.com/office/powerpoint/2010/main" val="1995990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19587-AD75-92F8-9EE7-4864A8807FF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1F68AA5-06F2-69BE-9EE9-55F22817B735}"/>
              </a:ext>
            </a:extLst>
          </p:cNvPr>
          <p:cNvSpPr>
            <a:spLocks noGrp="1"/>
          </p:cNvSpPr>
          <p:nvPr>
            <p:ph type="body" sz="quarter" idx="10"/>
          </p:nvPr>
        </p:nvSpPr>
        <p:spPr>
          <a:xfrm>
            <a:off x="4523571" y="3326123"/>
            <a:ext cx="9306728" cy="784830"/>
          </a:xfrm>
        </p:spPr>
        <p:txBody>
          <a:bodyPr vert="horz" wrap="square" lIns="91440" tIns="45720" rIns="91440" bIns="45720" rtlCol="0" anchor="t">
            <a:spAutoFit/>
          </a:bodyPr>
          <a:lstStyle/>
          <a:p>
            <a:r>
              <a:rPr lang="en-US" dirty="0">
                <a:latin typeface="Arial Nova Light"/>
              </a:rPr>
              <a:t>Onboard Process</a:t>
            </a:r>
            <a:endParaRPr lang="en-US" dirty="0"/>
          </a:p>
        </p:txBody>
      </p:sp>
      <p:sp>
        <p:nvSpPr>
          <p:cNvPr id="3" name="Text Placeholder 2">
            <a:extLst>
              <a:ext uri="{FF2B5EF4-FFF2-40B4-BE49-F238E27FC236}">
                <a16:creationId xmlns:a16="http://schemas.microsoft.com/office/drawing/2014/main" id="{EB67DB6F-991E-F596-283E-6E9A5158BFFA}"/>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217E79FF-7032-3B7C-E5C4-F29007D2B0BA}"/>
              </a:ext>
            </a:extLst>
          </p:cNvPr>
          <p:cNvSpPr>
            <a:spLocks noGrp="1"/>
          </p:cNvSpPr>
          <p:nvPr>
            <p:ph type="sldNum" sz="quarter" idx="14"/>
          </p:nvPr>
        </p:nvSpPr>
        <p:spPr/>
        <p:txBody>
          <a:bodyPr/>
          <a:lstStyle/>
          <a:p>
            <a:endParaRPr lang="en-US"/>
          </a:p>
        </p:txBody>
      </p:sp>
    </p:spTree>
    <p:extLst>
      <p:ext uri="{BB962C8B-B14F-4D97-AF65-F5344CB8AC3E}">
        <p14:creationId xmlns:p14="http://schemas.microsoft.com/office/powerpoint/2010/main" val="2229985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cxnSp>
        <p:nvCxnSpPr>
          <p:cNvPr id="304" name="Google Shape;304;p46"/>
          <p:cNvCxnSpPr/>
          <p:nvPr/>
        </p:nvCxnSpPr>
        <p:spPr>
          <a:xfrm>
            <a:off x="-38760" y="4547600"/>
            <a:ext cx="14669280" cy="480"/>
          </a:xfrm>
          <a:prstGeom prst="straightConnector1">
            <a:avLst/>
          </a:prstGeom>
          <a:noFill/>
          <a:ln w="38100" cap="flat" cmpd="sng">
            <a:solidFill>
              <a:srgbClr val="D9E3E7"/>
            </a:solidFill>
            <a:prstDash val="solid"/>
            <a:round/>
            <a:headEnd type="none" w="sm" len="sm"/>
            <a:tailEnd type="none" w="sm" len="sm"/>
          </a:ln>
        </p:spPr>
      </p:cxnSp>
      <p:sp>
        <p:nvSpPr>
          <p:cNvPr id="305" name="Google Shape;305;p46"/>
          <p:cNvSpPr txBox="1">
            <a:spLocks noGrp="1"/>
          </p:cNvSpPr>
          <p:nvPr>
            <p:ph type="body" idx="1"/>
          </p:nvPr>
        </p:nvSpPr>
        <p:spPr>
          <a:xfrm>
            <a:off x="145167" y="5200180"/>
            <a:ext cx="2405280" cy="2276160"/>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marR="0" lvl="0" indent="0" algn="l" rtl="0">
              <a:lnSpc>
                <a:spcPct val="115000"/>
              </a:lnSpc>
              <a:spcBef>
                <a:spcPts val="0"/>
              </a:spcBef>
              <a:spcAft>
                <a:spcPts val="0"/>
              </a:spcAft>
              <a:buClr>
                <a:srgbClr val="000000"/>
              </a:buClr>
              <a:buSzPts val="900"/>
              <a:buFont typeface="Arial"/>
              <a:buNone/>
            </a:pPr>
            <a:r>
              <a:rPr lang="en" sz="1440" b="1">
                <a:solidFill>
                  <a:srgbClr val="0080A3"/>
                </a:solidFill>
                <a:latin typeface="Roboto"/>
                <a:ea typeface="Roboto"/>
                <a:cs typeface="Roboto"/>
                <a:sym typeface="Roboto"/>
              </a:rPr>
              <a:t>Be prepared. </a:t>
            </a:r>
            <a:endParaRPr sz="1440" b="1">
              <a:solidFill>
                <a:srgbClr val="0080A3"/>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900"/>
              <a:buFont typeface="Arial"/>
              <a:buNone/>
            </a:pPr>
            <a:r>
              <a:rPr lang="en" sz="1440">
                <a:solidFill>
                  <a:srgbClr val="0080A3"/>
                </a:solidFill>
                <a:latin typeface="Roboto"/>
                <a:ea typeface="Roboto"/>
                <a:cs typeface="Roboto"/>
                <a:sym typeface="Roboto"/>
              </a:rPr>
              <a:t>The job aid, dashboard, onboarding script, and onboarding tour should be up to facilitate onboarding. These resources can help your troubleshoot as needed. </a:t>
            </a:r>
            <a:endParaRPr sz="1440" b="0" i="0" u="none" strike="noStrike" cap="none">
              <a:solidFill>
                <a:srgbClr val="0080A3"/>
              </a:solidFill>
              <a:latin typeface="Roboto"/>
              <a:ea typeface="Roboto"/>
              <a:cs typeface="Roboto"/>
              <a:sym typeface="Roboto"/>
            </a:endParaRPr>
          </a:p>
        </p:txBody>
      </p:sp>
      <p:cxnSp>
        <p:nvCxnSpPr>
          <p:cNvPr id="306" name="Google Shape;306;p46"/>
          <p:cNvCxnSpPr/>
          <p:nvPr/>
        </p:nvCxnSpPr>
        <p:spPr>
          <a:xfrm>
            <a:off x="2720941" y="4583562"/>
            <a:ext cx="8160" cy="821280"/>
          </a:xfrm>
          <a:prstGeom prst="straightConnector1">
            <a:avLst/>
          </a:prstGeom>
          <a:noFill/>
          <a:ln w="38100" cap="flat" cmpd="sng">
            <a:solidFill>
              <a:srgbClr val="D9E3E7"/>
            </a:solidFill>
            <a:prstDash val="solid"/>
            <a:round/>
            <a:headEnd type="none" w="sm" len="sm"/>
            <a:tailEnd type="none" w="sm" len="sm"/>
          </a:ln>
        </p:spPr>
      </p:cxnSp>
      <p:sp>
        <p:nvSpPr>
          <p:cNvPr id="307" name="Google Shape;307;p46"/>
          <p:cNvSpPr txBox="1"/>
          <p:nvPr/>
        </p:nvSpPr>
        <p:spPr>
          <a:xfrm>
            <a:off x="0" y="3799746"/>
            <a:ext cx="2127840" cy="271200"/>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000"/>
              <a:buFont typeface="Arial"/>
              <a:buNone/>
            </a:pPr>
            <a:r>
              <a:rPr lang="en" sz="1600" b="1" i="0" u="none" strike="noStrike" cap="none">
                <a:solidFill>
                  <a:srgbClr val="000000"/>
                </a:solidFill>
                <a:latin typeface="Roboto"/>
                <a:ea typeface="Roboto"/>
                <a:cs typeface="Roboto"/>
                <a:sym typeface="Roboto"/>
              </a:rPr>
              <a:t>CARE MANAGER</a:t>
            </a:r>
            <a:endParaRPr sz="1600" b="1" i="0" u="none" strike="noStrike" cap="none">
              <a:solidFill>
                <a:srgbClr val="000000"/>
              </a:solidFill>
              <a:latin typeface="Roboto"/>
              <a:ea typeface="Roboto"/>
              <a:cs typeface="Roboto"/>
              <a:sym typeface="Roboto"/>
            </a:endParaRPr>
          </a:p>
        </p:txBody>
      </p:sp>
      <p:cxnSp>
        <p:nvCxnSpPr>
          <p:cNvPr id="308" name="Google Shape;308;p46"/>
          <p:cNvCxnSpPr/>
          <p:nvPr/>
        </p:nvCxnSpPr>
        <p:spPr>
          <a:xfrm flipH="1">
            <a:off x="4349480" y="4541486"/>
            <a:ext cx="7680" cy="2495520"/>
          </a:xfrm>
          <a:prstGeom prst="straightConnector1">
            <a:avLst/>
          </a:prstGeom>
          <a:noFill/>
          <a:ln w="38100" cap="flat" cmpd="sng">
            <a:solidFill>
              <a:srgbClr val="D9E3E7"/>
            </a:solidFill>
            <a:prstDash val="solid"/>
            <a:round/>
            <a:headEnd type="none" w="sm" len="sm"/>
            <a:tailEnd type="none" w="sm" len="sm"/>
          </a:ln>
        </p:spPr>
      </p:cxnSp>
      <p:cxnSp>
        <p:nvCxnSpPr>
          <p:cNvPr id="309" name="Google Shape;309;p46"/>
          <p:cNvCxnSpPr/>
          <p:nvPr/>
        </p:nvCxnSpPr>
        <p:spPr>
          <a:xfrm>
            <a:off x="-12920" y="4554080"/>
            <a:ext cx="14643360" cy="23520"/>
          </a:xfrm>
          <a:prstGeom prst="straightConnector1">
            <a:avLst/>
          </a:prstGeom>
          <a:noFill/>
          <a:ln w="38100" cap="flat" cmpd="sng">
            <a:solidFill>
              <a:srgbClr val="D9E3E7"/>
            </a:solidFill>
            <a:prstDash val="solid"/>
            <a:round/>
            <a:headEnd type="none" w="sm" len="sm"/>
            <a:tailEnd type="none" w="sm" len="sm"/>
          </a:ln>
        </p:spPr>
      </p:cxnSp>
      <p:cxnSp>
        <p:nvCxnSpPr>
          <p:cNvPr id="310" name="Google Shape;310;p46"/>
          <p:cNvCxnSpPr/>
          <p:nvPr/>
        </p:nvCxnSpPr>
        <p:spPr>
          <a:xfrm flipH="1">
            <a:off x="7929840" y="4583566"/>
            <a:ext cx="11040" cy="1019040"/>
          </a:xfrm>
          <a:prstGeom prst="straightConnector1">
            <a:avLst/>
          </a:prstGeom>
          <a:noFill/>
          <a:ln w="38100" cap="flat" cmpd="sng">
            <a:solidFill>
              <a:srgbClr val="D9E3E7"/>
            </a:solidFill>
            <a:prstDash val="solid"/>
            <a:round/>
            <a:headEnd type="none" w="sm" len="sm"/>
            <a:tailEnd type="none" w="sm" len="sm"/>
          </a:ln>
        </p:spPr>
      </p:cxnSp>
      <p:sp>
        <p:nvSpPr>
          <p:cNvPr id="311" name="Google Shape;311;p46"/>
          <p:cNvSpPr txBox="1">
            <a:spLocks noGrp="1"/>
          </p:cNvSpPr>
          <p:nvPr>
            <p:ph type="body" idx="2"/>
          </p:nvPr>
        </p:nvSpPr>
        <p:spPr>
          <a:xfrm>
            <a:off x="4630880" y="4787493"/>
            <a:ext cx="2629920" cy="2003520"/>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marR="0" lvl="0" indent="0" algn="l" rtl="0">
              <a:lnSpc>
                <a:spcPct val="115000"/>
              </a:lnSpc>
              <a:spcBef>
                <a:spcPts val="0"/>
              </a:spcBef>
              <a:spcAft>
                <a:spcPts val="0"/>
              </a:spcAft>
              <a:buNone/>
            </a:pPr>
            <a:r>
              <a:rPr lang="en" sz="1440" b="1">
                <a:solidFill>
                  <a:schemeClr val="accent1"/>
                </a:solidFill>
                <a:latin typeface="Roboto"/>
                <a:ea typeface="Roboto"/>
                <a:cs typeface="Roboto"/>
                <a:sym typeface="Roboto"/>
              </a:rPr>
              <a:t>Wellframe is here to help. </a:t>
            </a:r>
            <a:endParaRPr sz="1440" b="1">
              <a:solidFill>
                <a:schemeClr val="accent1"/>
              </a:solidFill>
              <a:latin typeface="Roboto"/>
              <a:ea typeface="Roboto"/>
              <a:cs typeface="Roboto"/>
              <a:sym typeface="Roboto"/>
            </a:endParaRPr>
          </a:p>
          <a:p>
            <a:pPr marL="0" marR="0" lvl="0" indent="0" algn="l" rtl="0">
              <a:lnSpc>
                <a:spcPct val="115000"/>
              </a:lnSpc>
              <a:spcBef>
                <a:spcPts val="0"/>
              </a:spcBef>
              <a:spcAft>
                <a:spcPts val="0"/>
              </a:spcAft>
              <a:buNone/>
            </a:pPr>
            <a:r>
              <a:rPr lang="en" sz="1440">
                <a:solidFill>
                  <a:schemeClr val="accent1"/>
                </a:solidFill>
                <a:latin typeface="Roboto"/>
                <a:ea typeface="Roboto"/>
                <a:cs typeface="Roboto"/>
                <a:sym typeface="Roboto"/>
              </a:rPr>
              <a:t>Review the Wellframe Help Center articles for support or direct members to our support team if they need technical assistance. </a:t>
            </a:r>
            <a:endParaRPr sz="1440">
              <a:solidFill>
                <a:schemeClr val="accent1"/>
              </a:solidFill>
              <a:latin typeface="Roboto"/>
              <a:ea typeface="Roboto"/>
              <a:cs typeface="Roboto"/>
              <a:sym typeface="Roboto"/>
            </a:endParaRPr>
          </a:p>
        </p:txBody>
      </p:sp>
      <p:sp>
        <p:nvSpPr>
          <p:cNvPr id="312" name="Google Shape;312;p46"/>
          <p:cNvSpPr txBox="1">
            <a:spLocks noGrp="1"/>
          </p:cNvSpPr>
          <p:nvPr>
            <p:ph type="body" idx="3"/>
          </p:nvPr>
        </p:nvSpPr>
        <p:spPr>
          <a:xfrm>
            <a:off x="8390720" y="5446850"/>
            <a:ext cx="2856960" cy="2909280"/>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1440" b="1">
                <a:solidFill>
                  <a:schemeClr val="accent1"/>
                </a:solidFill>
                <a:latin typeface="Roboto"/>
                <a:ea typeface="Roboto"/>
                <a:cs typeface="Roboto"/>
                <a:sym typeface="Roboto"/>
              </a:rPr>
              <a:t>Monitor your members. </a:t>
            </a:r>
            <a:endParaRPr sz="1440">
              <a:solidFill>
                <a:schemeClr val="accent1"/>
              </a:solidFill>
              <a:latin typeface="Roboto"/>
              <a:ea typeface="Roboto"/>
              <a:cs typeface="Roboto"/>
              <a:sym typeface="Roboto"/>
            </a:endParaRPr>
          </a:p>
          <a:p>
            <a:pPr marL="0" lvl="0" indent="0" algn="l" rtl="0">
              <a:lnSpc>
                <a:spcPct val="115000"/>
              </a:lnSpc>
              <a:spcBef>
                <a:spcPts val="0"/>
              </a:spcBef>
              <a:spcAft>
                <a:spcPts val="0"/>
              </a:spcAft>
              <a:buNone/>
            </a:pPr>
            <a:r>
              <a:rPr lang="en" sz="1440">
                <a:solidFill>
                  <a:schemeClr val="accent1"/>
                </a:solidFill>
                <a:latin typeface="Roboto"/>
                <a:ea typeface="Roboto"/>
                <a:cs typeface="Roboto"/>
                <a:sym typeface="Roboto"/>
              </a:rPr>
              <a:t>Each time you login, review the priority view segments to identify any members that haven't completed onboarding. These members may need additional outreach or prompting to finish the onboarding process.  </a:t>
            </a:r>
            <a:endParaRPr sz="1440">
              <a:solidFill>
                <a:schemeClr val="accent1"/>
              </a:solidFill>
              <a:latin typeface="Roboto"/>
              <a:ea typeface="Roboto"/>
              <a:cs typeface="Roboto"/>
              <a:sym typeface="Roboto"/>
            </a:endParaRPr>
          </a:p>
          <a:p>
            <a:pPr marL="0" marR="0" lvl="0" indent="0" algn="l" rtl="0">
              <a:lnSpc>
                <a:spcPct val="115000"/>
              </a:lnSpc>
              <a:spcBef>
                <a:spcPts val="0"/>
              </a:spcBef>
              <a:spcAft>
                <a:spcPts val="0"/>
              </a:spcAft>
              <a:buNone/>
            </a:pPr>
            <a:endParaRPr sz="1440">
              <a:solidFill>
                <a:schemeClr val="accent1"/>
              </a:solidFill>
              <a:latin typeface="Roboto"/>
              <a:ea typeface="Roboto"/>
              <a:cs typeface="Roboto"/>
              <a:sym typeface="Roboto"/>
            </a:endParaRPr>
          </a:p>
        </p:txBody>
      </p:sp>
      <p:cxnSp>
        <p:nvCxnSpPr>
          <p:cNvPr id="313" name="Google Shape;313;p46"/>
          <p:cNvCxnSpPr/>
          <p:nvPr/>
        </p:nvCxnSpPr>
        <p:spPr>
          <a:xfrm flipH="1">
            <a:off x="11974880" y="4621053"/>
            <a:ext cx="2400" cy="2003520"/>
          </a:xfrm>
          <a:prstGeom prst="straightConnector1">
            <a:avLst/>
          </a:prstGeom>
          <a:noFill/>
          <a:ln w="38100" cap="flat" cmpd="sng">
            <a:solidFill>
              <a:srgbClr val="D9E3E7"/>
            </a:solidFill>
            <a:prstDash val="solid"/>
            <a:round/>
            <a:headEnd type="none" w="sm" len="sm"/>
            <a:tailEnd type="none" w="sm" len="sm"/>
          </a:ln>
        </p:spPr>
      </p:cxnSp>
      <p:sp>
        <p:nvSpPr>
          <p:cNvPr id="314" name="Google Shape;314;p46"/>
          <p:cNvSpPr txBox="1">
            <a:spLocks noGrp="1"/>
          </p:cNvSpPr>
          <p:nvPr>
            <p:ph type="body" idx="4"/>
          </p:nvPr>
        </p:nvSpPr>
        <p:spPr>
          <a:xfrm>
            <a:off x="12313200" y="4841429"/>
            <a:ext cx="2210400" cy="2105280"/>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marR="0" lvl="0" indent="0" algn="l" rtl="0">
              <a:lnSpc>
                <a:spcPct val="115000"/>
              </a:lnSpc>
              <a:spcBef>
                <a:spcPts val="0"/>
              </a:spcBef>
              <a:spcAft>
                <a:spcPts val="0"/>
              </a:spcAft>
              <a:buNone/>
            </a:pPr>
            <a:r>
              <a:rPr lang="en" sz="1440" b="1">
                <a:solidFill>
                  <a:schemeClr val="accent1"/>
                </a:solidFill>
                <a:latin typeface="Roboto"/>
                <a:ea typeface="Roboto"/>
                <a:cs typeface="Roboto"/>
                <a:sym typeface="Roboto"/>
              </a:rPr>
              <a:t>Timing matters. </a:t>
            </a:r>
            <a:endParaRPr sz="1440" b="1">
              <a:solidFill>
                <a:schemeClr val="accent1"/>
              </a:solidFill>
              <a:latin typeface="Roboto"/>
              <a:ea typeface="Roboto"/>
              <a:cs typeface="Roboto"/>
              <a:sym typeface="Roboto"/>
            </a:endParaRPr>
          </a:p>
          <a:p>
            <a:pPr marL="0" marR="0" lvl="0" indent="0" algn="l" rtl="0">
              <a:lnSpc>
                <a:spcPct val="115000"/>
              </a:lnSpc>
              <a:spcBef>
                <a:spcPts val="0"/>
              </a:spcBef>
              <a:spcAft>
                <a:spcPts val="0"/>
              </a:spcAft>
              <a:buNone/>
            </a:pPr>
            <a:r>
              <a:rPr lang="en" sz="1440">
                <a:solidFill>
                  <a:schemeClr val="accent1"/>
                </a:solidFill>
                <a:latin typeface="Roboto"/>
                <a:ea typeface="Roboto"/>
                <a:cs typeface="Roboto"/>
                <a:sym typeface="Roboto"/>
              </a:rPr>
              <a:t>Members are the most likely to onboard in the first few days after they were invited. Take advantage of that window to reach out to your members. </a:t>
            </a:r>
            <a:endParaRPr sz="1440">
              <a:solidFill>
                <a:schemeClr val="accent1"/>
              </a:solidFill>
              <a:latin typeface="Roboto"/>
              <a:ea typeface="Roboto"/>
              <a:cs typeface="Roboto"/>
              <a:sym typeface="Roboto"/>
            </a:endParaRPr>
          </a:p>
        </p:txBody>
      </p:sp>
      <p:pic>
        <p:nvPicPr>
          <p:cNvPr id="315" name="Google Shape;315;p46"/>
          <p:cNvPicPr preferRelativeResize="0"/>
          <p:nvPr/>
        </p:nvPicPr>
        <p:blipFill rotWithShape="1">
          <a:blip r:embed="rId3">
            <a:alphaModFix/>
          </a:blip>
          <a:srcRect/>
          <a:stretch/>
        </p:blipFill>
        <p:spPr>
          <a:xfrm>
            <a:off x="490781" y="2567373"/>
            <a:ext cx="1144266" cy="1285334"/>
          </a:xfrm>
          <a:prstGeom prst="rect">
            <a:avLst/>
          </a:prstGeom>
          <a:noFill/>
          <a:ln>
            <a:noFill/>
          </a:ln>
        </p:spPr>
      </p:pic>
      <p:sp>
        <p:nvSpPr>
          <p:cNvPr id="316" name="Google Shape;316;p46"/>
          <p:cNvSpPr txBox="1">
            <a:spLocks noGrp="1"/>
          </p:cNvSpPr>
          <p:nvPr>
            <p:ph type="title"/>
          </p:nvPr>
        </p:nvSpPr>
        <p:spPr>
          <a:xfrm>
            <a:off x="890640" y="349422"/>
            <a:ext cx="13632960" cy="917280"/>
          </a:xfrm>
          <a:prstGeom prst="rect">
            <a:avLst/>
          </a:prstGeom>
          <a:noFill/>
          <a:ln>
            <a:noFill/>
          </a:ln>
        </p:spPr>
        <p:txBody>
          <a:bodyPr spcFirstLastPara="1" wrap="square" lIns="146280" tIns="73120" rIns="146280" bIns="7312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ts val="1400"/>
              <a:buNone/>
            </a:pPr>
            <a:r>
              <a:rPr lang="en" sz="2800" dirty="0">
                <a:solidFill>
                  <a:srgbClr val="0193C7"/>
                </a:solidFill>
                <a:latin typeface="Arial Nova Light"/>
              </a:rPr>
              <a:t>Care Manager Journey </a:t>
            </a:r>
            <a:endParaRPr sz="2800" dirty="0">
              <a:solidFill>
                <a:srgbClr val="0193C7"/>
              </a:solidFill>
              <a:latin typeface="Arial Nova Light"/>
            </a:endParaRPr>
          </a:p>
        </p:txBody>
      </p:sp>
      <p:sp>
        <p:nvSpPr>
          <p:cNvPr id="317" name="Google Shape;317;p46"/>
          <p:cNvSpPr/>
          <p:nvPr/>
        </p:nvSpPr>
        <p:spPr>
          <a:xfrm>
            <a:off x="11329961" y="1"/>
            <a:ext cx="3300280" cy="476011"/>
          </a:xfrm>
          <a:custGeom>
            <a:avLst/>
            <a:gdLst/>
            <a:ahLst/>
            <a:cxnLst/>
            <a:rect l="l" t="t" r="r" b="b"/>
            <a:pathLst>
              <a:path w="82507" h="11911" extrusionOk="0">
                <a:moveTo>
                  <a:pt x="0" y="0"/>
                </a:moveTo>
                <a:lnTo>
                  <a:pt x="11621" y="11911"/>
                </a:lnTo>
                <a:lnTo>
                  <a:pt x="82507" y="11911"/>
                </a:lnTo>
                <a:lnTo>
                  <a:pt x="82507" y="0"/>
                </a:lnTo>
                <a:close/>
              </a:path>
            </a:pathLst>
          </a:custGeom>
          <a:solidFill>
            <a:srgbClr val="FB9158"/>
          </a:solidFill>
          <a:ln>
            <a:noFill/>
          </a:ln>
        </p:spPr>
      </p:sp>
      <p:sp>
        <p:nvSpPr>
          <p:cNvPr id="318" name="Google Shape;318;p46"/>
          <p:cNvSpPr/>
          <p:nvPr/>
        </p:nvSpPr>
        <p:spPr>
          <a:xfrm>
            <a:off x="11841440" y="18582"/>
            <a:ext cx="2788800" cy="438720"/>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60" b="1">
                <a:solidFill>
                  <a:srgbClr val="FFFFFF"/>
                </a:solidFill>
                <a:latin typeface="Roboto"/>
                <a:ea typeface="Roboto"/>
                <a:cs typeface="Roboto"/>
                <a:sym typeface="Roboto"/>
              </a:rPr>
              <a:t>ONBOARD</a:t>
            </a:r>
            <a:endParaRPr sz="1440">
              <a:solidFill>
                <a:srgbClr val="FFFFFF"/>
              </a:solidFill>
              <a:latin typeface="Roboto"/>
              <a:ea typeface="Roboto"/>
              <a:cs typeface="Roboto"/>
              <a:sym typeface="Roboto"/>
            </a:endParaRPr>
          </a:p>
        </p:txBody>
      </p:sp>
      <p:sp>
        <p:nvSpPr>
          <p:cNvPr id="319" name="Google Shape;319;p46"/>
          <p:cNvSpPr txBox="1">
            <a:spLocks noGrp="1"/>
          </p:cNvSpPr>
          <p:nvPr>
            <p:ph type="body" idx="5"/>
          </p:nvPr>
        </p:nvSpPr>
        <p:spPr>
          <a:xfrm>
            <a:off x="4061275" y="3077440"/>
            <a:ext cx="2777280" cy="1058880"/>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1440">
                <a:solidFill>
                  <a:schemeClr val="accent1"/>
                </a:solidFill>
                <a:latin typeface="Roboto"/>
                <a:ea typeface="Roboto"/>
                <a:cs typeface="Roboto"/>
                <a:sym typeface="Roboto"/>
              </a:rPr>
              <a:t>Complete the invite form and facilitate member onboarding.</a:t>
            </a:r>
            <a:endParaRPr sz="1440">
              <a:solidFill>
                <a:schemeClr val="accent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900"/>
              <a:buFont typeface="Arial"/>
              <a:buNone/>
            </a:pPr>
            <a:endParaRPr sz="1440">
              <a:solidFill>
                <a:schemeClr val="accent1"/>
              </a:solidFill>
              <a:latin typeface="Roboto"/>
              <a:ea typeface="Roboto"/>
              <a:cs typeface="Roboto"/>
              <a:sym typeface="Roboto"/>
            </a:endParaRPr>
          </a:p>
        </p:txBody>
      </p:sp>
      <p:cxnSp>
        <p:nvCxnSpPr>
          <p:cNvPr id="320" name="Google Shape;320;p46"/>
          <p:cNvCxnSpPr/>
          <p:nvPr/>
        </p:nvCxnSpPr>
        <p:spPr>
          <a:xfrm>
            <a:off x="3512541" y="3720320"/>
            <a:ext cx="8160" cy="821280"/>
          </a:xfrm>
          <a:prstGeom prst="straightConnector1">
            <a:avLst/>
          </a:prstGeom>
          <a:noFill/>
          <a:ln w="38100" cap="flat" cmpd="sng">
            <a:solidFill>
              <a:srgbClr val="D9E3E7"/>
            </a:solidFill>
            <a:prstDash val="solid"/>
            <a:round/>
            <a:headEnd type="none" w="sm" len="sm"/>
            <a:tailEnd type="none" w="sm" len="sm"/>
          </a:ln>
        </p:spPr>
      </p:cxnSp>
      <p:sp>
        <p:nvSpPr>
          <p:cNvPr id="321" name="Google Shape;321;p46"/>
          <p:cNvSpPr txBox="1"/>
          <p:nvPr/>
        </p:nvSpPr>
        <p:spPr>
          <a:xfrm>
            <a:off x="3993480" y="2487102"/>
            <a:ext cx="1638720" cy="840374"/>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None/>
            </a:pPr>
            <a:r>
              <a:rPr lang="en" sz="1920" b="1">
                <a:solidFill>
                  <a:srgbClr val="FB9259"/>
                </a:solidFill>
                <a:latin typeface="Roboto"/>
                <a:ea typeface="Roboto"/>
                <a:cs typeface="Roboto"/>
                <a:sym typeface="Roboto"/>
              </a:rPr>
              <a:t>ONBOARD</a:t>
            </a:r>
            <a:endParaRPr sz="1600">
              <a:latin typeface="Roboto"/>
              <a:ea typeface="Roboto"/>
              <a:cs typeface="Roboto"/>
              <a:sym typeface="Roboto"/>
            </a:endParaRPr>
          </a:p>
        </p:txBody>
      </p:sp>
      <p:pic>
        <p:nvPicPr>
          <p:cNvPr id="322" name="Google Shape;322;p46"/>
          <p:cNvPicPr preferRelativeResize="0"/>
          <p:nvPr/>
        </p:nvPicPr>
        <p:blipFill>
          <a:blip r:embed="rId4">
            <a:alphaModFix/>
          </a:blip>
          <a:stretch>
            <a:fillRect/>
          </a:stretch>
        </p:blipFill>
        <p:spPr>
          <a:xfrm>
            <a:off x="3092322" y="2780694"/>
            <a:ext cx="847830" cy="858701"/>
          </a:xfrm>
          <a:prstGeom prst="rect">
            <a:avLst/>
          </a:prstGeom>
          <a:noFill/>
          <a:ln>
            <a:noFill/>
          </a:ln>
        </p:spPr>
      </p:pic>
      <p:pic>
        <p:nvPicPr>
          <p:cNvPr id="323" name="Google Shape;323;p46"/>
          <p:cNvPicPr preferRelativeResize="0"/>
          <p:nvPr/>
        </p:nvPicPr>
        <p:blipFill>
          <a:blip r:embed="rId5">
            <a:alphaModFix/>
          </a:blip>
          <a:stretch>
            <a:fillRect/>
          </a:stretch>
        </p:blipFill>
        <p:spPr>
          <a:xfrm>
            <a:off x="11546320" y="6774224"/>
            <a:ext cx="858701" cy="858701"/>
          </a:xfrm>
          <a:prstGeom prst="rect">
            <a:avLst/>
          </a:prstGeom>
          <a:noFill/>
          <a:ln>
            <a:noFill/>
          </a:ln>
        </p:spPr>
      </p:pic>
      <p:pic>
        <p:nvPicPr>
          <p:cNvPr id="324" name="Google Shape;324;p46"/>
          <p:cNvPicPr preferRelativeResize="0"/>
          <p:nvPr/>
        </p:nvPicPr>
        <p:blipFill>
          <a:blip r:embed="rId6">
            <a:alphaModFix/>
          </a:blip>
          <a:stretch>
            <a:fillRect/>
          </a:stretch>
        </p:blipFill>
        <p:spPr>
          <a:xfrm>
            <a:off x="2295290" y="5492236"/>
            <a:ext cx="858701" cy="847832"/>
          </a:xfrm>
          <a:prstGeom prst="rect">
            <a:avLst/>
          </a:prstGeom>
          <a:noFill/>
          <a:ln>
            <a:noFill/>
          </a:ln>
        </p:spPr>
      </p:pic>
      <p:pic>
        <p:nvPicPr>
          <p:cNvPr id="325" name="Google Shape;325;p46"/>
          <p:cNvPicPr preferRelativeResize="0"/>
          <p:nvPr/>
        </p:nvPicPr>
        <p:blipFill>
          <a:blip r:embed="rId7">
            <a:alphaModFix/>
          </a:blip>
          <a:stretch>
            <a:fillRect/>
          </a:stretch>
        </p:blipFill>
        <p:spPr>
          <a:xfrm>
            <a:off x="3923582" y="7098307"/>
            <a:ext cx="858701" cy="858701"/>
          </a:xfrm>
          <a:prstGeom prst="rect">
            <a:avLst/>
          </a:prstGeom>
          <a:noFill/>
          <a:ln>
            <a:noFill/>
          </a:ln>
        </p:spPr>
      </p:pic>
      <p:pic>
        <p:nvPicPr>
          <p:cNvPr id="326" name="Google Shape;326;p46"/>
          <p:cNvPicPr preferRelativeResize="0"/>
          <p:nvPr/>
        </p:nvPicPr>
        <p:blipFill>
          <a:blip r:embed="rId8">
            <a:alphaModFix/>
          </a:blip>
          <a:stretch>
            <a:fillRect/>
          </a:stretch>
        </p:blipFill>
        <p:spPr>
          <a:xfrm>
            <a:off x="7505616" y="5692525"/>
            <a:ext cx="858701" cy="858701"/>
          </a:xfrm>
          <a:prstGeom prst="rect">
            <a:avLst/>
          </a:prstGeom>
          <a:noFill/>
          <a:ln>
            <a:noFill/>
          </a:ln>
        </p:spPr>
      </p:pic>
    </p:spTree>
    <p:extLst>
      <p:ext uri="{BB962C8B-B14F-4D97-AF65-F5344CB8AC3E}">
        <p14:creationId xmlns:p14="http://schemas.microsoft.com/office/powerpoint/2010/main" val="341000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build="p"/>
      <p:bldP spid="311" grpId="0" build="p"/>
      <p:bldP spid="312" grpId="0" build="p"/>
      <p:bldP spid="3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E65108-41BF-48D7-BADC-1868457FD63F}"/>
              </a:ext>
            </a:extLst>
          </p:cNvPr>
          <p:cNvSpPr txBox="1"/>
          <p:nvPr/>
        </p:nvSpPr>
        <p:spPr>
          <a:xfrm>
            <a:off x="385495" y="199027"/>
            <a:ext cx="692847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i="0" dirty="0">
                <a:solidFill>
                  <a:srgbClr val="0193C7"/>
                </a:solidFill>
                <a:latin typeface="Arial Nova Light"/>
                <a:ea typeface="Roboto"/>
                <a:cs typeface="Roboto"/>
              </a:rPr>
              <a:t>Insights to Assist with Member Onboarding</a:t>
            </a:r>
            <a:endParaRPr lang="en-US" sz="2800" dirty="0">
              <a:solidFill>
                <a:srgbClr val="0193C7"/>
              </a:solidFill>
              <a:latin typeface="Arial Nova Light"/>
              <a:ea typeface="Roboto Light"/>
              <a:cs typeface="Roboto Light"/>
            </a:endParaRPr>
          </a:p>
        </p:txBody>
      </p:sp>
      <p:pic>
        <p:nvPicPr>
          <p:cNvPr id="4" name="Picture 3" descr="A screenshot of a computer&#10;&#10;Description automatically generated">
            <a:extLst>
              <a:ext uri="{FF2B5EF4-FFF2-40B4-BE49-F238E27FC236}">
                <a16:creationId xmlns:a16="http://schemas.microsoft.com/office/drawing/2014/main" id="{B27F6BBA-4881-D787-BF83-227E16D61ACB}"/>
              </a:ext>
            </a:extLst>
          </p:cNvPr>
          <p:cNvPicPr>
            <a:picLocks noChangeAspect="1"/>
          </p:cNvPicPr>
          <p:nvPr/>
        </p:nvPicPr>
        <p:blipFill>
          <a:blip r:embed="rId4"/>
          <a:stretch>
            <a:fillRect/>
          </a:stretch>
        </p:blipFill>
        <p:spPr>
          <a:xfrm>
            <a:off x="767328" y="1446993"/>
            <a:ext cx="12134850" cy="55990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0741776"/>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1A1827-DB76-917E-AE70-E49305DF79A8}"/>
              </a:ext>
            </a:extLst>
          </p:cNvPr>
          <p:cNvSpPr>
            <a:spLocks noGrp="1"/>
          </p:cNvSpPr>
          <p:nvPr>
            <p:ph type="body" sz="quarter" idx="10"/>
          </p:nvPr>
        </p:nvSpPr>
        <p:spPr>
          <a:xfrm>
            <a:off x="4163075" y="1311967"/>
            <a:ext cx="8407853" cy="634998"/>
          </a:xfrm>
        </p:spPr>
        <p:txBody>
          <a:bodyPr/>
          <a:lstStyle/>
          <a:p>
            <a:r>
              <a:rPr lang="en-US"/>
              <a:t>Agenda</a:t>
            </a:r>
          </a:p>
        </p:txBody>
      </p:sp>
      <p:sp>
        <p:nvSpPr>
          <p:cNvPr id="3" name="Text Placeholder 2">
            <a:extLst>
              <a:ext uri="{FF2B5EF4-FFF2-40B4-BE49-F238E27FC236}">
                <a16:creationId xmlns:a16="http://schemas.microsoft.com/office/drawing/2014/main" id="{C1FE0D91-BE85-552D-28D6-F45BED8E2691}"/>
              </a:ext>
            </a:extLst>
          </p:cNvPr>
          <p:cNvSpPr>
            <a:spLocks noGrp="1"/>
          </p:cNvSpPr>
          <p:nvPr>
            <p:ph type="body" sz="quarter" idx="11"/>
          </p:nvPr>
        </p:nvSpPr>
        <p:spPr/>
        <p:txBody>
          <a:bodyPr vert="horz" lIns="0" tIns="45720" rIns="0" bIns="45720" rtlCol="0" anchor="t">
            <a:noAutofit/>
          </a:bodyPr>
          <a:lstStyle/>
          <a:p>
            <a:pPr>
              <a:buFont typeface="Arial" panose="020B0604020202020204" pitchFamily="34" charset="0"/>
              <a:buChar char="•"/>
            </a:pPr>
            <a:r>
              <a:rPr lang="en-US" dirty="0">
                <a:solidFill>
                  <a:srgbClr val="0A233F"/>
                </a:solidFill>
                <a:latin typeface="Arial Nova Light"/>
                <a:cs typeface="Arial Nova Light" panose="020F0302020204030204" pitchFamily="34" charset="0"/>
              </a:rPr>
              <a:t>Personalizing Your </a:t>
            </a:r>
            <a:r>
              <a:rPr lang="en-US" err="1">
                <a:solidFill>
                  <a:srgbClr val="0A233F"/>
                </a:solidFill>
                <a:latin typeface="Arial Nova Light"/>
                <a:cs typeface="Arial Nova Light" panose="020F0302020204030204" pitchFamily="34" charset="0"/>
              </a:rPr>
              <a:t>Wellframe</a:t>
            </a:r>
            <a:r>
              <a:rPr lang="en-US" dirty="0">
                <a:solidFill>
                  <a:srgbClr val="0A233F"/>
                </a:solidFill>
                <a:latin typeface="Arial Nova Light"/>
                <a:cs typeface="Arial Nova Light" panose="020F0302020204030204" pitchFamily="34" charset="0"/>
              </a:rPr>
              <a:t> Invite</a:t>
            </a:r>
            <a:endParaRPr lang="en-US" sz="2000" i="0" dirty="0">
              <a:solidFill>
                <a:srgbClr val="0A233F"/>
              </a:solidFill>
              <a:latin typeface="Arial Nova Light" panose="020F0302020204030204" pitchFamily="34" charset="0"/>
              <a:cs typeface="Arial Nova Light" panose="020F0302020204030204" pitchFamily="34" charset="0"/>
            </a:endParaRPr>
          </a:p>
          <a:p>
            <a:pPr lvl="1">
              <a:buFont typeface="Courier New" panose="020B0604020202020204" pitchFamily="34" charset="0"/>
              <a:buChar char="o"/>
            </a:pPr>
            <a:r>
              <a:rPr lang="en-US" b="0" i="0" dirty="0">
                <a:solidFill>
                  <a:srgbClr val="0A233F"/>
                </a:solidFill>
                <a:latin typeface="Arial Nova Light"/>
                <a:cs typeface="Arial Nova Light" panose="020F0302020204030204" pitchFamily="34" charset="0"/>
              </a:rPr>
              <a:t>Invite Process </a:t>
            </a:r>
            <a:endParaRPr lang="en-US" dirty="0">
              <a:solidFill>
                <a:srgbClr val="0A233F"/>
              </a:solidFill>
              <a:latin typeface="Arial Nova Light"/>
              <a:cs typeface="Arial Nova Light" panose="020F0302020204030204" pitchFamily="34" charset="0"/>
            </a:endParaRPr>
          </a:p>
          <a:p>
            <a:pPr lvl="1">
              <a:buClr>
                <a:schemeClr val="tx1"/>
              </a:buClr>
              <a:buFont typeface="Courier New" panose="020B0604020202020204" pitchFamily="34" charset="0"/>
              <a:buChar char="o"/>
            </a:pPr>
            <a:r>
              <a:rPr lang="en-US" dirty="0">
                <a:solidFill>
                  <a:srgbClr val="0A233F"/>
                </a:solidFill>
                <a:latin typeface="Arial Nova Light"/>
                <a:cs typeface="Arial Nova Light" panose="020F0302020204030204" pitchFamily="34" charset="0"/>
              </a:rPr>
              <a:t>Member</a:t>
            </a:r>
            <a:r>
              <a:rPr lang="en-US" b="0" i="0" dirty="0">
                <a:solidFill>
                  <a:srgbClr val="0A233F"/>
                </a:solidFill>
                <a:latin typeface="Arial Nova Light"/>
                <a:cs typeface="Arial Nova Light" panose="020F0302020204030204" pitchFamily="34" charset="0"/>
              </a:rPr>
              <a:t> Personas </a:t>
            </a:r>
            <a:endParaRPr lang="en-US" dirty="0"/>
          </a:p>
          <a:p>
            <a:pPr lvl="1">
              <a:buFont typeface="Courier New" panose="020B0604020202020204" pitchFamily="34" charset="0"/>
              <a:buChar char="o"/>
            </a:pPr>
            <a:r>
              <a:rPr lang="en-US" dirty="0">
                <a:solidFill>
                  <a:srgbClr val="0A233F"/>
                </a:solidFill>
                <a:latin typeface="Arial Nova Light"/>
                <a:cs typeface="Arial Nova Light" panose="020F0302020204030204" pitchFamily="34" charset="0"/>
              </a:rPr>
              <a:t>Invite Activity</a:t>
            </a:r>
          </a:p>
          <a:p>
            <a:pPr lvl="1">
              <a:buFont typeface="Courier New" panose="020B0604020202020204" pitchFamily="34" charset="0"/>
              <a:buChar char="o"/>
            </a:pPr>
            <a:r>
              <a:rPr lang="en-US" dirty="0">
                <a:solidFill>
                  <a:srgbClr val="0A233F"/>
                </a:solidFill>
                <a:latin typeface="Arial Nova Light"/>
                <a:cs typeface="Arial Nova Light" panose="020F0302020204030204" pitchFamily="34" charset="0"/>
              </a:rPr>
              <a:t>Invite Use Cases</a:t>
            </a:r>
            <a:endParaRPr lang="en-US" b="0" i="0" dirty="0">
              <a:solidFill>
                <a:srgbClr val="0A233F"/>
              </a:solidFill>
              <a:latin typeface="Arial Nova Light"/>
              <a:cs typeface="Arial Nova Light" panose="020F0302020204030204" pitchFamily="34" charset="0"/>
            </a:endParaRPr>
          </a:p>
          <a:p>
            <a:pPr>
              <a:buFont typeface="Arial" panose="020B0604020202020204" pitchFamily="34" charset="0"/>
              <a:buChar char="•"/>
            </a:pPr>
            <a:r>
              <a:rPr lang="en-US" dirty="0">
                <a:solidFill>
                  <a:srgbClr val="0A233F"/>
                </a:solidFill>
                <a:latin typeface="Arial Nova Light"/>
                <a:cs typeface="Arial Nova Light" panose="020F0302020204030204" pitchFamily="34" charset="0"/>
              </a:rPr>
              <a:t>Onboarding </a:t>
            </a:r>
            <a:endParaRPr lang="en-US" b="1" dirty="0">
              <a:solidFill>
                <a:srgbClr val="0A233F"/>
              </a:solidFill>
              <a:latin typeface="Arial Nova Light"/>
              <a:cs typeface="Arial Nova Light" panose="020F0302020204030204" pitchFamily="34" charset="0"/>
            </a:endParaRPr>
          </a:p>
          <a:p>
            <a:pPr lvl="1">
              <a:buFont typeface="Courier New" panose="020B0604020202020204" pitchFamily="34" charset="0"/>
              <a:buChar char="o"/>
            </a:pPr>
            <a:r>
              <a:rPr lang="en-US" dirty="0">
                <a:solidFill>
                  <a:srgbClr val="0A233F"/>
                </a:solidFill>
                <a:latin typeface="Arial Nova Light"/>
                <a:cs typeface="Arial Nova Light" panose="020F0302020204030204" pitchFamily="34" charset="0"/>
              </a:rPr>
              <a:t>Onboarding Process </a:t>
            </a:r>
          </a:p>
          <a:p>
            <a:pPr lvl="1">
              <a:buFont typeface="Courier New" panose="020B0604020202020204" pitchFamily="34" charset="0"/>
              <a:buChar char="o"/>
            </a:pPr>
            <a:r>
              <a:rPr lang="en-US" dirty="0">
                <a:solidFill>
                  <a:srgbClr val="0A233F"/>
                </a:solidFill>
                <a:latin typeface="Arial Nova Light"/>
                <a:cs typeface="Arial Nova Light" panose="020F0302020204030204" pitchFamily="34" charset="0"/>
              </a:rPr>
              <a:t>Follow Up process</a:t>
            </a:r>
          </a:p>
          <a:p>
            <a:pPr>
              <a:buFont typeface="Arial" panose="020B0604020202020204" pitchFamily="34" charset="0"/>
              <a:buChar char="•"/>
            </a:pPr>
            <a:r>
              <a:rPr lang="en-US" dirty="0">
                <a:solidFill>
                  <a:srgbClr val="0A233F"/>
                </a:solidFill>
                <a:latin typeface="Arial Nova Light"/>
                <a:cs typeface="Arial Nova Light" panose="020F0302020204030204" pitchFamily="34" charset="0"/>
              </a:rPr>
              <a:t>Key Takeaways </a:t>
            </a:r>
            <a:endParaRPr lang="en-US" sz="2000" i="0" dirty="0">
              <a:solidFill>
                <a:srgbClr val="0A233F"/>
              </a:solidFill>
              <a:latin typeface="Arial Nova Light" panose="020F0302020204030204" pitchFamily="34" charset="0"/>
              <a:cs typeface="Arial Nova Light" panose="020F0302020204030204" pitchFamily="34" charset="0"/>
            </a:endParaRPr>
          </a:p>
          <a:p>
            <a:pPr>
              <a:buFont typeface="Arial" panose="020B0604020202020204" pitchFamily="34" charset="0"/>
              <a:buChar char="•"/>
            </a:pPr>
            <a:r>
              <a:rPr lang="en-US" dirty="0">
                <a:solidFill>
                  <a:srgbClr val="0A233F"/>
                </a:solidFill>
                <a:latin typeface="Arial Nova Light"/>
                <a:cs typeface="Arial Nova Light" panose="020F0302020204030204" pitchFamily="34" charset="0"/>
              </a:rPr>
              <a:t>Q &amp; A</a:t>
            </a:r>
          </a:p>
          <a:p>
            <a:pPr>
              <a:buFont typeface="Arial" panose="020B0604020202020204" pitchFamily="34" charset="0"/>
              <a:buChar char="•"/>
            </a:pPr>
            <a:endParaRPr lang="en-US" b="0" dirty="0">
              <a:solidFill>
                <a:srgbClr val="0A233F"/>
              </a:solidFill>
              <a:latin typeface="Arial Nova Light" panose="020F0302020204030204" pitchFamily="34" charset="0"/>
              <a:cs typeface="Arial Nova Light" panose="020F0302020204030204" pitchFamily="34" charset="0"/>
            </a:endParaRPr>
          </a:p>
          <a:p>
            <a:pPr marL="0" indent="0">
              <a:buNone/>
            </a:pPr>
            <a:endParaRPr lang="en-US" b="0" dirty="0">
              <a:solidFill>
                <a:srgbClr val="0A233F"/>
              </a:solidFill>
              <a:latin typeface="Arial Nova Light" panose="020F0302020204030204" pitchFamily="34" charset="0"/>
              <a:cs typeface="Arial Nova Light" panose="020F0302020204030204" pitchFamily="34" charset="0"/>
            </a:endParaRPr>
          </a:p>
        </p:txBody>
      </p:sp>
      <p:sp>
        <p:nvSpPr>
          <p:cNvPr id="4" name="Slide Number Placeholder 3">
            <a:extLst>
              <a:ext uri="{FF2B5EF4-FFF2-40B4-BE49-F238E27FC236}">
                <a16:creationId xmlns:a16="http://schemas.microsoft.com/office/drawing/2014/main" id="{CA38C043-B7B1-A918-C335-4C2EF9FE9DEC}"/>
              </a:ext>
            </a:extLst>
          </p:cNvPr>
          <p:cNvSpPr>
            <a:spLocks noGrp="1"/>
          </p:cNvSpPr>
          <p:nvPr>
            <p:ph type="sldNum" sz="quarter" idx="13"/>
          </p:nvPr>
        </p:nvSpPr>
        <p:spPr/>
        <p:txBody>
          <a:bodyPr/>
          <a:lstStyle/>
          <a:p>
            <a:fld id="{C0D0E87D-399F-EB4E-BCA3-C2811CAA7645}" type="slidenum">
              <a:rPr lang="en-US" smtClean="0"/>
              <a:pPr/>
              <a:t>2</a:t>
            </a:fld>
            <a:endParaRPr lang="en-US"/>
          </a:p>
        </p:txBody>
      </p:sp>
    </p:spTree>
    <p:extLst>
      <p:ext uri="{BB962C8B-B14F-4D97-AF65-F5344CB8AC3E}">
        <p14:creationId xmlns:p14="http://schemas.microsoft.com/office/powerpoint/2010/main" val="988185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0F7554-E0F7-5F68-C3E1-3F4AB5A69078}"/>
              </a:ext>
            </a:extLst>
          </p:cNvPr>
          <p:cNvSpPr>
            <a:spLocks noGrp="1"/>
          </p:cNvSpPr>
          <p:nvPr>
            <p:ph type="sldNum" sz="quarter" idx="14"/>
          </p:nvPr>
        </p:nvSpPr>
        <p:spPr/>
        <p:txBody>
          <a:bodyPr/>
          <a:lstStyle/>
          <a:p>
            <a:endParaRPr lang="en-US"/>
          </a:p>
        </p:txBody>
      </p:sp>
      <p:sp>
        <p:nvSpPr>
          <p:cNvPr id="3" name="TextBox 2">
            <a:extLst>
              <a:ext uri="{FF2B5EF4-FFF2-40B4-BE49-F238E27FC236}">
                <a16:creationId xmlns:a16="http://schemas.microsoft.com/office/drawing/2014/main" id="{E8E65108-41BF-48D7-BADC-1868457FD63F}"/>
              </a:ext>
            </a:extLst>
          </p:cNvPr>
          <p:cNvSpPr txBox="1"/>
          <p:nvPr/>
        </p:nvSpPr>
        <p:spPr>
          <a:xfrm>
            <a:off x="583903" y="250786"/>
            <a:ext cx="65402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193C7"/>
                </a:solidFill>
                <a:latin typeface="Arial Nova Light"/>
                <a:ea typeface="Roboto"/>
                <a:cs typeface="Roboto"/>
              </a:rPr>
              <a:t>Attempted Onboarding Insight</a:t>
            </a:r>
          </a:p>
        </p:txBody>
      </p:sp>
      <p:pic>
        <p:nvPicPr>
          <p:cNvPr id="5" name="Picture 4" descr="A screenshot of a computer&#10;&#10;Description automatically generated">
            <a:extLst>
              <a:ext uri="{FF2B5EF4-FFF2-40B4-BE49-F238E27FC236}">
                <a16:creationId xmlns:a16="http://schemas.microsoft.com/office/drawing/2014/main" id="{402DCE9D-2881-AE3E-D2F6-C3F1A02214D9}"/>
              </a:ext>
            </a:extLst>
          </p:cNvPr>
          <p:cNvPicPr>
            <a:picLocks noChangeAspect="1"/>
          </p:cNvPicPr>
          <p:nvPr/>
        </p:nvPicPr>
        <p:blipFill>
          <a:blip r:embed="rId4"/>
          <a:stretch>
            <a:fillRect/>
          </a:stretch>
        </p:blipFill>
        <p:spPr>
          <a:xfrm>
            <a:off x="1238250" y="1416170"/>
            <a:ext cx="12153900" cy="5638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86969155"/>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0F7554-E0F7-5F68-C3E1-3F4AB5A69078}"/>
              </a:ext>
            </a:extLst>
          </p:cNvPr>
          <p:cNvSpPr>
            <a:spLocks noGrp="1"/>
          </p:cNvSpPr>
          <p:nvPr>
            <p:ph type="sldNum" sz="quarter" idx="14"/>
          </p:nvPr>
        </p:nvSpPr>
        <p:spPr/>
        <p:txBody>
          <a:bodyPr/>
          <a:lstStyle/>
          <a:p>
            <a:endParaRPr lang="en-US"/>
          </a:p>
        </p:txBody>
      </p:sp>
      <p:sp>
        <p:nvSpPr>
          <p:cNvPr id="3" name="TextBox 2">
            <a:extLst>
              <a:ext uri="{FF2B5EF4-FFF2-40B4-BE49-F238E27FC236}">
                <a16:creationId xmlns:a16="http://schemas.microsoft.com/office/drawing/2014/main" id="{E8E65108-41BF-48D7-BADC-1868457FD63F}"/>
              </a:ext>
            </a:extLst>
          </p:cNvPr>
          <p:cNvSpPr txBox="1"/>
          <p:nvPr/>
        </p:nvSpPr>
        <p:spPr>
          <a:xfrm>
            <a:off x="385495" y="302544"/>
            <a:ext cx="65402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193C7"/>
                </a:solidFill>
                <a:latin typeface="Arial Nova Light"/>
                <a:ea typeface="Roboto"/>
                <a:cs typeface="Roboto"/>
              </a:rPr>
              <a:t>Failed Onboarding Insight</a:t>
            </a:r>
          </a:p>
        </p:txBody>
      </p:sp>
      <p:pic>
        <p:nvPicPr>
          <p:cNvPr id="4" name="Picture 3" descr="A screenshot of a computer&#10;&#10;Description automatically generated">
            <a:extLst>
              <a:ext uri="{FF2B5EF4-FFF2-40B4-BE49-F238E27FC236}">
                <a16:creationId xmlns:a16="http://schemas.microsoft.com/office/drawing/2014/main" id="{4C5D12B0-CA16-3996-CF8F-837065BB365E}"/>
              </a:ext>
            </a:extLst>
          </p:cNvPr>
          <p:cNvPicPr>
            <a:picLocks noChangeAspect="1"/>
          </p:cNvPicPr>
          <p:nvPr/>
        </p:nvPicPr>
        <p:blipFill>
          <a:blip r:embed="rId4"/>
          <a:stretch>
            <a:fillRect/>
          </a:stretch>
        </p:blipFill>
        <p:spPr>
          <a:xfrm>
            <a:off x="1219200" y="1441150"/>
            <a:ext cx="12192000" cy="56578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4647797"/>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0F7554-E0F7-5F68-C3E1-3F4AB5A69078}"/>
              </a:ext>
            </a:extLst>
          </p:cNvPr>
          <p:cNvSpPr>
            <a:spLocks noGrp="1"/>
          </p:cNvSpPr>
          <p:nvPr>
            <p:ph type="sldNum" sz="quarter" idx="14"/>
          </p:nvPr>
        </p:nvSpPr>
        <p:spPr/>
        <p:txBody>
          <a:bodyPr/>
          <a:lstStyle/>
          <a:p>
            <a:endParaRPr lang="en-US"/>
          </a:p>
        </p:txBody>
      </p:sp>
      <p:sp>
        <p:nvSpPr>
          <p:cNvPr id="3" name="TextBox 2">
            <a:extLst>
              <a:ext uri="{FF2B5EF4-FFF2-40B4-BE49-F238E27FC236}">
                <a16:creationId xmlns:a16="http://schemas.microsoft.com/office/drawing/2014/main" id="{E8E65108-41BF-48D7-BADC-1868457FD63F}"/>
              </a:ext>
            </a:extLst>
          </p:cNvPr>
          <p:cNvSpPr txBox="1"/>
          <p:nvPr/>
        </p:nvSpPr>
        <p:spPr>
          <a:xfrm>
            <a:off x="713299" y="406061"/>
            <a:ext cx="65402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193C7"/>
                </a:solidFill>
                <a:latin typeface="Arial Nova Light"/>
                <a:ea typeface="Roboto"/>
                <a:cs typeface="Roboto"/>
              </a:rPr>
              <a:t>Dashboard View</a:t>
            </a:r>
          </a:p>
        </p:txBody>
      </p:sp>
      <p:pic>
        <p:nvPicPr>
          <p:cNvPr id="5" name="Picture 4" descr="A screenshot of a computer&#10;&#10;Description automatically generated">
            <a:extLst>
              <a:ext uri="{FF2B5EF4-FFF2-40B4-BE49-F238E27FC236}">
                <a16:creationId xmlns:a16="http://schemas.microsoft.com/office/drawing/2014/main" id="{5232EA94-5557-CC27-0203-D786C5157F85}"/>
              </a:ext>
            </a:extLst>
          </p:cNvPr>
          <p:cNvPicPr>
            <a:picLocks noChangeAspect="1"/>
          </p:cNvPicPr>
          <p:nvPr/>
        </p:nvPicPr>
        <p:blipFill>
          <a:blip r:embed="rId4"/>
          <a:stretch>
            <a:fillRect/>
          </a:stretch>
        </p:blipFill>
        <p:spPr>
          <a:xfrm>
            <a:off x="511444" y="1503655"/>
            <a:ext cx="13483525" cy="556325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19CFA76B-59DD-D4B8-0B35-F83F5626B926}"/>
              </a:ext>
            </a:extLst>
          </p:cNvPr>
          <p:cNvSpPr txBox="1"/>
          <p:nvPr/>
        </p:nvSpPr>
        <p:spPr>
          <a:xfrm>
            <a:off x="6785439" y="5690344"/>
            <a:ext cx="743920" cy="83070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0576B321-447E-1778-59A9-D7A41C803FB8}"/>
              </a:ext>
            </a:extLst>
          </p:cNvPr>
          <p:cNvSpPr txBox="1"/>
          <p:nvPr/>
        </p:nvSpPr>
        <p:spPr>
          <a:xfrm>
            <a:off x="914047" y="5721341"/>
            <a:ext cx="712923" cy="799711"/>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43867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66D3A-FEA3-2683-9BC3-D5FC310018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C2045A-B59C-960A-FD4E-9ED1AC92892F}"/>
              </a:ext>
            </a:extLst>
          </p:cNvPr>
          <p:cNvSpPr>
            <a:spLocks noGrp="1"/>
          </p:cNvSpPr>
          <p:nvPr>
            <p:ph type="body" sz="quarter" idx="10"/>
          </p:nvPr>
        </p:nvSpPr>
        <p:spPr>
          <a:xfrm>
            <a:off x="4523571" y="3326123"/>
            <a:ext cx="9306728" cy="784830"/>
          </a:xfrm>
        </p:spPr>
        <p:txBody>
          <a:bodyPr vert="horz" wrap="square" lIns="91440" tIns="45720" rIns="91440" bIns="45720" rtlCol="0" anchor="t">
            <a:spAutoFit/>
          </a:bodyPr>
          <a:lstStyle/>
          <a:p>
            <a:r>
              <a:rPr lang="en-US" dirty="0">
                <a:latin typeface="Arial Nova Light"/>
              </a:rPr>
              <a:t>Key Takeaways</a:t>
            </a:r>
            <a:endParaRPr lang="en-US" dirty="0"/>
          </a:p>
        </p:txBody>
      </p:sp>
      <p:sp>
        <p:nvSpPr>
          <p:cNvPr id="3" name="Text Placeholder 2">
            <a:extLst>
              <a:ext uri="{FF2B5EF4-FFF2-40B4-BE49-F238E27FC236}">
                <a16:creationId xmlns:a16="http://schemas.microsoft.com/office/drawing/2014/main" id="{A6B3F332-CF2C-E5B6-C813-649A4959AEC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BC8B792C-6EE5-FB8F-916A-3A65C1028043}"/>
              </a:ext>
            </a:extLst>
          </p:cNvPr>
          <p:cNvSpPr>
            <a:spLocks noGrp="1"/>
          </p:cNvSpPr>
          <p:nvPr>
            <p:ph type="sldNum" sz="quarter" idx="14"/>
          </p:nvPr>
        </p:nvSpPr>
        <p:spPr/>
        <p:txBody>
          <a:bodyPr/>
          <a:lstStyle/>
          <a:p>
            <a:endParaRPr lang="en-US"/>
          </a:p>
        </p:txBody>
      </p:sp>
    </p:spTree>
    <p:extLst>
      <p:ext uri="{BB962C8B-B14F-4D97-AF65-F5344CB8AC3E}">
        <p14:creationId xmlns:p14="http://schemas.microsoft.com/office/powerpoint/2010/main" val="1626754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C199B3-133D-B834-CBB3-2788D4D2BCE7}"/>
              </a:ext>
            </a:extLst>
          </p:cNvPr>
          <p:cNvSpPr>
            <a:spLocks noGrp="1"/>
          </p:cNvSpPr>
          <p:nvPr>
            <p:ph type="sldNum" sz="quarter" idx="14"/>
          </p:nvPr>
        </p:nvSpPr>
        <p:spPr>
          <a:xfrm>
            <a:off x="13990666" y="7791450"/>
            <a:ext cx="639733" cy="438150"/>
          </a:xfrm>
        </p:spPr>
        <p:txBody>
          <a:bodyPr anchor="ctr">
            <a:normAutofit/>
          </a:bodyPr>
          <a:lstStyle/>
          <a:p>
            <a:pPr>
              <a:spcAft>
                <a:spcPts val="600"/>
              </a:spcAft>
            </a:pPr>
            <a:fld id="{C0D0E87D-399F-EB4E-BCA3-C2811CAA7645}" type="slidenum">
              <a:rPr lang="en-US" smtClean="0"/>
              <a:pPr>
                <a:spcAft>
                  <a:spcPts val="600"/>
                </a:spcAft>
              </a:pPr>
              <a:t>24</a:t>
            </a:fld>
            <a:endParaRPr lang="en-US"/>
          </a:p>
        </p:txBody>
      </p:sp>
      <p:pic>
        <p:nvPicPr>
          <p:cNvPr id="6" name="Google Shape;199;p24" descr="A person looking at a computer&#10;&#10;AI-generated content may be incorrect.">
            <a:extLst>
              <a:ext uri="{FF2B5EF4-FFF2-40B4-BE49-F238E27FC236}">
                <a16:creationId xmlns:a16="http://schemas.microsoft.com/office/drawing/2014/main" id="{20994C22-43E1-D130-A73A-278ACAD352E8}"/>
              </a:ext>
            </a:extLst>
          </p:cNvPr>
          <p:cNvPicPr preferRelativeResize="0"/>
          <p:nvPr/>
        </p:nvPicPr>
        <p:blipFill rotWithShape="1">
          <a:blip r:embed="rId2" cstate="hqprint">
            <a:extLst>
              <a:ext uri="{28A0092B-C50C-407E-A947-70E740481C1C}">
                <a14:useLocalDpi xmlns:a14="http://schemas.microsoft.com/office/drawing/2010/main"/>
              </a:ext>
            </a:extLst>
          </a:blip>
          <a:srcRect l="41459" r="18209"/>
          <a:stretch/>
        </p:blipFill>
        <p:spPr>
          <a:xfrm>
            <a:off x="10707687" y="-45276"/>
            <a:ext cx="3922713" cy="8315709"/>
          </a:xfrm>
          <a:prstGeom prst="rect">
            <a:avLst/>
          </a:prstGeom>
          <a:noFill/>
          <a:ln>
            <a:noFill/>
          </a:ln>
        </p:spPr>
      </p:pic>
      <p:sp>
        <p:nvSpPr>
          <p:cNvPr id="4" name="Content Placeholder 3">
            <a:extLst>
              <a:ext uri="{FF2B5EF4-FFF2-40B4-BE49-F238E27FC236}">
                <a16:creationId xmlns:a16="http://schemas.microsoft.com/office/drawing/2014/main" id="{DA5974CF-525B-5D50-4EA0-564347C3F726}"/>
              </a:ext>
            </a:extLst>
          </p:cNvPr>
          <p:cNvSpPr>
            <a:spLocks noGrp="1"/>
          </p:cNvSpPr>
          <p:nvPr>
            <p:ph idx="1"/>
          </p:nvPr>
        </p:nvSpPr>
        <p:spPr>
          <a:xfrm>
            <a:off x="423804" y="1569650"/>
            <a:ext cx="8647904" cy="5842706"/>
          </a:xfrm>
        </p:spPr>
        <p:txBody>
          <a:bodyPr vert="horz" lIns="0" tIns="45720" rIns="0" bIns="45720" rtlCol="0" anchor="t">
            <a:normAutofit/>
          </a:bodyPr>
          <a:lstStyle/>
          <a:p>
            <a:r>
              <a:rPr lang="en-US" sz="2400" dirty="0">
                <a:latin typeface="Arial"/>
                <a:cs typeface="Arial"/>
              </a:rPr>
              <a:t>Be sure to use the invite process and connect the member's unique need with features of the </a:t>
            </a:r>
            <a:r>
              <a:rPr lang="en-US" sz="2400" dirty="0" err="1">
                <a:latin typeface="Arial"/>
                <a:cs typeface="Arial"/>
              </a:rPr>
              <a:t>Wellframe</a:t>
            </a:r>
            <a:r>
              <a:rPr lang="en-US" sz="2400" dirty="0">
                <a:latin typeface="Arial"/>
                <a:cs typeface="Arial"/>
              </a:rPr>
              <a:t> platform that will benefit them (</a:t>
            </a:r>
            <a:r>
              <a:rPr lang="en-US" sz="2400" dirty="0" err="1">
                <a:latin typeface="Arial"/>
                <a:cs typeface="Arial"/>
              </a:rPr>
              <a:t>i.e</a:t>
            </a:r>
            <a:r>
              <a:rPr lang="en-US" sz="2400" dirty="0">
                <a:latin typeface="Arial"/>
                <a:cs typeface="Arial"/>
              </a:rPr>
              <a:t> chat, checklist, education, etc.).</a:t>
            </a:r>
            <a:endParaRPr lang="en-US"/>
          </a:p>
          <a:p>
            <a:pPr lvl="1">
              <a:buFont typeface="Courier New" panose="020B0604020202020204" pitchFamily="34" charset="0"/>
              <a:buChar char="o"/>
            </a:pPr>
            <a:r>
              <a:rPr lang="en-US" sz="2200" dirty="0">
                <a:latin typeface="Arial"/>
                <a:cs typeface="Arial"/>
              </a:rPr>
              <a:t>Active listening skills help identify what matters to members!</a:t>
            </a:r>
            <a:endParaRPr lang="en-US" dirty="0"/>
          </a:p>
          <a:p>
            <a:endParaRPr lang="en-US" sz="2400" dirty="0">
              <a:solidFill>
                <a:srgbClr val="000000"/>
              </a:solidFill>
              <a:latin typeface="Arial"/>
              <a:cs typeface="Arial"/>
            </a:endParaRPr>
          </a:p>
          <a:p>
            <a:r>
              <a:rPr lang="en-US" sz="2400" dirty="0">
                <a:solidFill>
                  <a:srgbClr val="1F2327"/>
                </a:solidFill>
                <a:latin typeface="Arial"/>
                <a:cs typeface="Arial"/>
              </a:rPr>
              <a:t>Enable an onboarding follow up process to ensure members have support until fully onboarded. </a:t>
            </a:r>
          </a:p>
          <a:p>
            <a:pPr lvl="1">
              <a:buFont typeface="Courier New" panose="020B0604020202020204" pitchFamily="34" charset="0"/>
              <a:buChar char="o"/>
            </a:pPr>
            <a:r>
              <a:rPr lang="en-US" sz="2200" dirty="0">
                <a:solidFill>
                  <a:srgbClr val="1F2327"/>
                </a:solidFill>
                <a:latin typeface="Arial"/>
                <a:cs typeface="Arial"/>
              </a:rPr>
              <a:t>Consider a process to include:</a:t>
            </a:r>
          </a:p>
          <a:p>
            <a:pPr lvl="2">
              <a:buFont typeface="Wingdings" panose="020B0604020202020204" pitchFamily="34" charset="0"/>
              <a:buChar char="§"/>
            </a:pPr>
            <a:r>
              <a:rPr lang="en-US" sz="2000" dirty="0">
                <a:solidFill>
                  <a:srgbClr val="1F2327"/>
                </a:solidFill>
                <a:latin typeface="Arial"/>
                <a:cs typeface="Arial"/>
              </a:rPr>
              <a:t>Members who have not attempted to onboard yet.</a:t>
            </a:r>
          </a:p>
          <a:p>
            <a:pPr lvl="2">
              <a:buFont typeface="Wingdings" panose="020B0604020202020204" pitchFamily="34" charset="0"/>
              <a:buChar char="§"/>
            </a:pPr>
            <a:r>
              <a:rPr lang="en-US" sz="2000" dirty="0">
                <a:solidFill>
                  <a:srgbClr val="1F2327"/>
                </a:solidFill>
                <a:latin typeface="Arial"/>
                <a:cs typeface="Arial"/>
              </a:rPr>
              <a:t>Members who have attempted or failed onboarding.</a:t>
            </a:r>
            <a:endParaRPr lang="en-US" dirty="0"/>
          </a:p>
          <a:p>
            <a:endParaRPr lang="en-US" sz="2400" dirty="0">
              <a:solidFill>
                <a:srgbClr val="1F2327"/>
              </a:solidFill>
              <a:latin typeface="Arial"/>
              <a:ea typeface="Calibri"/>
              <a:cs typeface="Arial"/>
            </a:endParaRPr>
          </a:p>
          <a:p>
            <a:endParaRPr lang="en-US" sz="2400" dirty="0">
              <a:solidFill>
                <a:srgbClr val="1F2326"/>
              </a:solidFill>
              <a:latin typeface="Arial"/>
              <a:ea typeface="Calibri"/>
              <a:cs typeface="Calibri"/>
            </a:endParaRPr>
          </a:p>
        </p:txBody>
      </p:sp>
      <p:sp>
        <p:nvSpPr>
          <p:cNvPr id="3" name="Text Placeholder 2">
            <a:extLst>
              <a:ext uri="{FF2B5EF4-FFF2-40B4-BE49-F238E27FC236}">
                <a16:creationId xmlns:a16="http://schemas.microsoft.com/office/drawing/2014/main" id="{955A4456-CD2A-1AB7-412B-26B078CA7158}"/>
              </a:ext>
            </a:extLst>
          </p:cNvPr>
          <p:cNvSpPr>
            <a:spLocks noGrp="1"/>
          </p:cNvSpPr>
          <p:nvPr>
            <p:ph type="title"/>
          </p:nvPr>
        </p:nvSpPr>
        <p:spPr>
          <a:xfrm>
            <a:off x="423804" y="184762"/>
            <a:ext cx="9934478" cy="901088"/>
          </a:xfrm>
        </p:spPr>
        <p:txBody>
          <a:bodyPr anchor="ctr">
            <a:normAutofit/>
          </a:bodyPr>
          <a:lstStyle/>
          <a:p>
            <a:r>
              <a:rPr lang="en-US" sz="2800" b="0" dirty="0">
                <a:solidFill>
                  <a:srgbClr val="0193C7"/>
                </a:solidFill>
                <a:latin typeface="Arial Nova"/>
              </a:rPr>
              <a:t>Key Takeaways</a:t>
            </a:r>
          </a:p>
        </p:txBody>
      </p:sp>
    </p:spTree>
    <p:extLst>
      <p:ext uri="{BB962C8B-B14F-4D97-AF65-F5344CB8AC3E}">
        <p14:creationId xmlns:p14="http://schemas.microsoft.com/office/powerpoint/2010/main" val="677588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724B3-58BA-B6FB-D2C1-515E5301860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E57606A-CBC0-E315-D9AB-CD98E1C8D186}"/>
              </a:ext>
            </a:extLst>
          </p:cNvPr>
          <p:cNvSpPr>
            <a:spLocks noGrp="1"/>
          </p:cNvSpPr>
          <p:nvPr>
            <p:ph type="body" sz="quarter" idx="10"/>
          </p:nvPr>
        </p:nvSpPr>
        <p:spPr>
          <a:xfrm>
            <a:off x="4523571" y="3326123"/>
            <a:ext cx="9306728" cy="784830"/>
          </a:xfrm>
        </p:spPr>
        <p:txBody>
          <a:bodyPr vert="horz" wrap="square" lIns="91440" tIns="45720" rIns="91440" bIns="45720" rtlCol="0" anchor="t">
            <a:spAutoFit/>
          </a:bodyPr>
          <a:lstStyle/>
          <a:p>
            <a:r>
              <a:rPr lang="en-US" dirty="0">
                <a:latin typeface="Arial Nova Light"/>
              </a:rPr>
              <a:t>Questions?</a:t>
            </a:r>
            <a:endParaRPr lang="en-US" dirty="0"/>
          </a:p>
        </p:txBody>
      </p:sp>
      <p:sp>
        <p:nvSpPr>
          <p:cNvPr id="3" name="Text Placeholder 2">
            <a:extLst>
              <a:ext uri="{FF2B5EF4-FFF2-40B4-BE49-F238E27FC236}">
                <a16:creationId xmlns:a16="http://schemas.microsoft.com/office/drawing/2014/main" id="{687158BD-F98B-42AF-79B2-E5DC71D0E65C}"/>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ACA64D9F-A648-621A-019D-019D9F3FAE10}"/>
              </a:ext>
            </a:extLst>
          </p:cNvPr>
          <p:cNvSpPr>
            <a:spLocks noGrp="1"/>
          </p:cNvSpPr>
          <p:nvPr>
            <p:ph type="sldNum" sz="quarter" idx="14"/>
          </p:nvPr>
        </p:nvSpPr>
        <p:spPr/>
        <p:txBody>
          <a:bodyPr/>
          <a:lstStyle/>
          <a:p>
            <a:endParaRPr lang="en-US"/>
          </a:p>
        </p:txBody>
      </p:sp>
    </p:spTree>
    <p:extLst>
      <p:ext uri="{BB962C8B-B14F-4D97-AF65-F5344CB8AC3E}">
        <p14:creationId xmlns:p14="http://schemas.microsoft.com/office/powerpoint/2010/main" val="238518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511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BFBF5-FDC8-7394-B933-A9C89F79227F}"/>
              </a:ext>
            </a:extLst>
          </p:cNvPr>
          <p:cNvSpPr>
            <a:spLocks noGrp="1"/>
          </p:cNvSpPr>
          <p:nvPr>
            <p:ph type="body" sz="quarter" idx="10"/>
          </p:nvPr>
        </p:nvSpPr>
        <p:spPr>
          <a:xfrm>
            <a:off x="7314477" y="2530993"/>
            <a:ext cx="6348845" cy="1477328"/>
          </a:xfrm>
        </p:spPr>
        <p:txBody>
          <a:bodyPr vert="horz" lIns="91440" tIns="45720" rIns="91440" bIns="45720" rtlCol="0" anchor="t">
            <a:spAutoFit/>
          </a:bodyPr>
          <a:lstStyle/>
          <a:p>
            <a:r>
              <a:rPr lang="en-US" dirty="0">
                <a:latin typeface="Arial Nova Light"/>
              </a:rPr>
              <a:t>Personalizing Your </a:t>
            </a:r>
            <a:r>
              <a:rPr lang="en-US" dirty="0" err="1">
                <a:latin typeface="Arial Nova Light"/>
              </a:rPr>
              <a:t>Wellframe</a:t>
            </a:r>
            <a:r>
              <a:rPr lang="en-US" dirty="0">
                <a:latin typeface="Arial Nova Light"/>
              </a:rPr>
              <a:t> Invite</a:t>
            </a:r>
            <a:endParaRPr lang="en-US"/>
          </a:p>
        </p:txBody>
      </p:sp>
      <p:sp>
        <p:nvSpPr>
          <p:cNvPr id="3" name="Text Placeholder 2">
            <a:extLst>
              <a:ext uri="{FF2B5EF4-FFF2-40B4-BE49-F238E27FC236}">
                <a16:creationId xmlns:a16="http://schemas.microsoft.com/office/drawing/2014/main" id="{479F5A68-DD87-7C72-B144-9AAE9ACD531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3DB2834-29CF-C2F0-F677-0573C7309388}"/>
              </a:ext>
            </a:extLst>
          </p:cNvPr>
          <p:cNvSpPr>
            <a:spLocks noGrp="1"/>
          </p:cNvSpPr>
          <p:nvPr>
            <p:ph type="sldNum" sz="quarter" idx="14"/>
          </p:nvPr>
        </p:nvSpPr>
        <p:spPr/>
        <p:txBody>
          <a:bodyPr/>
          <a:lstStyle/>
          <a:p>
            <a:endParaRPr lang="en-US"/>
          </a:p>
        </p:txBody>
      </p:sp>
    </p:spTree>
    <p:extLst>
      <p:ext uri="{BB962C8B-B14F-4D97-AF65-F5344CB8AC3E}">
        <p14:creationId xmlns:p14="http://schemas.microsoft.com/office/powerpoint/2010/main" val="33770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cxnSp>
        <p:nvCxnSpPr>
          <p:cNvPr id="247" name="Google Shape;247;p41"/>
          <p:cNvCxnSpPr/>
          <p:nvPr/>
        </p:nvCxnSpPr>
        <p:spPr>
          <a:xfrm>
            <a:off x="-38760" y="4547600"/>
            <a:ext cx="14669280" cy="480"/>
          </a:xfrm>
          <a:prstGeom prst="straightConnector1">
            <a:avLst/>
          </a:prstGeom>
          <a:noFill/>
          <a:ln w="38100" cap="flat" cmpd="sng">
            <a:solidFill>
              <a:srgbClr val="D9E3E7"/>
            </a:solidFill>
            <a:prstDash val="solid"/>
            <a:round/>
            <a:headEnd type="none" w="sm" len="sm"/>
            <a:tailEnd type="none" w="sm" len="sm"/>
          </a:ln>
        </p:spPr>
      </p:cxnSp>
      <p:cxnSp>
        <p:nvCxnSpPr>
          <p:cNvPr id="248" name="Google Shape;248;p41"/>
          <p:cNvCxnSpPr/>
          <p:nvPr/>
        </p:nvCxnSpPr>
        <p:spPr>
          <a:xfrm flipH="1">
            <a:off x="2304000" y="2361638"/>
            <a:ext cx="1920" cy="2134560"/>
          </a:xfrm>
          <a:prstGeom prst="straightConnector1">
            <a:avLst/>
          </a:prstGeom>
          <a:noFill/>
          <a:ln w="38100" cap="flat" cmpd="sng">
            <a:solidFill>
              <a:srgbClr val="D9E3E7"/>
            </a:solidFill>
            <a:prstDash val="solid"/>
            <a:round/>
            <a:headEnd type="none" w="sm" len="sm"/>
            <a:tailEnd type="none" w="sm" len="sm"/>
          </a:ln>
        </p:spPr>
      </p:cxnSp>
      <p:sp>
        <p:nvSpPr>
          <p:cNvPr id="249" name="Google Shape;249;p41"/>
          <p:cNvSpPr txBox="1">
            <a:spLocks noGrp="1"/>
          </p:cNvSpPr>
          <p:nvPr>
            <p:ph type="body" idx="4294967295"/>
          </p:nvPr>
        </p:nvSpPr>
        <p:spPr>
          <a:xfrm>
            <a:off x="2922954" y="1639765"/>
            <a:ext cx="2776538" cy="835025"/>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Clr>
                <a:srgbClr val="000000"/>
              </a:buClr>
              <a:buSzPts val="900"/>
              <a:buFont typeface="Arial"/>
              <a:buNone/>
            </a:pPr>
            <a:r>
              <a:rPr lang="en" sz="1440">
                <a:solidFill>
                  <a:schemeClr val="accent1"/>
                </a:solidFill>
                <a:latin typeface="Roboto"/>
                <a:ea typeface="Roboto"/>
                <a:cs typeface="Roboto"/>
                <a:sym typeface="Roboto"/>
              </a:rPr>
              <a:t>Provide members with a personalized value story for digital care management. </a:t>
            </a:r>
            <a:endParaRPr sz="1440">
              <a:solidFill>
                <a:schemeClr val="accent1"/>
              </a:solidFill>
              <a:latin typeface="Roboto"/>
              <a:ea typeface="Roboto"/>
              <a:cs typeface="Roboto"/>
              <a:sym typeface="Roboto"/>
            </a:endParaRPr>
          </a:p>
        </p:txBody>
      </p:sp>
      <p:sp>
        <p:nvSpPr>
          <p:cNvPr id="250" name="Google Shape;250;p41"/>
          <p:cNvSpPr txBox="1">
            <a:spLocks noGrp="1"/>
          </p:cNvSpPr>
          <p:nvPr>
            <p:ph type="body" idx="4294967295"/>
          </p:nvPr>
        </p:nvSpPr>
        <p:spPr>
          <a:xfrm>
            <a:off x="211015" y="5873506"/>
            <a:ext cx="3332163" cy="1831975"/>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marR="0" lvl="0" indent="0" algn="l" rtl="0">
              <a:lnSpc>
                <a:spcPct val="115000"/>
              </a:lnSpc>
              <a:spcBef>
                <a:spcPts val="0"/>
              </a:spcBef>
              <a:spcAft>
                <a:spcPts val="0"/>
              </a:spcAft>
              <a:buClr>
                <a:srgbClr val="000000"/>
              </a:buClr>
              <a:buSzPts val="900"/>
              <a:buFont typeface="Arial"/>
              <a:buNone/>
            </a:pPr>
            <a:r>
              <a:rPr lang="en" sz="1440" b="1">
                <a:solidFill>
                  <a:srgbClr val="0080A3"/>
                </a:solidFill>
                <a:latin typeface="Roboto"/>
                <a:ea typeface="Roboto"/>
                <a:cs typeface="Roboto"/>
                <a:sym typeface="Roboto"/>
              </a:rPr>
              <a:t>Prepare ahead of time</a:t>
            </a:r>
            <a:r>
              <a:rPr lang="en" sz="1440">
                <a:solidFill>
                  <a:srgbClr val="0080A3"/>
                </a:solidFill>
                <a:latin typeface="Roboto"/>
                <a:ea typeface="Roboto"/>
                <a:cs typeface="Roboto"/>
                <a:sym typeface="Roboto"/>
              </a:rPr>
              <a:t>. </a:t>
            </a:r>
            <a:endParaRPr sz="1440">
              <a:solidFill>
                <a:srgbClr val="0080A3"/>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900"/>
              <a:buFont typeface="Arial"/>
              <a:buNone/>
            </a:pPr>
            <a:r>
              <a:rPr lang="en" sz="1440">
                <a:solidFill>
                  <a:srgbClr val="0080A3"/>
                </a:solidFill>
                <a:latin typeface="Roboto"/>
                <a:ea typeface="Roboto"/>
                <a:cs typeface="Roboto"/>
                <a:sym typeface="Roboto"/>
              </a:rPr>
              <a:t>Review your members' clinical history and reasons for referral to care management. Plan how you can personalize your invite based on their needs. </a:t>
            </a:r>
            <a:endParaRPr sz="1440" b="0" i="0" u="none" strike="noStrike" cap="none">
              <a:solidFill>
                <a:srgbClr val="0080A3"/>
              </a:solidFill>
              <a:latin typeface="Roboto"/>
              <a:ea typeface="Roboto"/>
              <a:cs typeface="Roboto"/>
              <a:sym typeface="Roboto"/>
            </a:endParaRPr>
          </a:p>
        </p:txBody>
      </p:sp>
      <p:sp>
        <p:nvSpPr>
          <p:cNvPr id="256" name="Google Shape;256;p41"/>
          <p:cNvSpPr txBox="1">
            <a:spLocks noGrp="1"/>
          </p:cNvSpPr>
          <p:nvPr>
            <p:ph type="body" idx="4294967295"/>
          </p:nvPr>
        </p:nvSpPr>
        <p:spPr>
          <a:xfrm>
            <a:off x="4717738" y="4815043"/>
            <a:ext cx="2588924" cy="2159289"/>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marR="0" lvl="0" indent="0" algn="l" rtl="0">
              <a:lnSpc>
                <a:spcPct val="115000"/>
              </a:lnSpc>
              <a:spcBef>
                <a:spcPts val="0"/>
              </a:spcBef>
              <a:spcAft>
                <a:spcPts val="0"/>
              </a:spcAft>
              <a:buNone/>
            </a:pPr>
            <a:r>
              <a:rPr lang="en" sz="1400" b="1">
                <a:solidFill>
                  <a:schemeClr val="accent1"/>
                </a:solidFill>
                <a:latin typeface="Roboto"/>
                <a:ea typeface="Roboto"/>
                <a:cs typeface="Roboto"/>
                <a:sym typeface="Roboto"/>
              </a:rPr>
              <a:t>Timing matters.</a:t>
            </a:r>
            <a:endParaRPr sz="1400" b="1">
              <a:solidFill>
                <a:schemeClr val="accent1"/>
              </a:solidFill>
              <a:latin typeface="Roboto"/>
              <a:ea typeface="Roboto"/>
              <a:cs typeface="Roboto"/>
              <a:sym typeface="Roboto"/>
            </a:endParaRPr>
          </a:p>
          <a:p>
            <a:pPr marL="0" indent="0">
              <a:lnSpc>
                <a:spcPct val="115000"/>
              </a:lnSpc>
              <a:buNone/>
            </a:pPr>
            <a:r>
              <a:rPr lang="en" sz="1400">
                <a:solidFill>
                  <a:schemeClr val="accent1"/>
                </a:solidFill>
                <a:latin typeface="Roboto"/>
                <a:ea typeface="Roboto"/>
                <a:cs typeface="Roboto"/>
                <a:sym typeface="Roboto"/>
              </a:rPr>
              <a:t>Don't wait until the end of the call to invite members to use </a:t>
            </a:r>
            <a:r>
              <a:rPr lang="en" sz="1400" err="1">
                <a:solidFill>
                  <a:schemeClr val="accent1"/>
                </a:solidFill>
                <a:latin typeface="Roboto"/>
                <a:ea typeface="Roboto"/>
                <a:cs typeface="Roboto"/>
                <a:sym typeface="Roboto"/>
              </a:rPr>
              <a:t>Wellframe</a:t>
            </a:r>
            <a:r>
              <a:rPr lang="en" sz="1400">
                <a:solidFill>
                  <a:schemeClr val="accent1"/>
                </a:solidFill>
                <a:latin typeface="Roboto"/>
                <a:ea typeface="Roboto"/>
                <a:cs typeface="Roboto"/>
                <a:sym typeface="Roboto"/>
              </a:rPr>
              <a:t>.  Look for opportunities to embed it in your conversation naturally and highlight how you can use it to support your member's plan of care. </a:t>
            </a:r>
            <a:endParaRPr sz="1440">
              <a:solidFill>
                <a:schemeClr val="accent1"/>
              </a:solidFill>
              <a:latin typeface="Roboto"/>
              <a:ea typeface="Roboto"/>
              <a:cs typeface="Roboto"/>
              <a:sym typeface="Roboto"/>
            </a:endParaRPr>
          </a:p>
        </p:txBody>
      </p:sp>
      <p:sp>
        <p:nvSpPr>
          <p:cNvPr id="257" name="Google Shape;257;p41"/>
          <p:cNvSpPr txBox="1">
            <a:spLocks noGrp="1"/>
          </p:cNvSpPr>
          <p:nvPr>
            <p:ph type="body" idx="4294967295"/>
          </p:nvPr>
        </p:nvSpPr>
        <p:spPr>
          <a:xfrm>
            <a:off x="8496178" y="4861292"/>
            <a:ext cx="3195637" cy="1933575"/>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1440" b="1">
                <a:solidFill>
                  <a:schemeClr val="accent1"/>
                </a:solidFill>
                <a:latin typeface="Roboto"/>
                <a:ea typeface="Roboto"/>
                <a:cs typeface="Roboto"/>
                <a:sym typeface="Roboto"/>
              </a:rPr>
              <a:t>Think digital first.</a:t>
            </a:r>
            <a:endParaRPr sz="1440" b="1">
              <a:solidFill>
                <a:schemeClr val="accent1"/>
              </a:solidFill>
              <a:latin typeface="Roboto"/>
              <a:ea typeface="Roboto"/>
              <a:cs typeface="Roboto"/>
              <a:sym typeface="Roboto"/>
            </a:endParaRPr>
          </a:p>
          <a:p>
            <a:pPr marL="0" lvl="0" indent="0" algn="l" rtl="0">
              <a:lnSpc>
                <a:spcPct val="115000"/>
              </a:lnSpc>
              <a:spcBef>
                <a:spcPts val="0"/>
              </a:spcBef>
              <a:spcAft>
                <a:spcPts val="0"/>
              </a:spcAft>
              <a:buNone/>
            </a:pPr>
            <a:r>
              <a:rPr lang="en" sz="1440">
                <a:solidFill>
                  <a:schemeClr val="accent1"/>
                </a:solidFill>
                <a:latin typeface="Roboto"/>
                <a:ea typeface="Roboto"/>
                <a:cs typeface="Roboto"/>
                <a:sym typeface="Roboto"/>
              </a:rPr>
              <a:t>Members will look to you to set the tone for their interest and engagement. Introduce digital as your primary mode for managing members to increase their buy-in. </a:t>
            </a:r>
            <a:endParaRPr sz="1440">
              <a:solidFill>
                <a:schemeClr val="accent1"/>
              </a:solidFill>
              <a:latin typeface="Roboto"/>
              <a:ea typeface="Roboto"/>
              <a:cs typeface="Roboto"/>
              <a:sym typeface="Roboto"/>
            </a:endParaRPr>
          </a:p>
          <a:p>
            <a:pPr marL="0" marR="0" lvl="0" indent="0" algn="l" rtl="0">
              <a:lnSpc>
                <a:spcPct val="115000"/>
              </a:lnSpc>
              <a:spcBef>
                <a:spcPts val="0"/>
              </a:spcBef>
              <a:spcAft>
                <a:spcPts val="0"/>
              </a:spcAft>
              <a:buNone/>
            </a:pPr>
            <a:endParaRPr sz="1440">
              <a:solidFill>
                <a:schemeClr val="accent1"/>
              </a:solidFill>
              <a:latin typeface="Roboto"/>
              <a:ea typeface="Roboto"/>
              <a:cs typeface="Roboto"/>
              <a:sym typeface="Roboto"/>
            </a:endParaRPr>
          </a:p>
        </p:txBody>
      </p:sp>
      <p:sp>
        <p:nvSpPr>
          <p:cNvPr id="259" name="Google Shape;259;p41"/>
          <p:cNvSpPr txBox="1">
            <a:spLocks noGrp="1"/>
          </p:cNvSpPr>
          <p:nvPr>
            <p:ph type="body" idx="4294967295"/>
          </p:nvPr>
        </p:nvSpPr>
        <p:spPr>
          <a:xfrm>
            <a:off x="12403382" y="4842120"/>
            <a:ext cx="2219202" cy="2153504"/>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marR="0" lvl="0" indent="0" algn="l" rtl="0">
              <a:lnSpc>
                <a:spcPct val="115000"/>
              </a:lnSpc>
              <a:spcBef>
                <a:spcPts val="0"/>
              </a:spcBef>
              <a:spcAft>
                <a:spcPts val="0"/>
              </a:spcAft>
              <a:buNone/>
            </a:pPr>
            <a:r>
              <a:rPr lang="en" sz="1440" b="1">
                <a:solidFill>
                  <a:schemeClr val="accent1"/>
                </a:solidFill>
                <a:latin typeface="Roboto"/>
                <a:ea typeface="Roboto"/>
                <a:cs typeface="Roboto"/>
                <a:sym typeface="Roboto"/>
              </a:rPr>
              <a:t>Take advantage of the first call. </a:t>
            </a:r>
            <a:endParaRPr sz="1440" b="1">
              <a:solidFill>
                <a:schemeClr val="accent1"/>
              </a:solidFill>
              <a:latin typeface="Roboto"/>
              <a:ea typeface="Roboto"/>
              <a:cs typeface="Roboto"/>
              <a:sym typeface="Roboto"/>
            </a:endParaRPr>
          </a:p>
          <a:p>
            <a:pPr marL="0" marR="0" lvl="0" indent="0" algn="l" rtl="0">
              <a:lnSpc>
                <a:spcPct val="115000"/>
              </a:lnSpc>
              <a:spcBef>
                <a:spcPts val="0"/>
              </a:spcBef>
              <a:spcAft>
                <a:spcPts val="0"/>
              </a:spcAft>
              <a:buNone/>
            </a:pPr>
            <a:r>
              <a:rPr lang="en" sz="1440">
                <a:solidFill>
                  <a:schemeClr val="accent1"/>
                </a:solidFill>
                <a:latin typeface="Roboto"/>
                <a:ea typeface="Roboto"/>
                <a:cs typeface="Roboto"/>
                <a:sym typeface="Roboto"/>
              </a:rPr>
              <a:t>Members are more likely to fully onboard if you complete it on the first call with them.  If needed, schedule a follow up call to walk them through the process. </a:t>
            </a:r>
            <a:endParaRPr sz="1440">
              <a:solidFill>
                <a:schemeClr val="accent1"/>
              </a:solidFill>
              <a:latin typeface="Roboto"/>
              <a:ea typeface="Roboto"/>
              <a:cs typeface="Roboto"/>
              <a:sym typeface="Roboto"/>
            </a:endParaRPr>
          </a:p>
        </p:txBody>
      </p:sp>
      <p:sp>
        <p:nvSpPr>
          <p:cNvPr id="261" name="Google Shape;261;p41"/>
          <p:cNvSpPr txBox="1">
            <a:spLocks noGrp="1"/>
          </p:cNvSpPr>
          <p:nvPr>
            <p:ph type="title" idx="4294967295"/>
          </p:nvPr>
        </p:nvSpPr>
        <p:spPr>
          <a:xfrm>
            <a:off x="209771" y="237932"/>
            <a:ext cx="13633450" cy="917575"/>
          </a:xfrm>
          <a:prstGeom prst="rect">
            <a:avLst/>
          </a:prstGeom>
          <a:noFill/>
          <a:ln>
            <a:noFill/>
          </a:ln>
        </p:spPr>
        <p:txBody>
          <a:bodyPr spcFirstLastPara="1" wrap="square" lIns="146280" tIns="73120" rIns="146280" bIns="7312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buSzPts val="1400"/>
            </a:pPr>
            <a:r>
              <a:rPr lang="en" sz="2800" dirty="0">
                <a:solidFill>
                  <a:srgbClr val="0193C7"/>
                </a:solidFill>
                <a:latin typeface="Arial Nova Light"/>
              </a:rPr>
              <a:t>Care Manager Journey </a:t>
            </a:r>
            <a:endParaRPr sz="2800" dirty="0">
              <a:solidFill>
                <a:srgbClr val="0193C7"/>
              </a:solidFill>
              <a:latin typeface="Arial Nova Light"/>
            </a:endParaRPr>
          </a:p>
        </p:txBody>
      </p:sp>
      <p:cxnSp>
        <p:nvCxnSpPr>
          <p:cNvPr id="251" name="Google Shape;251;p41"/>
          <p:cNvCxnSpPr/>
          <p:nvPr/>
        </p:nvCxnSpPr>
        <p:spPr>
          <a:xfrm>
            <a:off x="2674541" y="4583562"/>
            <a:ext cx="8160" cy="821280"/>
          </a:xfrm>
          <a:prstGeom prst="straightConnector1">
            <a:avLst/>
          </a:prstGeom>
          <a:noFill/>
          <a:ln w="38100" cap="flat" cmpd="sng">
            <a:solidFill>
              <a:srgbClr val="D9E3E7"/>
            </a:solidFill>
            <a:prstDash val="solid"/>
            <a:round/>
            <a:headEnd type="none" w="sm" len="sm"/>
            <a:tailEnd type="none" w="sm" len="sm"/>
          </a:ln>
        </p:spPr>
      </p:cxnSp>
      <p:sp>
        <p:nvSpPr>
          <p:cNvPr id="252" name="Google Shape;252;p41"/>
          <p:cNvSpPr txBox="1"/>
          <p:nvPr/>
        </p:nvSpPr>
        <p:spPr>
          <a:xfrm>
            <a:off x="0" y="3799746"/>
            <a:ext cx="2127840" cy="271200"/>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000"/>
              <a:buFont typeface="Arial"/>
              <a:buNone/>
            </a:pPr>
            <a:r>
              <a:rPr lang="en" sz="1600" b="1" i="0" u="none" strike="noStrike" cap="none">
                <a:solidFill>
                  <a:srgbClr val="000000"/>
                </a:solidFill>
                <a:latin typeface="Roboto"/>
                <a:ea typeface="Roboto"/>
                <a:cs typeface="Roboto"/>
                <a:sym typeface="Roboto"/>
              </a:rPr>
              <a:t>CARE MANAGER</a:t>
            </a:r>
            <a:endParaRPr sz="1600" b="1" i="0" u="none" strike="noStrike" cap="none">
              <a:solidFill>
                <a:srgbClr val="000000"/>
              </a:solidFill>
              <a:latin typeface="Roboto"/>
              <a:ea typeface="Roboto"/>
              <a:cs typeface="Roboto"/>
              <a:sym typeface="Roboto"/>
            </a:endParaRPr>
          </a:p>
        </p:txBody>
      </p:sp>
      <p:cxnSp>
        <p:nvCxnSpPr>
          <p:cNvPr id="253" name="Google Shape;253;p41"/>
          <p:cNvCxnSpPr/>
          <p:nvPr/>
        </p:nvCxnSpPr>
        <p:spPr>
          <a:xfrm flipH="1">
            <a:off x="4349480" y="4541486"/>
            <a:ext cx="7680" cy="2495520"/>
          </a:xfrm>
          <a:prstGeom prst="straightConnector1">
            <a:avLst/>
          </a:prstGeom>
          <a:noFill/>
          <a:ln w="38100" cap="flat" cmpd="sng">
            <a:solidFill>
              <a:srgbClr val="D9E3E7"/>
            </a:solidFill>
            <a:prstDash val="solid"/>
            <a:round/>
            <a:headEnd type="none" w="sm" len="sm"/>
            <a:tailEnd type="none" w="sm" len="sm"/>
          </a:ln>
        </p:spPr>
      </p:cxnSp>
      <p:cxnSp>
        <p:nvCxnSpPr>
          <p:cNvPr id="254" name="Google Shape;254;p41"/>
          <p:cNvCxnSpPr/>
          <p:nvPr/>
        </p:nvCxnSpPr>
        <p:spPr>
          <a:xfrm>
            <a:off x="-12920" y="4554080"/>
            <a:ext cx="14643360" cy="23520"/>
          </a:xfrm>
          <a:prstGeom prst="straightConnector1">
            <a:avLst/>
          </a:prstGeom>
          <a:noFill/>
          <a:ln w="38100" cap="flat" cmpd="sng">
            <a:solidFill>
              <a:srgbClr val="D9E3E7"/>
            </a:solidFill>
            <a:prstDash val="solid"/>
            <a:round/>
            <a:headEnd type="none" w="sm" len="sm"/>
            <a:tailEnd type="none" w="sm" len="sm"/>
          </a:ln>
        </p:spPr>
      </p:cxnSp>
      <p:cxnSp>
        <p:nvCxnSpPr>
          <p:cNvPr id="255" name="Google Shape;255;p41"/>
          <p:cNvCxnSpPr/>
          <p:nvPr/>
        </p:nvCxnSpPr>
        <p:spPr>
          <a:xfrm flipH="1">
            <a:off x="7929840" y="4583566"/>
            <a:ext cx="11040" cy="1019040"/>
          </a:xfrm>
          <a:prstGeom prst="straightConnector1">
            <a:avLst/>
          </a:prstGeom>
          <a:noFill/>
          <a:ln w="38100" cap="flat" cmpd="sng">
            <a:solidFill>
              <a:srgbClr val="D9E3E7"/>
            </a:solidFill>
            <a:prstDash val="solid"/>
            <a:round/>
            <a:headEnd type="none" w="sm" len="sm"/>
            <a:tailEnd type="none" w="sm" len="sm"/>
          </a:ln>
        </p:spPr>
      </p:cxnSp>
      <p:cxnSp>
        <p:nvCxnSpPr>
          <p:cNvPr id="258" name="Google Shape;258;p41"/>
          <p:cNvCxnSpPr/>
          <p:nvPr/>
        </p:nvCxnSpPr>
        <p:spPr>
          <a:xfrm flipH="1">
            <a:off x="11974880" y="4621053"/>
            <a:ext cx="2400" cy="2003520"/>
          </a:xfrm>
          <a:prstGeom prst="straightConnector1">
            <a:avLst/>
          </a:prstGeom>
          <a:noFill/>
          <a:ln w="38100" cap="flat" cmpd="sng">
            <a:solidFill>
              <a:srgbClr val="D9E3E7"/>
            </a:solidFill>
            <a:prstDash val="solid"/>
            <a:round/>
            <a:headEnd type="none" w="sm" len="sm"/>
            <a:tailEnd type="none" w="sm" len="sm"/>
          </a:ln>
        </p:spPr>
      </p:cxnSp>
      <p:pic>
        <p:nvPicPr>
          <p:cNvPr id="260" name="Google Shape;260;p41"/>
          <p:cNvPicPr preferRelativeResize="0"/>
          <p:nvPr/>
        </p:nvPicPr>
        <p:blipFill rotWithShape="1">
          <a:blip r:embed="rId3">
            <a:alphaModFix/>
          </a:blip>
          <a:srcRect/>
          <a:stretch/>
        </p:blipFill>
        <p:spPr>
          <a:xfrm>
            <a:off x="490781" y="2567373"/>
            <a:ext cx="1144266" cy="1285334"/>
          </a:xfrm>
          <a:prstGeom prst="rect">
            <a:avLst/>
          </a:prstGeom>
          <a:noFill/>
          <a:ln>
            <a:noFill/>
          </a:ln>
        </p:spPr>
      </p:pic>
      <p:sp>
        <p:nvSpPr>
          <p:cNvPr id="262" name="Google Shape;262;p41"/>
          <p:cNvSpPr txBox="1"/>
          <p:nvPr/>
        </p:nvSpPr>
        <p:spPr>
          <a:xfrm>
            <a:off x="2734720" y="1070211"/>
            <a:ext cx="1108320" cy="840374"/>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None/>
            </a:pPr>
            <a:r>
              <a:rPr lang="en" sz="1920" b="1">
                <a:solidFill>
                  <a:schemeClr val="accent4"/>
                </a:solidFill>
                <a:latin typeface="Roboto"/>
                <a:ea typeface="Roboto"/>
                <a:cs typeface="Roboto"/>
                <a:sym typeface="Roboto"/>
              </a:rPr>
              <a:t>INVITE </a:t>
            </a:r>
            <a:endParaRPr sz="1600">
              <a:latin typeface="Roboto"/>
              <a:ea typeface="Roboto"/>
              <a:cs typeface="Roboto"/>
              <a:sym typeface="Roboto"/>
            </a:endParaRPr>
          </a:p>
        </p:txBody>
      </p:sp>
      <p:pic>
        <p:nvPicPr>
          <p:cNvPr id="263" name="Google Shape;263;p41"/>
          <p:cNvPicPr preferRelativeResize="0"/>
          <p:nvPr/>
        </p:nvPicPr>
        <p:blipFill>
          <a:blip r:embed="rId4">
            <a:alphaModFix/>
          </a:blip>
          <a:stretch>
            <a:fillRect/>
          </a:stretch>
        </p:blipFill>
        <p:spPr>
          <a:xfrm>
            <a:off x="1875206" y="1384883"/>
            <a:ext cx="858701" cy="858701"/>
          </a:xfrm>
          <a:prstGeom prst="rect">
            <a:avLst/>
          </a:prstGeom>
          <a:noFill/>
          <a:ln>
            <a:noFill/>
          </a:ln>
        </p:spPr>
      </p:pic>
      <p:sp>
        <p:nvSpPr>
          <p:cNvPr id="264" name="Google Shape;264;p41"/>
          <p:cNvSpPr/>
          <p:nvPr/>
        </p:nvSpPr>
        <p:spPr>
          <a:xfrm>
            <a:off x="11329961" y="1"/>
            <a:ext cx="3300280" cy="476011"/>
          </a:xfrm>
          <a:custGeom>
            <a:avLst/>
            <a:gdLst/>
            <a:ahLst/>
            <a:cxnLst/>
            <a:rect l="l" t="t" r="r" b="b"/>
            <a:pathLst>
              <a:path w="82507" h="11911" extrusionOk="0">
                <a:moveTo>
                  <a:pt x="0" y="0"/>
                </a:moveTo>
                <a:lnTo>
                  <a:pt x="11621" y="11911"/>
                </a:lnTo>
                <a:lnTo>
                  <a:pt x="82507" y="11911"/>
                </a:lnTo>
                <a:lnTo>
                  <a:pt x="82507" y="0"/>
                </a:lnTo>
                <a:close/>
              </a:path>
            </a:pathLst>
          </a:custGeom>
          <a:solidFill>
            <a:schemeClr val="bg1"/>
          </a:solidFill>
          <a:ln>
            <a:noFill/>
          </a:ln>
        </p:spPr>
        <p:txBody>
          <a:bodyPr/>
          <a:lstStyle/>
          <a:p>
            <a:endParaRPr lang="en-US"/>
          </a:p>
        </p:txBody>
      </p:sp>
      <p:pic>
        <p:nvPicPr>
          <p:cNvPr id="266" name="Google Shape;266;p41"/>
          <p:cNvPicPr preferRelativeResize="0"/>
          <p:nvPr/>
        </p:nvPicPr>
        <p:blipFill>
          <a:blip r:embed="rId5">
            <a:alphaModFix/>
          </a:blip>
          <a:stretch>
            <a:fillRect/>
          </a:stretch>
        </p:blipFill>
        <p:spPr>
          <a:xfrm>
            <a:off x="2248886" y="5440538"/>
            <a:ext cx="858701" cy="858701"/>
          </a:xfrm>
          <a:prstGeom prst="rect">
            <a:avLst/>
          </a:prstGeom>
          <a:noFill/>
          <a:ln>
            <a:noFill/>
          </a:ln>
        </p:spPr>
      </p:pic>
      <p:pic>
        <p:nvPicPr>
          <p:cNvPr id="267" name="Google Shape;267;p41"/>
          <p:cNvPicPr preferRelativeResize="0"/>
          <p:nvPr/>
        </p:nvPicPr>
        <p:blipFill>
          <a:blip r:embed="rId6">
            <a:alphaModFix/>
          </a:blip>
          <a:stretch>
            <a:fillRect/>
          </a:stretch>
        </p:blipFill>
        <p:spPr>
          <a:xfrm>
            <a:off x="3923560" y="6671742"/>
            <a:ext cx="858701" cy="858701"/>
          </a:xfrm>
          <a:prstGeom prst="rect">
            <a:avLst/>
          </a:prstGeom>
          <a:noFill/>
          <a:ln>
            <a:noFill/>
          </a:ln>
        </p:spPr>
      </p:pic>
      <p:pic>
        <p:nvPicPr>
          <p:cNvPr id="268" name="Google Shape;268;p41"/>
          <p:cNvPicPr preferRelativeResize="0"/>
          <p:nvPr/>
        </p:nvPicPr>
        <p:blipFill>
          <a:blip r:embed="rId7">
            <a:alphaModFix/>
          </a:blip>
          <a:stretch>
            <a:fillRect/>
          </a:stretch>
        </p:blipFill>
        <p:spPr>
          <a:xfrm>
            <a:off x="7505610" y="5670290"/>
            <a:ext cx="858701" cy="847832"/>
          </a:xfrm>
          <a:prstGeom prst="rect">
            <a:avLst/>
          </a:prstGeom>
          <a:noFill/>
          <a:ln>
            <a:noFill/>
          </a:ln>
        </p:spPr>
      </p:pic>
      <p:pic>
        <p:nvPicPr>
          <p:cNvPr id="269" name="Google Shape;269;p41"/>
          <p:cNvPicPr preferRelativeResize="0"/>
          <p:nvPr/>
        </p:nvPicPr>
        <p:blipFill>
          <a:blip r:embed="rId8">
            <a:alphaModFix/>
          </a:blip>
          <a:stretch>
            <a:fillRect/>
          </a:stretch>
        </p:blipFill>
        <p:spPr>
          <a:xfrm>
            <a:off x="11546331" y="6668122"/>
            <a:ext cx="858701" cy="8587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p"/>
      <p:bldP spid="256" grpId="0" build="p"/>
      <p:bldP spid="257" grpId="0" build="p"/>
      <p:bldP spid="2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title" idx="4294967295"/>
          </p:nvPr>
        </p:nvSpPr>
        <p:spPr>
          <a:xfrm>
            <a:off x="676581" y="480168"/>
            <a:ext cx="13635037" cy="920750"/>
          </a:xfrm>
          <a:prstGeom prst="rect">
            <a:avLst/>
          </a:prstGeom>
        </p:spPr>
        <p:txBody>
          <a:bodyPr spcFirstLastPara="1" wrap="square" lIns="146280" tIns="73120" rIns="146280" bIns="7312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r>
              <a:rPr lang="en" sz="2800" dirty="0">
                <a:solidFill>
                  <a:srgbClr val="0193C7"/>
                </a:solidFill>
                <a:latin typeface="Arial Nova Light"/>
              </a:rPr>
              <a:t>Explaining the </a:t>
            </a:r>
            <a:r>
              <a:rPr lang="en" sz="2800" err="1">
                <a:solidFill>
                  <a:srgbClr val="0193C7"/>
                </a:solidFill>
                <a:latin typeface="Arial Nova Light"/>
              </a:rPr>
              <a:t>Wellframe</a:t>
            </a:r>
            <a:r>
              <a:rPr lang="en" sz="2800" dirty="0">
                <a:solidFill>
                  <a:srgbClr val="0193C7"/>
                </a:solidFill>
                <a:latin typeface="Arial Nova Light"/>
              </a:rPr>
              <a:t> Features</a:t>
            </a:r>
            <a:endParaRPr lang="en-US" sz="2800" dirty="0">
              <a:solidFill>
                <a:srgbClr val="0193C7"/>
              </a:solidFill>
              <a:latin typeface="Arial Nova Light"/>
            </a:endParaRPr>
          </a:p>
        </p:txBody>
      </p:sp>
      <p:graphicFrame>
        <p:nvGraphicFramePr>
          <p:cNvPr id="276" name="Google Shape;276;p42"/>
          <p:cNvGraphicFramePr/>
          <p:nvPr/>
        </p:nvGraphicFramePr>
        <p:xfrm>
          <a:off x="1696742" y="2212157"/>
          <a:ext cx="12450680" cy="5041600"/>
        </p:xfrm>
        <a:graphic>
          <a:graphicData uri="http://schemas.openxmlformats.org/drawingml/2006/table">
            <a:tbl>
              <a:tblPr>
                <a:noFill/>
              </a:tblPr>
              <a:tblGrid>
                <a:gridCol w="2844040">
                  <a:extLst>
                    <a:ext uri="{9D8B030D-6E8A-4147-A177-3AD203B41FA5}">
                      <a16:colId xmlns:a16="http://schemas.microsoft.com/office/drawing/2014/main" val="20000"/>
                    </a:ext>
                  </a:extLst>
                </a:gridCol>
                <a:gridCol w="9606640">
                  <a:extLst>
                    <a:ext uri="{9D8B030D-6E8A-4147-A177-3AD203B41FA5}">
                      <a16:colId xmlns:a16="http://schemas.microsoft.com/office/drawing/2014/main" val="20001"/>
                    </a:ext>
                  </a:extLst>
                </a:gridCol>
              </a:tblGrid>
              <a:tr h="1260400">
                <a:tc>
                  <a:txBody>
                    <a:bodyPr/>
                    <a:lstStyle/>
                    <a:p>
                      <a:pPr marL="0" lvl="0" indent="0" algn="ctr" rtl="0">
                        <a:lnSpc>
                          <a:spcPct val="115000"/>
                        </a:lnSpc>
                        <a:spcBef>
                          <a:spcPts val="0"/>
                        </a:spcBef>
                        <a:spcAft>
                          <a:spcPts val="0"/>
                        </a:spcAft>
                        <a:buNone/>
                      </a:pPr>
                      <a:r>
                        <a:rPr lang="en" sz="1900" b="1">
                          <a:solidFill>
                            <a:srgbClr val="FFFFFF"/>
                          </a:solidFill>
                          <a:latin typeface="Roboto"/>
                          <a:ea typeface="Roboto"/>
                          <a:cs typeface="Roboto"/>
                          <a:sym typeface="Roboto"/>
                        </a:rPr>
                        <a:t>Messaging</a:t>
                      </a:r>
                      <a:endParaRPr sz="1900" b="1">
                        <a:solidFill>
                          <a:srgbClr val="FFFFFF"/>
                        </a:solidFill>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1400">
                          <a:latin typeface="Roboto"/>
                          <a:ea typeface="Roboto"/>
                          <a:cs typeface="Roboto"/>
                          <a:sym typeface="Roboto"/>
                        </a:rPr>
                        <a:t>“Send and receive messages whenever you have a question about your care, want to schedule a call, or just need a little support. Secure messaging through the app can be a convenient and private way to ask questions about your health without having to find time in a busy day to call!“</a:t>
                      </a:r>
                      <a:endParaRPr sz="1400">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260400">
                <a:tc>
                  <a:txBody>
                    <a:bodyPr/>
                    <a:lstStyle/>
                    <a:p>
                      <a:pPr marL="0" lvl="0" indent="0" algn="ctr" rtl="0">
                        <a:lnSpc>
                          <a:spcPct val="115000"/>
                        </a:lnSpc>
                        <a:spcBef>
                          <a:spcPts val="0"/>
                        </a:spcBef>
                        <a:spcAft>
                          <a:spcPts val="0"/>
                        </a:spcAft>
                        <a:buNone/>
                      </a:pPr>
                      <a:r>
                        <a:rPr lang="en" sz="1900" b="1">
                          <a:solidFill>
                            <a:srgbClr val="FFFFFF"/>
                          </a:solidFill>
                          <a:latin typeface="Roboto"/>
                          <a:ea typeface="Roboto"/>
                          <a:cs typeface="Roboto"/>
                          <a:sym typeface="Roboto"/>
                        </a:rPr>
                        <a:t>Daily health checklist</a:t>
                      </a:r>
                      <a:endParaRPr sz="1900" b="1">
                        <a:solidFill>
                          <a:srgbClr val="FFFFFF"/>
                        </a:solidFill>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1400">
                          <a:latin typeface="Roboto"/>
                          <a:ea typeface="Roboto"/>
                          <a:cs typeface="Roboto"/>
                          <a:sym typeface="Roboto"/>
                        </a:rPr>
                        <a:t>“Complete tasks to stay on track with your care plan. These tasks might be education readings or a quick video or survey to help your care manager see how you are doing. The more tasks you complete the more they will be able to support you and help if you have questions.”</a:t>
                      </a:r>
                      <a:endParaRPr sz="1400">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1260400">
                <a:tc>
                  <a:txBody>
                    <a:bodyPr/>
                    <a:lstStyle/>
                    <a:p>
                      <a:pPr marL="0" lvl="0" indent="0" algn="ctr" rtl="0">
                        <a:lnSpc>
                          <a:spcPct val="115000"/>
                        </a:lnSpc>
                        <a:spcBef>
                          <a:spcPts val="0"/>
                        </a:spcBef>
                        <a:spcAft>
                          <a:spcPts val="0"/>
                        </a:spcAft>
                        <a:buNone/>
                      </a:pPr>
                      <a:r>
                        <a:rPr lang="en" sz="1900" b="1">
                          <a:solidFill>
                            <a:srgbClr val="FFFFFF"/>
                          </a:solidFill>
                          <a:latin typeface="Roboto"/>
                          <a:ea typeface="Roboto"/>
                          <a:cs typeface="Roboto"/>
                          <a:sym typeface="Roboto"/>
                        </a:rPr>
                        <a:t>Reminders</a:t>
                      </a:r>
                      <a:endParaRPr sz="1900" b="1">
                        <a:solidFill>
                          <a:srgbClr val="FFFFFF"/>
                        </a:solidFill>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1400">
                          <a:latin typeface="Roboto"/>
                          <a:ea typeface="Roboto"/>
                          <a:cs typeface="Roboto"/>
                          <a:sym typeface="Roboto"/>
                        </a:rPr>
                        <a:t>“Set reminders to attend scheduled physician appointments, or take routine medications.”</a:t>
                      </a:r>
                      <a:endParaRPr sz="1400">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1260400">
                <a:tc>
                  <a:txBody>
                    <a:bodyPr/>
                    <a:lstStyle/>
                    <a:p>
                      <a:pPr marL="0" lvl="0" indent="0" algn="ctr" rtl="0">
                        <a:lnSpc>
                          <a:spcPct val="115000"/>
                        </a:lnSpc>
                        <a:spcBef>
                          <a:spcPts val="0"/>
                        </a:spcBef>
                        <a:spcAft>
                          <a:spcPts val="0"/>
                        </a:spcAft>
                        <a:buNone/>
                      </a:pPr>
                      <a:r>
                        <a:rPr lang="en" sz="1900" b="1">
                          <a:solidFill>
                            <a:srgbClr val="FFFFFF"/>
                          </a:solidFill>
                          <a:latin typeface="Roboto"/>
                          <a:ea typeface="Roboto"/>
                          <a:cs typeface="Roboto"/>
                          <a:sym typeface="Roboto"/>
                        </a:rPr>
                        <a:t>Educational articles &amp; videos</a:t>
                      </a:r>
                      <a:endParaRPr sz="1900" b="1">
                        <a:solidFill>
                          <a:srgbClr val="FFFFFF"/>
                        </a:solidFill>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1400">
                          <a:latin typeface="Roboto"/>
                          <a:ea typeface="Roboto"/>
                          <a:cs typeface="Roboto"/>
                          <a:sym typeface="Roboto"/>
                        </a:rPr>
                        <a:t>“Clinical information about your condition and other information relevant to you, accessible at any time on your smartphone or tablet.”</a:t>
                      </a:r>
                      <a:endParaRPr sz="1400">
                        <a:latin typeface="Roboto"/>
                        <a:ea typeface="Roboto"/>
                        <a:cs typeface="Roboto"/>
                        <a:sym typeface="Roboto"/>
                      </a:endParaRPr>
                    </a:p>
                  </a:txBody>
                  <a:tcPr marL="146280" marR="146280" marT="146160" marB="14616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sp>
        <p:nvSpPr>
          <p:cNvPr id="277" name="Google Shape;277;p42"/>
          <p:cNvSpPr txBox="1"/>
          <p:nvPr/>
        </p:nvSpPr>
        <p:spPr>
          <a:xfrm>
            <a:off x="1642052" y="1362426"/>
            <a:ext cx="2898707" cy="587805"/>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r>
              <a:rPr lang="en" sz="1900">
                <a:solidFill>
                  <a:schemeClr val="dk1"/>
                </a:solidFill>
                <a:latin typeface="Roboto Medium"/>
                <a:ea typeface="Roboto Medium"/>
                <a:cs typeface="Roboto Medium"/>
                <a:sym typeface="Roboto Medium"/>
              </a:rPr>
              <a:t>FEATURE</a:t>
            </a:r>
            <a:endParaRPr sz="1900">
              <a:solidFill>
                <a:schemeClr val="dk1"/>
              </a:solidFill>
              <a:latin typeface="Roboto Medium"/>
              <a:ea typeface="Roboto Medium"/>
              <a:cs typeface="Roboto Medium"/>
              <a:sym typeface="Roboto Medium"/>
            </a:endParaRPr>
          </a:p>
        </p:txBody>
      </p:sp>
      <p:sp>
        <p:nvSpPr>
          <p:cNvPr id="278" name="Google Shape;278;p42"/>
          <p:cNvSpPr txBox="1"/>
          <p:nvPr/>
        </p:nvSpPr>
        <p:spPr>
          <a:xfrm>
            <a:off x="4540752" y="1651595"/>
            <a:ext cx="9606720" cy="590880"/>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920">
                <a:solidFill>
                  <a:schemeClr val="dk1"/>
                </a:solidFill>
                <a:latin typeface="Roboto Medium"/>
                <a:ea typeface="Roboto Medium"/>
                <a:cs typeface="Roboto Medium"/>
                <a:sym typeface="Roboto Medium"/>
              </a:rPr>
              <a:t>SAMPLE SCRIPT</a:t>
            </a:r>
            <a:endParaRPr sz="1920">
              <a:solidFill>
                <a:schemeClr val="dk1"/>
              </a:solidFill>
              <a:latin typeface="Roboto Medium"/>
              <a:ea typeface="Roboto Medium"/>
              <a:cs typeface="Roboto Medium"/>
              <a:sym typeface="Roboto Medium"/>
            </a:endParaRPr>
          </a:p>
        </p:txBody>
      </p:sp>
      <p:pic>
        <p:nvPicPr>
          <p:cNvPr id="279" name="Google Shape;279;p42"/>
          <p:cNvPicPr preferRelativeResize="0"/>
          <p:nvPr/>
        </p:nvPicPr>
        <p:blipFill>
          <a:blip r:embed="rId3">
            <a:alphaModFix/>
          </a:blip>
          <a:stretch>
            <a:fillRect/>
          </a:stretch>
        </p:blipFill>
        <p:spPr>
          <a:xfrm>
            <a:off x="717480" y="3690883"/>
            <a:ext cx="857101" cy="846262"/>
          </a:xfrm>
          <a:prstGeom prst="rect">
            <a:avLst/>
          </a:prstGeom>
          <a:noFill/>
          <a:ln>
            <a:noFill/>
          </a:ln>
        </p:spPr>
      </p:pic>
      <p:pic>
        <p:nvPicPr>
          <p:cNvPr id="280" name="Google Shape;280;p42"/>
          <p:cNvPicPr preferRelativeResize="0"/>
          <p:nvPr/>
        </p:nvPicPr>
        <p:blipFill>
          <a:blip r:embed="rId4">
            <a:alphaModFix/>
          </a:blip>
          <a:stretch>
            <a:fillRect/>
          </a:stretch>
        </p:blipFill>
        <p:spPr>
          <a:xfrm>
            <a:off x="717483" y="4935719"/>
            <a:ext cx="857101" cy="857112"/>
          </a:xfrm>
          <a:prstGeom prst="rect">
            <a:avLst/>
          </a:prstGeom>
          <a:noFill/>
          <a:ln>
            <a:noFill/>
          </a:ln>
        </p:spPr>
      </p:pic>
      <p:pic>
        <p:nvPicPr>
          <p:cNvPr id="281" name="Google Shape;281;p42"/>
          <p:cNvPicPr preferRelativeResize="0"/>
          <p:nvPr/>
        </p:nvPicPr>
        <p:blipFill>
          <a:blip r:embed="rId5">
            <a:alphaModFix/>
          </a:blip>
          <a:stretch>
            <a:fillRect/>
          </a:stretch>
        </p:blipFill>
        <p:spPr>
          <a:xfrm>
            <a:off x="722929" y="2446061"/>
            <a:ext cx="846251" cy="846262"/>
          </a:xfrm>
          <a:prstGeom prst="rect">
            <a:avLst/>
          </a:prstGeom>
          <a:noFill/>
          <a:ln>
            <a:noFill/>
          </a:ln>
        </p:spPr>
      </p:pic>
      <p:pic>
        <p:nvPicPr>
          <p:cNvPr id="282" name="Google Shape;282;p42"/>
          <p:cNvPicPr preferRelativeResize="0"/>
          <p:nvPr/>
        </p:nvPicPr>
        <p:blipFill>
          <a:blip r:embed="rId6">
            <a:alphaModFix/>
          </a:blip>
          <a:stretch>
            <a:fillRect/>
          </a:stretch>
        </p:blipFill>
        <p:spPr>
          <a:xfrm>
            <a:off x="717483" y="6191396"/>
            <a:ext cx="857101" cy="857112"/>
          </a:xfrm>
          <a:prstGeom prst="rect">
            <a:avLst/>
          </a:prstGeom>
          <a:noFill/>
          <a:ln>
            <a:noFill/>
          </a:ln>
        </p:spPr>
      </p:pic>
      <p:sp>
        <p:nvSpPr>
          <p:cNvPr id="283" name="Google Shape;283;p42"/>
          <p:cNvSpPr txBox="1"/>
          <p:nvPr/>
        </p:nvSpPr>
        <p:spPr>
          <a:xfrm>
            <a:off x="0" y="0"/>
            <a:ext cx="4800000" cy="566400"/>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60" b="1">
                <a:solidFill>
                  <a:srgbClr val="FFFFFF"/>
                </a:solidFill>
                <a:latin typeface="Roboto"/>
                <a:ea typeface="Roboto"/>
                <a:cs typeface="Roboto"/>
                <a:sym typeface="Roboto"/>
              </a:rPr>
              <a:t>NVITE </a:t>
            </a:r>
            <a:endParaRPr sz="3584"/>
          </a:p>
        </p:txBody>
      </p:sp>
      <p:sp>
        <p:nvSpPr>
          <p:cNvPr id="284" name="Google Shape;284;p42"/>
          <p:cNvSpPr/>
          <p:nvPr/>
        </p:nvSpPr>
        <p:spPr>
          <a:xfrm>
            <a:off x="11841720" y="18622"/>
            <a:ext cx="2788800" cy="438720"/>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60" b="1">
                <a:solidFill>
                  <a:srgbClr val="FFFFFF"/>
                </a:solidFill>
                <a:latin typeface="Roboto"/>
                <a:ea typeface="Roboto"/>
                <a:cs typeface="Roboto"/>
                <a:sym typeface="Roboto"/>
              </a:rPr>
              <a:t>INVITE </a:t>
            </a:r>
            <a:endParaRPr sz="1440">
              <a:solidFill>
                <a:srgbClr val="FFFFFF"/>
              </a:solidFill>
              <a:latin typeface="Roboto"/>
              <a:ea typeface="Roboto"/>
              <a:cs typeface="Roboto"/>
              <a:sym typeface="Roboto"/>
            </a:endParaRPr>
          </a:p>
        </p:txBody>
      </p:sp>
      <p:sp>
        <p:nvSpPr>
          <p:cNvPr id="285" name="Google Shape;285;p42"/>
          <p:cNvSpPr/>
          <p:nvPr/>
        </p:nvSpPr>
        <p:spPr>
          <a:xfrm>
            <a:off x="11329961" y="1"/>
            <a:ext cx="3300280" cy="476011"/>
          </a:xfrm>
          <a:custGeom>
            <a:avLst/>
            <a:gdLst/>
            <a:ahLst/>
            <a:cxnLst/>
            <a:rect l="l" t="t" r="r" b="b"/>
            <a:pathLst>
              <a:path w="82507" h="11911" extrusionOk="0">
                <a:moveTo>
                  <a:pt x="0" y="0"/>
                </a:moveTo>
                <a:lnTo>
                  <a:pt x="11621" y="11911"/>
                </a:lnTo>
                <a:lnTo>
                  <a:pt x="82507" y="11911"/>
                </a:lnTo>
                <a:lnTo>
                  <a:pt x="82507" y="0"/>
                </a:lnTo>
                <a:close/>
              </a:path>
            </a:pathLst>
          </a:custGeom>
          <a:solidFill>
            <a:schemeClr val="bg1"/>
          </a:solidFill>
          <a:ln>
            <a:solidFill>
              <a:schemeClr val="bg1"/>
            </a:solidFill>
          </a:ln>
        </p:spPr>
        <p:txBody>
          <a:bodyPr/>
          <a:lstStyle/>
          <a:p>
            <a:endParaRPr lang="en-US"/>
          </a:p>
        </p:txBody>
      </p:sp>
      <p:sp>
        <p:nvSpPr>
          <p:cNvPr id="286" name="Google Shape;286;p42"/>
          <p:cNvSpPr txBox="1"/>
          <p:nvPr/>
        </p:nvSpPr>
        <p:spPr>
          <a:xfrm>
            <a:off x="0" y="0"/>
            <a:ext cx="4800000" cy="566400"/>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60" b="1">
                <a:solidFill>
                  <a:srgbClr val="FFFFFF"/>
                </a:solidFill>
                <a:latin typeface="Roboto"/>
                <a:ea typeface="Roboto"/>
                <a:cs typeface="Roboto"/>
                <a:sym typeface="Roboto"/>
              </a:rPr>
              <a:t>INVITE </a:t>
            </a:r>
            <a:endParaRPr sz="3584"/>
          </a:p>
        </p:txBody>
      </p:sp>
      <p:sp>
        <p:nvSpPr>
          <p:cNvPr id="287" name="Google Shape;287;p42"/>
          <p:cNvSpPr/>
          <p:nvPr/>
        </p:nvSpPr>
        <p:spPr>
          <a:xfrm>
            <a:off x="11841720" y="-161132"/>
            <a:ext cx="2788800" cy="438720"/>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lang="en" sz="1750" b="1">
              <a:solidFill>
                <a:srgbClr val="FFFFFF"/>
              </a:solidFill>
              <a:latin typeface="Roboto"/>
              <a:ea typeface="Roboto"/>
              <a:cs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3"/>
          <p:cNvSpPr txBox="1">
            <a:spLocks noGrp="1"/>
          </p:cNvSpPr>
          <p:nvPr>
            <p:ph type="title" idx="4294967295"/>
          </p:nvPr>
        </p:nvSpPr>
        <p:spPr>
          <a:xfrm>
            <a:off x="276837" y="358062"/>
            <a:ext cx="13636625" cy="920750"/>
          </a:xfrm>
          <a:prstGeom prst="rect">
            <a:avLst/>
          </a:prstGeom>
        </p:spPr>
        <p:txBody>
          <a:bodyPr spcFirstLastPara="1" wrap="square" lIns="146280" tIns="73120" rIns="146280" bIns="7312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r>
              <a:rPr lang="en" sz="2400"/>
              <a:t>Member Personas </a:t>
            </a:r>
            <a:endParaRPr/>
          </a:p>
        </p:txBody>
      </p:sp>
      <p:sp>
        <p:nvSpPr>
          <p:cNvPr id="293" name="Google Shape;293;p43"/>
          <p:cNvSpPr txBox="1"/>
          <p:nvPr/>
        </p:nvSpPr>
        <p:spPr>
          <a:xfrm>
            <a:off x="4700040" y="1268440"/>
            <a:ext cx="4097280" cy="5515308"/>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400" b="1" dirty="0">
                <a:solidFill>
                  <a:schemeClr val="accent2"/>
                </a:solidFill>
              </a:rPr>
              <a:t>“</a:t>
            </a:r>
            <a:r>
              <a:rPr lang="en" sz="2400" b="1" dirty="0">
                <a:solidFill>
                  <a:schemeClr val="accent2"/>
                </a:solidFill>
                <a:ea typeface="Roboto"/>
                <a:cs typeface="Roboto"/>
                <a:sym typeface="Roboto"/>
              </a:rPr>
              <a:t>New Diagnosis” Diane</a:t>
            </a:r>
            <a:endParaRPr sz="2400" b="1" dirty="0">
              <a:solidFill>
                <a:schemeClr val="accent2"/>
              </a:solidFill>
              <a:ea typeface="Roboto"/>
              <a:cs typeface="Roboto"/>
              <a:sym typeface="Roboto"/>
            </a:endParaRPr>
          </a:p>
          <a:p>
            <a:pPr marL="0" lvl="0" indent="0" algn="l" rtl="0">
              <a:spcBef>
                <a:spcPts val="0"/>
              </a:spcBef>
              <a:spcAft>
                <a:spcPts val="0"/>
              </a:spcAft>
              <a:buNone/>
            </a:pPr>
            <a:endParaRPr sz="2400" b="1">
              <a:solidFill>
                <a:schemeClr val="accent2"/>
              </a:solidFill>
              <a:latin typeface="Roboto"/>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Recent diagnosis of Type 2 diabetes.</a:t>
            </a:r>
            <a:endParaRPr sz="2400" i="1">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New diabetes medications ordered.</a:t>
            </a:r>
            <a:endParaRPr sz="2400" i="1">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Monitoring blood sugars.</a:t>
            </a:r>
            <a:endParaRPr sz="2400" i="1">
              <a:solidFill>
                <a:schemeClr val="accent2"/>
              </a:solidFill>
              <a:ea typeface="Roboto"/>
              <a:cs typeface="Roboto"/>
            </a:endParaRPr>
          </a:p>
          <a:p>
            <a:pPr marL="731520" indent="-528320">
              <a:buClr>
                <a:schemeClr val="accent2"/>
              </a:buClr>
              <a:buSzPts val="1600"/>
              <a:buFont typeface="Roboto"/>
              <a:buChar char="●"/>
            </a:pPr>
            <a:r>
              <a:rPr lang="en" sz="2400" i="1" dirty="0">
                <a:solidFill>
                  <a:schemeClr val="accent2"/>
                </a:solidFill>
                <a:ea typeface="Roboto"/>
                <a:cs typeface="Roboto"/>
                <a:sym typeface="Roboto"/>
              </a:rPr>
              <a:t>New specialist follow up appointment. </a:t>
            </a:r>
            <a:endParaRPr sz="2400" i="1">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States she “feels overwhelmed with remembering everything”.</a:t>
            </a:r>
            <a:endParaRPr sz="2400" i="1" dirty="0">
              <a:solidFill>
                <a:schemeClr val="accent2"/>
              </a:solidFill>
              <a:ea typeface="Roboto"/>
              <a:cs typeface="Roboto"/>
              <a:sym typeface="Roboto"/>
            </a:endParaRPr>
          </a:p>
        </p:txBody>
      </p:sp>
      <p:sp>
        <p:nvSpPr>
          <p:cNvPr id="294" name="Google Shape;294;p43"/>
          <p:cNvSpPr txBox="1"/>
          <p:nvPr/>
        </p:nvSpPr>
        <p:spPr>
          <a:xfrm>
            <a:off x="9716000" y="1344386"/>
            <a:ext cx="4198080" cy="5983128"/>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00" b="1" err="1">
                <a:solidFill>
                  <a:schemeClr val="accent2"/>
                </a:solidFill>
                <a:ea typeface="Roboto"/>
                <a:cs typeface="Roboto"/>
                <a:sym typeface="Roboto"/>
              </a:rPr>
              <a:t>Wellframe</a:t>
            </a:r>
            <a:r>
              <a:rPr lang="en" sz="2400" b="1" dirty="0">
                <a:solidFill>
                  <a:schemeClr val="accent2"/>
                </a:solidFill>
                <a:ea typeface="Roboto"/>
                <a:cs typeface="Roboto"/>
                <a:sym typeface="Roboto"/>
              </a:rPr>
              <a:t> Features to Highlight</a:t>
            </a:r>
            <a:endParaRPr sz="2400" b="1" dirty="0">
              <a:solidFill>
                <a:schemeClr val="accent2"/>
              </a:solidFill>
              <a:ea typeface="Roboto"/>
              <a:cs typeface="Roboto"/>
              <a:sym typeface="Roboto"/>
            </a:endParaRPr>
          </a:p>
          <a:p>
            <a:pPr marL="0" lvl="0" indent="0" algn="l" rtl="0">
              <a:spcBef>
                <a:spcPts val="0"/>
              </a:spcBef>
              <a:spcAft>
                <a:spcPts val="0"/>
              </a:spcAft>
              <a:buNone/>
            </a:pPr>
            <a:endParaRPr sz="2720" b="1">
              <a:solidFill>
                <a:schemeClr val="accent2"/>
              </a:solidFill>
              <a:latin typeface="Roboto"/>
              <a:ea typeface="Roboto"/>
              <a:cs typeface="Roboto"/>
              <a:sym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Checklist for:</a:t>
            </a:r>
            <a:endParaRPr sz="2400" i="1">
              <a:solidFill>
                <a:schemeClr val="accent2"/>
              </a:solidFill>
              <a:ea typeface="Roboto"/>
              <a:cs typeface="Roboto"/>
            </a:endParaRPr>
          </a:p>
          <a:p>
            <a:pPr marL="1463040" lvl="1"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Medication Reminders</a:t>
            </a:r>
            <a:endParaRPr sz="2400" i="1">
              <a:solidFill>
                <a:schemeClr val="accent2"/>
              </a:solidFill>
              <a:ea typeface="Roboto"/>
              <a:cs typeface="Roboto"/>
            </a:endParaRPr>
          </a:p>
          <a:p>
            <a:pPr marL="1463040" lvl="1"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Follow Up Appointment Reminder</a:t>
            </a:r>
            <a:endParaRPr sz="2400" i="1">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Messaging with Care Manager</a:t>
            </a:r>
            <a:endParaRPr sz="2400" i="1">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Personalized care programs</a:t>
            </a:r>
            <a:endParaRPr sz="2400" i="1">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Educational Articles/Videos</a:t>
            </a:r>
            <a:endParaRPr sz="2400" i="1" dirty="0">
              <a:solidFill>
                <a:schemeClr val="accent2"/>
              </a:solidFill>
              <a:ea typeface="Roboto"/>
              <a:cs typeface="Roboto"/>
              <a:sym typeface="Roboto"/>
            </a:endParaRPr>
          </a:p>
        </p:txBody>
      </p:sp>
      <p:sp>
        <p:nvSpPr>
          <p:cNvPr id="295" name="Google Shape;295;p43"/>
          <p:cNvSpPr txBox="1"/>
          <p:nvPr/>
        </p:nvSpPr>
        <p:spPr>
          <a:xfrm>
            <a:off x="317080" y="4930800"/>
            <a:ext cx="4446240" cy="590880"/>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920" i="1">
              <a:latin typeface="Roboto"/>
              <a:ea typeface="Roboto"/>
              <a:cs typeface="Roboto"/>
              <a:sym typeface="Roboto"/>
            </a:endParaRPr>
          </a:p>
        </p:txBody>
      </p:sp>
      <p:pic>
        <p:nvPicPr>
          <p:cNvPr id="3" name="Google Shape;116;p19" descr="A person with dark hair wearing a green shirt&#10;&#10;AI-generated content may be incorrect.">
            <a:extLst>
              <a:ext uri="{FF2B5EF4-FFF2-40B4-BE49-F238E27FC236}">
                <a16:creationId xmlns:a16="http://schemas.microsoft.com/office/drawing/2014/main" id="{03313E94-F1E3-E8B3-ABED-94058238E0F6}"/>
              </a:ext>
            </a:extLst>
          </p:cNvPr>
          <p:cNvPicPr preferRelativeResize="0">
            <a:picLocks/>
          </p:cNvPicPr>
          <p:nvPr/>
        </p:nvPicPr>
        <p:blipFill rotWithShape="1">
          <a:blip r:embed="rId3" cstate="hqprint">
            <a:alphaModFix/>
            <a:extLst>
              <a:ext uri="{28A0092B-C50C-407E-A947-70E740481C1C}">
                <a14:useLocalDpi xmlns:a14="http://schemas.microsoft.com/office/drawing/2010/main"/>
              </a:ext>
            </a:extLst>
          </a:blip>
          <a:srcRect l="51" r="51"/>
          <a:stretch/>
        </p:blipFill>
        <p:spPr>
          <a:xfrm>
            <a:off x="-73712" y="-45276"/>
            <a:ext cx="3922713" cy="83157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4"/>
          <p:cNvSpPr txBox="1">
            <a:spLocks noGrp="1"/>
          </p:cNvSpPr>
          <p:nvPr>
            <p:ph type="title" idx="4294967295"/>
          </p:nvPr>
        </p:nvSpPr>
        <p:spPr>
          <a:xfrm>
            <a:off x="500185" y="231653"/>
            <a:ext cx="13636625" cy="920750"/>
          </a:xfrm>
          <a:prstGeom prst="rect">
            <a:avLst/>
          </a:prstGeom>
        </p:spPr>
        <p:txBody>
          <a:bodyPr spcFirstLastPara="1" wrap="square" lIns="146280" tIns="73120" rIns="146280" bIns="7312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endParaRPr lang="en" sz="2400" dirty="0"/>
          </a:p>
        </p:txBody>
      </p:sp>
      <p:sp>
        <p:nvSpPr>
          <p:cNvPr id="302" name="Google Shape;302;p44"/>
          <p:cNvSpPr txBox="1"/>
          <p:nvPr/>
        </p:nvSpPr>
        <p:spPr>
          <a:xfrm>
            <a:off x="3659729" y="1629797"/>
            <a:ext cx="4792320" cy="5167520"/>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700" b="1" dirty="0">
                <a:solidFill>
                  <a:schemeClr val="accent2"/>
                </a:solidFill>
                <a:ea typeface="Roboto"/>
                <a:cs typeface="Roboto"/>
                <a:sym typeface="Roboto"/>
              </a:rPr>
              <a:t>“</a:t>
            </a:r>
            <a:r>
              <a:rPr lang="en" sz="2400" b="1" dirty="0">
                <a:solidFill>
                  <a:schemeClr val="accent2"/>
                </a:solidFill>
                <a:ea typeface="Roboto"/>
                <a:cs typeface="Roboto"/>
                <a:sym typeface="Roboto"/>
              </a:rPr>
              <a:t>Ongoing Condition” Connie</a:t>
            </a:r>
            <a:endParaRPr sz="2400" b="1" dirty="0">
              <a:solidFill>
                <a:schemeClr val="accent2"/>
              </a:solidFill>
              <a:ea typeface="Roboto"/>
              <a:cs typeface="Roboto"/>
              <a:sym typeface="Roboto"/>
            </a:endParaRPr>
          </a:p>
          <a:p>
            <a:pPr marL="0" lvl="0" indent="0" algn="ctr" rtl="0">
              <a:spcBef>
                <a:spcPts val="0"/>
              </a:spcBef>
              <a:spcAft>
                <a:spcPts val="0"/>
              </a:spcAft>
              <a:buNone/>
            </a:pPr>
            <a:endParaRPr sz="2560" b="1">
              <a:solidFill>
                <a:schemeClr val="accent2"/>
              </a:solidFill>
              <a:latin typeface="Roboto"/>
              <a:ea typeface="Roboto"/>
              <a:cs typeface="Roboto"/>
              <a:sym typeface="Roboto"/>
            </a:endParaRPr>
          </a:p>
          <a:p>
            <a:pPr marL="731520" indent="-528320">
              <a:buClr>
                <a:schemeClr val="accent2"/>
              </a:buClr>
              <a:buSzPts val="1600"/>
              <a:buFont typeface="Roboto"/>
              <a:buChar char="●"/>
            </a:pPr>
            <a:r>
              <a:rPr lang="en" sz="2400" i="1" dirty="0">
                <a:solidFill>
                  <a:schemeClr val="accent2"/>
                </a:solidFill>
                <a:ea typeface="Roboto"/>
                <a:cs typeface="Roboto"/>
                <a:sym typeface="Roboto"/>
              </a:rPr>
              <a:t>History of hypertension with recent hospitalization for elevated BP. </a:t>
            </a:r>
            <a:endParaRPr lang="en"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New order to monitor blood pressure. </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Started new medication.</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Feels “stressed” about the recent hospitalization.</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Works nights and not sure she can commit to telephonic CM.</a:t>
            </a:r>
            <a:endParaRPr sz="2400" i="1" dirty="0">
              <a:solidFill>
                <a:schemeClr val="accent2"/>
              </a:solidFill>
              <a:ea typeface="Roboto"/>
              <a:cs typeface="Roboto"/>
              <a:sym typeface="Roboto"/>
            </a:endParaRPr>
          </a:p>
        </p:txBody>
      </p:sp>
      <p:sp>
        <p:nvSpPr>
          <p:cNvPr id="303" name="Google Shape;303;p44"/>
          <p:cNvSpPr txBox="1"/>
          <p:nvPr/>
        </p:nvSpPr>
        <p:spPr>
          <a:xfrm>
            <a:off x="8845317" y="1098762"/>
            <a:ext cx="5282400" cy="6229349"/>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00" b="1" dirty="0" err="1">
                <a:solidFill>
                  <a:schemeClr val="accent2"/>
                </a:solidFill>
                <a:ea typeface="Roboto"/>
                <a:cs typeface="Roboto"/>
                <a:sym typeface="Roboto"/>
              </a:rPr>
              <a:t>Wellframe</a:t>
            </a:r>
            <a:r>
              <a:rPr lang="en" sz="2400" b="1" dirty="0">
                <a:solidFill>
                  <a:schemeClr val="accent2"/>
                </a:solidFill>
                <a:ea typeface="Roboto"/>
                <a:cs typeface="Roboto"/>
                <a:sym typeface="Roboto"/>
              </a:rPr>
              <a:t> Features to Highlight</a:t>
            </a:r>
            <a:endParaRPr sz="2400" b="1" dirty="0">
              <a:solidFill>
                <a:schemeClr val="accent2"/>
              </a:solidFill>
              <a:ea typeface="Roboto"/>
              <a:cs typeface="Roboto"/>
              <a:sym typeface="Roboto"/>
            </a:endParaRPr>
          </a:p>
          <a:p>
            <a:pPr marL="0" lvl="0" indent="0" algn="ctr" rtl="0">
              <a:spcBef>
                <a:spcPts val="0"/>
              </a:spcBef>
              <a:spcAft>
                <a:spcPts val="0"/>
              </a:spcAft>
              <a:buNone/>
            </a:pPr>
            <a:endParaRPr sz="2560" b="1">
              <a:solidFill>
                <a:schemeClr val="accent2"/>
              </a:solidFill>
              <a:latin typeface="Roboto"/>
              <a:ea typeface="Roboto"/>
              <a:cs typeface="Roboto"/>
              <a:sym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Care Management programming that works with the member’s schedule.</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Checklist for:</a:t>
            </a:r>
            <a:endParaRPr sz="2400" i="1" dirty="0">
              <a:solidFill>
                <a:schemeClr val="accent2"/>
              </a:solidFill>
              <a:ea typeface="Roboto"/>
              <a:cs typeface="Roboto"/>
            </a:endParaRPr>
          </a:p>
          <a:p>
            <a:pPr marL="1463040" lvl="1"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Medication Reminders (new medication)</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Messaging feature with Care Manager to provide ongoing support.</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Personalized care programs- Stress Management.</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Blood pressure Biometric monitoring to enable the CM to monitor.</a:t>
            </a:r>
            <a:endParaRPr sz="2400" i="1" dirty="0">
              <a:solidFill>
                <a:schemeClr val="accent2"/>
              </a:solidFill>
              <a:ea typeface="Roboto"/>
              <a:cs typeface="Roboto"/>
              <a:sym typeface="Roboto"/>
            </a:endParaRPr>
          </a:p>
        </p:txBody>
      </p:sp>
      <p:pic>
        <p:nvPicPr>
          <p:cNvPr id="4" name="Picture 3" descr="A person smiling with her hand on her chin&#10;&#10;AI-generated content may be incorrect.">
            <a:extLst>
              <a:ext uri="{FF2B5EF4-FFF2-40B4-BE49-F238E27FC236}">
                <a16:creationId xmlns:a16="http://schemas.microsoft.com/office/drawing/2014/main" id="{493C83C6-A44C-8F58-3F2E-11E1BF028D5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51225" y="2007778"/>
            <a:ext cx="3416419" cy="4207495"/>
          </a:xfrm>
          <a:prstGeom prst="rect">
            <a:avLst/>
          </a:prstGeom>
          <a:ln w="38100">
            <a:solidFill>
              <a:schemeClr val="accent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5"/>
          <p:cNvSpPr txBox="1">
            <a:spLocks noGrp="1"/>
          </p:cNvSpPr>
          <p:nvPr>
            <p:ph type="title" idx="4294967295"/>
          </p:nvPr>
        </p:nvSpPr>
        <p:spPr>
          <a:xfrm>
            <a:off x="0" y="223838"/>
            <a:ext cx="13636625" cy="920750"/>
          </a:xfrm>
          <a:prstGeom prst="rect">
            <a:avLst/>
          </a:prstGeom>
        </p:spPr>
        <p:txBody>
          <a:bodyPr spcFirstLastPara="1" wrap="square" lIns="146280" tIns="73120" rIns="146280" bIns="7312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r>
              <a:rPr lang="en" sz="2200"/>
              <a:t>Member Personas </a:t>
            </a:r>
            <a:endParaRPr/>
          </a:p>
        </p:txBody>
      </p:sp>
      <p:sp>
        <p:nvSpPr>
          <p:cNvPr id="310" name="Google Shape;310;p45"/>
          <p:cNvSpPr txBox="1"/>
          <p:nvPr/>
        </p:nvSpPr>
        <p:spPr>
          <a:xfrm>
            <a:off x="6272794" y="1290480"/>
            <a:ext cx="3614400" cy="4776644"/>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400" b="1" dirty="0">
                <a:solidFill>
                  <a:schemeClr val="accent2"/>
                </a:solidFill>
              </a:rPr>
              <a:t>“</a:t>
            </a:r>
            <a:r>
              <a:rPr lang="en" sz="2400" b="1" dirty="0">
                <a:solidFill>
                  <a:schemeClr val="accent2"/>
                </a:solidFill>
                <a:ea typeface="Roboto"/>
                <a:cs typeface="Roboto"/>
                <a:sym typeface="Roboto"/>
              </a:rPr>
              <a:t>Value Seeker” Sam</a:t>
            </a:r>
            <a:endParaRPr sz="2400" b="1" dirty="0">
              <a:solidFill>
                <a:schemeClr val="accent2"/>
              </a:solidFill>
              <a:ea typeface="Roboto"/>
              <a:cs typeface="Roboto"/>
              <a:sym typeface="Roboto"/>
            </a:endParaRPr>
          </a:p>
          <a:p>
            <a:pPr marL="0" lvl="0" indent="0" algn="l" rtl="0">
              <a:spcBef>
                <a:spcPts val="0"/>
              </a:spcBef>
              <a:spcAft>
                <a:spcPts val="0"/>
              </a:spcAft>
              <a:buNone/>
            </a:pPr>
            <a:endParaRPr sz="2720" b="1">
              <a:solidFill>
                <a:schemeClr val="accent2"/>
              </a:solidFill>
              <a:latin typeface="Roboto"/>
              <a:ea typeface="Roboto"/>
              <a:cs typeface="Roboto"/>
              <a:sym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Interested in taking advantage of all the benefits of his health insurance.</a:t>
            </a:r>
            <a:endParaRPr sz="2400" i="1">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Asks a lot of questions about “cost or how to save money”.</a:t>
            </a:r>
            <a:endParaRPr sz="2400" i="1">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Savvy shopper for savings.</a:t>
            </a:r>
            <a:endParaRPr sz="2400" i="1" dirty="0">
              <a:solidFill>
                <a:schemeClr val="accent2"/>
              </a:solidFill>
              <a:ea typeface="Roboto"/>
              <a:cs typeface="Roboto"/>
              <a:sym typeface="Roboto"/>
            </a:endParaRPr>
          </a:p>
        </p:txBody>
      </p:sp>
      <p:sp>
        <p:nvSpPr>
          <p:cNvPr id="311" name="Google Shape;311;p45"/>
          <p:cNvSpPr txBox="1"/>
          <p:nvPr/>
        </p:nvSpPr>
        <p:spPr>
          <a:xfrm>
            <a:off x="10255686" y="1289787"/>
            <a:ext cx="4079312" cy="6253971"/>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00" b="1" dirty="0" err="1">
                <a:solidFill>
                  <a:schemeClr val="accent2"/>
                </a:solidFill>
                <a:ea typeface="Roboto"/>
                <a:cs typeface="Roboto"/>
                <a:sym typeface="Roboto"/>
              </a:rPr>
              <a:t>Wellframe</a:t>
            </a:r>
            <a:r>
              <a:rPr lang="en" sz="2400" b="1" dirty="0">
                <a:solidFill>
                  <a:schemeClr val="accent2"/>
                </a:solidFill>
                <a:ea typeface="Roboto"/>
                <a:cs typeface="Roboto"/>
                <a:sym typeface="Roboto"/>
              </a:rPr>
              <a:t> Features to Highlight</a:t>
            </a:r>
            <a:endParaRPr sz="2400" b="1" dirty="0">
              <a:solidFill>
                <a:schemeClr val="accent2"/>
              </a:solidFill>
              <a:ea typeface="Roboto"/>
              <a:cs typeface="Roboto"/>
              <a:sym typeface="Roboto"/>
            </a:endParaRPr>
          </a:p>
          <a:p>
            <a:pPr marL="0" lvl="0" indent="0" algn="ctr" rtl="0">
              <a:spcBef>
                <a:spcPts val="0"/>
              </a:spcBef>
              <a:spcAft>
                <a:spcPts val="0"/>
              </a:spcAft>
              <a:buNone/>
            </a:pPr>
            <a:endParaRPr sz="2720" b="1">
              <a:solidFill>
                <a:schemeClr val="accent2"/>
              </a:solidFill>
              <a:latin typeface="Roboto"/>
              <a:ea typeface="Roboto"/>
              <a:cs typeface="Roboto"/>
              <a:sym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Included within benefits- no additional cost.</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Provides access directly to Care Manager (also part of benefits package).</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Resources to assist in health care navigation.</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Highlight preventative care programs.</a:t>
            </a:r>
            <a:endParaRPr sz="2400" i="1" dirty="0">
              <a:solidFill>
                <a:schemeClr val="accent2"/>
              </a:solidFill>
              <a:ea typeface="Roboto"/>
              <a:cs typeface="Roboto"/>
              <a:sym typeface="Roboto"/>
            </a:endParaRPr>
          </a:p>
          <a:p>
            <a:pPr marL="731520" lvl="0" indent="0" algn="l" rtl="0">
              <a:spcBef>
                <a:spcPts val="0"/>
              </a:spcBef>
              <a:spcAft>
                <a:spcPts val="0"/>
              </a:spcAft>
              <a:buNone/>
            </a:pPr>
            <a:endParaRPr sz="2400" i="1">
              <a:latin typeface="Roboto"/>
              <a:ea typeface="Roboto"/>
              <a:cs typeface="Roboto"/>
              <a:sym typeface="Roboto"/>
            </a:endParaRPr>
          </a:p>
        </p:txBody>
      </p:sp>
      <p:sp>
        <p:nvSpPr>
          <p:cNvPr id="312" name="Google Shape;312;p45"/>
          <p:cNvSpPr txBox="1"/>
          <p:nvPr/>
        </p:nvSpPr>
        <p:spPr>
          <a:xfrm>
            <a:off x="317080" y="4930800"/>
            <a:ext cx="4446240" cy="590880"/>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731520" lvl="0" indent="0" algn="l" rtl="0">
              <a:spcBef>
                <a:spcPts val="0"/>
              </a:spcBef>
              <a:spcAft>
                <a:spcPts val="0"/>
              </a:spcAft>
              <a:buNone/>
            </a:pPr>
            <a:endParaRPr sz="1920" i="1">
              <a:latin typeface="Roboto"/>
              <a:ea typeface="Roboto"/>
              <a:cs typeface="Roboto"/>
              <a:sym typeface="Roboto"/>
            </a:endParaRPr>
          </a:p>
        </p:txBody>
      </p:sp>
      <p:pic>
        <p:nvPicPr>
          <p:cNvPr id="3" name="Google Shape;165;p22" descr="A person smiling while looking at a cellphone&#10;&#10;AI-generated content may be incorrect.">
            <a:extLst>
              <a:ext uri="{FF2B5EF4-FFF2-40B4-BE49-F238E27FC236}">
                <a16:creationId xmlns:a16="http://schemas.microsoft.com/office/drawing/2014/main" id="{9CF2E601-EED3-21D7-1EBF-0A243ACE0623}"/>
              </a:ext>
            </a:extLst>
          </p:cNvPr>
          <p:cNvPicPr preferRelativeResize="0">
            <a:picLocks/>
          </p:cNvPicPr>
          <p:nvPr/>
        </p:nvPicPr>
        <p:blipFill>
          <a:blip r:embed="rId3" cstate="hqprint">
            <a:extLst>
              <a:ext uri="{28A0092B-C50C-407E-A947-70E740481C1C}">
                <a14:useLocalDpi xmlns:a14="http://schemas.microsoft.com/office/drawing/2010/main"/>
              </a:ext>
            </a:extLst>
          </a:blip>
          <a:srcRect l="51" r="51"/>
          <a:stretch/>
        </p:blipFill>
        <p:spPr>
          <a:xfrm>
            <a:off x="0" y="0"/>
            <a:ext cx="6070821" cy="8229600"/>
          </a:xfrm>
          <a:prstGeom prst="rect">
            <a:avLst/>
          </a:prstGeom>
          <a:noFill/>
          <a:ln>
            <a:noFill/>
          </a:ln>
        </p:spPr>
      </p:pic>
    </p:spTree>
    <p:extLst>
      <p:ext uri="{BB962C8B-B14F-4D97-AF65-F5344CB8AC3E}">
        <p14:creationId xmlns:p14="http://schemas.microsoft.com/office/powerpoint/2010/main" val="286139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6"/>
          <p:cNvSpPr txBox="1">
            <a:spLocks noGrp="1"/>
          </p:cNvSpPr>
          <p:nvPr>
            <p:ph type="title" idx="4294967295"/>
          </p:nvPr>
        </p:nvSpPr>
        <p:spPr>
          <a:xfrm>
            <a:off x="0" y="223838"/>
            <a:ext cx="13636625" cy="920750"/>
          </a:xfrm>
          <a:prstGeom prst="rect">
            <a:avLst/>
          </a:prstGeom>
        </p:spPr>
        <p:txBody>
          <a:bodyPr spcFirstLastPara="1" wrap="square" lIns="146280" tIns="73120" rIns="146280" bIns="7312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endParaRPr lang="en" sz="2200" dirty="0"/>
          </a:p>
        </p:txBody>
      </p:sp>
      <p:sp>
        <p:nvSpPr>
          <p:cNvPr id="319" name="Google Shape;319;p46"/>
          <p:cNvSpPr txBox="1"/>
          <p:nvPr/>
        </p:nvSpPr>
        <p:spPr>
          <a:xfrm>
            <a:off x="5267113" y="2231546"/>
            <a:ext cx="4097280" cy="4013358"/>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400" b="1" dirty="0">
                <a:solidFill>
                  <a:schemeClr val="accent2"/>
                </a:solidFill>
                <a:ea typeface="Roboto"/>
                <a:cs typeface="Roboto"/>
                <a:sym typeface="Roboto"/>
              </a:rPr>
              <a:t>“Easy Button” Ben</a:t>
            </a:r>
            <a:endParaRPr lang="en-US" sz="2400" b="1" dirty="0">
              <a:solidFill>
                <a:schemeClr val="accent2"/>
              </a:solidFill>
              <a:ea typeface="Roboto"/>
              <a:cs typeface="Roboto"/>
            </a:endParaRPr>
          </a:p>
          <a:p>
            <a:pPr marL="0" lvl="0" indent="0" algn="l" rtl="0">
              <a:spcBef>
                <a:spcPts val="0"/>
              </a:spcBef>
              <a:spcAft>
                <a:spcPts val="0"/>
              </a:spcAft>
              <a:buNone/>
            </a:pPr>
            <a:endParaRPr sz="2560" b="1">
              <a:solidFill>
                <a:schemeClr val="accent2"/>
              </a:solidFill>
              <a:latin typeface="Roboto"/>
              <a:ea typeface="Roboto"/>
              <a:cs typeface="Roboto"/>
              <a:sym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Very busy.</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Expresses the need for fast and easy secure communications.</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Time is very important</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Manages health on his timeframe.</a:t>
            </a:r>
            <a:endParaRPr sz="3520" i="1" dirty="0">
              <a:solidFill>
                <a:schemeClr val="accent2"/>
              </a:solidFill>
              <a:ea typeface="Roboto"/>
              <a:cs typeface="Roboto"/>
            </a:endParaRPr>
          </a:p>
        </p:txBody>
      </p:sp>
      <p:sp>
        <p:nvSpPr>
          <p:cNvPr id="320" name="Google Shape;320;p46"/>
          <p:cNvSpPr txBox="1"/>
          <p:nvPr/>
        </p:nvSpPr>
        <p:spPr>
          <a:xfrm>
            <a:off x="9459462" y="1546813"/>
            <a:ext cx="4520160" cy="5589174"/>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00" b="1" err="1">
                <a:solidFill>
                  <a:schemeClr val="accent2"/>
                </a:solidFill>
                <a:ea typeface="Roboto"/>
                <a:cs typeface="Roboto"/>
                <a:sym typeface="Roboto"/>
              </a:rPr>
              <a:t>Wellframe</a:t>
            </a:r>
            <a:r>
              <a:rPr lang="en" sz="2400" b="1" dirty="0">
                <a:solidFill>
                  <a:schemeClr val="accent2"/>
                </a:solidFill>
                <a:ea typeface="Roboto"/>
                <a:cs typeface="Roboto"/>
                <a:sym typeface="Roboto"/>
              </a:rPr>
              <a:t> Features to Highlight</a:t>
            </a:r>
            <a:endParaRPr sz="2400" b="1" dirty="0">
              <a:solidFill>
                <a:schemeClr val="accent2"/>
              </a:solidFill>
              <a:ea typeface="Roboto"/>
              <a:cs typeface="Roboto"/>
              <a:sym typeface="Roboto"/>
            </a:endParaRPr>
          </a:p>
          <a:p>
            <a:pPr marL="0" lvl="0" indent="0" algn="ctr" rtl="0">
              <a:spcBef>
                <a:spcPts val="0"/>
              </a:spcBef>
              <a:spcAft>
                <a:spcPts val="0"/>
              </a:spcAft>
              <a:buNone/>
            </a:pPr>
            <a:endParaRPr sz="2560" b="1">
              <a:solidFill>
                <a:schemeClr val="accent2"/>
              </a:solidFill>
              <a:latin typeface="Roboto"/>
              <a:ea typeface="Roboto"/>
              <a:cs typeface="Roboto"/>
              <a:sym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Real-time access including HIPAA secure messaging to Care Management staff.</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Access to educational article/videos.</a:t>
            </a:r>
            <a:endParaRPr sz="2400" i="1" dirty="0">
              <a:solidFill>
                <a:schemeClr val="accent2"/>
              </a:solidFill>
              <a:ea typeface="Roboto"/>
              <a:cs typeface="Roboto"/>
            </a:endParaRPr>
          </a:p>
          <a:p>
            <a:pPr marL="731520" lvl="0" indent="-528320" algn="l" rtl="0">
              <a:spcBef>
                <a:spcPts val="0"/>
              </a:spcBef>
              <a:spcAft>
                <a:spcPts val="0"/>
              </a:spcAft>
              <a:buClr>
                <a:schemeClr val="accent2"/>
              </a:buClr>
              <a:buSzPts val="1600"/>
              <a:buFont typeface="Roboto"/>
              <a:buChar char="●"/>
            </a:pPr>
            <a:r>
              <a:rPr lang="en" sz="2400" i="1" dirty="0">
                <a:solidFill>
                  <a:schemeClr val="accent2"/>
                </a:solidFill>
                <a:ea typeface="Roboto"/>
                <a:cs typeface="Roboto"/>
                <a:sym typeface="Roboto"/>
              </a:rPr>
              <a:t>Care Management on the member’s timeframe based on personalized care programs.</a:t>
            </a:r>
            <a:endParaRPr sz="2400" i="1" dirty="0">
              <a:solidFill>
                <a:schemeClr val="accent2"/>
              </a:solidFill>
              <a:ea typeface="Roboto"/>
              <a:cs typeface="Roboto"/>
              <a:sym typeface="Roboto"/>
            </a:endParaRPr>
          </a:p>
          <a:p>
            <a:pPr marL="0" lvl="0" indent="0" algn="l" rtl="0">
              <a:spcBef>
                <a:spcPts val="0"/>
              </a:spcBef>
              <a:spcAft>
                <a:spcPts val="0"/>
              </a:spcAft>
              <a:buNone/>
            </a:pPr>
            <a:endParaRPr sz="2400" i="1">
              <a:latin typeface="Roboto"/>
              <a:ea typeface="Roboto"/>
              <a:cs typeface="Roboto"/>
              <a:sym typeface="Roboto"/>
            </a:endParaRPr>
          </a:p>
        </p:txBody>
      </p:sp>
      <p:pic>
        <p:nvPicPr>
          <p:cNvPr id="3" name="Picture 2" descr="A person with a beard and glasses smiling&#10;&#10;AI-generated content may be incorrect.">
            <a:extLst>
              <a:ext uri="{FF2B5EF4-FFF2-40B4-BE49-F238E27FC236}">
                <a16:creationId xmlns:a16="http://schemas.microsoft.com/office/drawing/2014/main" id="{E3CBB17B-95C8-F6D3-6C94-179A663C6379}"/>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64891" y="1665872"/>
            <a:ext cx="4704530" cy="4827697"/>
          </a:xfrm>
          <a:prstGeom prst="rect">
            <a:avLst/>
          </a:prstGeom>
          <a:ln w="38100">
            <a:solidFill>
              <a:schemeClr val="accent1"/>
            </a:solidFill>
          </a:ln>
        </p:spPr>
      </p:pic>
    </p:spTree>
    <p:extLst>
      <p:ext uri="{BB962C8B-B14F-4D97-AF65-F5344CB8AC3E}">
        <p14:creationId xmlns:p14="http://schemas.microsoft.com/office/powerpoint/2010/main" val="306081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ul 2024 Refresh Master">
  <a:themeElements>
    <a:clrScheme name="HealthEdge (Updated 2024)">
      <a:dk1>
        <a:srgbClr val="0A233F"/>
      </a:dk1>
      <a:lt1>
        <a:srgbClr val="FFFFFF"/>
      </a:lt1>
      <a:dk2>
        <a:srgbClr val="BBBDBF"/>
      </a:dk2>
      <a:lt2>
        <a:srgbClr val="F0E5D7"/>
      </a:lt2>
      <a:accent1>
        <a:srgbClr val="008FD4"/>
      </a:accent1>
      <a:accent2>
        <a:srgbClr val="F37F34"/>
      </a:accent2>
      <a:accent3>
        <a:srgbClr val="E71D75"/>
      </a:accent3>
      <a:accent4>
        <a:srgbClr val="932173"/>
      </a:accent4>
      <a:accent5>
        <a:srgbClr val="03927B"/>
      </a:accent5>
      <a:accent6>
        <a:srgbClr val="000000"/>
      </a:accent6>
      <a:hlink>
        <a:srgbClr val="467886"/>
      </a:hlink>
      <a:folHlink>
        <a:srgbClr val="96607D"/>
      </a:folHlink>
    </a:clrScheme>
    <a:fontScheme name="Test">
      <a:majorFont>
        <a:latin typeface="Arial Nova"/>
        <a:ea typeface=""/>
        <a:cs typeface=""/>
      </a:majorFont>
      <a:minorFont>
        <a:latin typeface="Arial No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Custom 3">
      <a:dk1>
        <a:srgbClr val="09213F"/>
      </a:dk1>
      <a:lt1>
        <a:srgbClr val="FFFFFF"/>
      </a:lt1>
      <a:dk2>
        <a:srgbClr val="44546A"/>
      </a:dk2>
      <a:lt2>
        <a:srgbClr val="E7E6E6"/>
      </a:lt2>
      <a:accent1>
        <a:srgbClr val="0192C6"/>
      </a:accent1>
      <a:accent2>
        <a:srgbClr val="09213F"/>
      </a:accent2>
      <a:accent3>
        <a:srgbClr val="BBBDBF"/>
      </a:accent3>
      <a:accent4>
        <a:srgbClr val="F3793B"/>
      </a:accent4>
      <a:accent5>
        <a:srgbClr val="611059"/>
      </a:accent5>
      <a:accent6>
        <a:srgbClr val="2C6C69"/>
      </a:accent6>
      <a:hlink>
        <a:srgbClr val="0563C1"/>
      </a:hlink>
      <a:folHlink>
        <a:srgbClr val="954F72"/>
      </a:folHlink>
    </a:clrScheme>
    <a:fontScheme name="Aventa Master Slides">
      <a:majorFont>
        <a:latin typeface="Aventa"/>
        <a:ea typeface=""/>
        <a:cs typeface=""/>
      </a:majorFont>
      <a:minorFont>
        <a:latin typeface="Avent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2e321be7-ab53-4d06-a2af-46791cc3c01c">SWUF73QZKTWT-542845596-3252</_dlc_DocId>
    <_dlc_DocIdUrl xmlns="2e321be7-ab53-4d06-a2af-46791cc3c01c">
      <Url>https://healthedgetrial.sharepoint.com/sites/WF_Digital_Adoption/_layouts/15/DocIdRedir.aspx?ID=SWUF73QZKTWT-542845596-3252</Url>
      <Description>SWUF73QZKTWT-542845596-3252</Description>
    </_dlc_DocIdUrl>
    <MigrationWizIdPermissions xmlns="6dec0d7a-18f1-42ea-acf0-9d32704dd91d" xsi:nil="true"/>
    <MigrationWizId xmlns="6dec0d7a-18f1-42ea-acf0-9d32704dd91d" xsi:nil="true"/>
    <lcf76f155ced4ddcb4097134ff3c332f xmlns="6dec0d7a-18f1-42ea-acf0-9d32704dd91d">
      <Terms xmlns="http://schemas.microsoft.com/office/infopath/2007/PartnerControls"/>
    </lcf76f155ced4ddcb4097134ff3c332f>
    <MigrationWizIdVersion xmlns="6dec0d7a-18f1-42ea-acf0-9d32704dd91d" xsi:nil="true"/>
    <TaxCatchAll xmlns="2e321be7-ab53-4d06-a2af-46791cc3c01c" xsi:nil="true"/>
    <SharedWithUsers xmlns="2e321be7-ab53-4d06-a2af-46791cc3c01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837DE1626F5B49B0A32D7419EC33C2" ma:contentTypeVersion="17" ma:contentTypeDescription="Create a new document." ma:contentTypeScope="" ma:versionID="bcf1485cd0c8e46d344b3510b43d84e1">
  <xsd:schema xmlns:xsd="http://www.w3.org/2001/XMLSchema" xmlns:xs="http://www.w3.org/2001/XMLSchema" xmlns:p="http://schemas.microsoft.com/office/2006/metadata/properties" xmlns:ns2="2e321be7-ab53-4d06-a2af-46791cc3c01c" xmlns:ns3="6dec0d7a-18f1-42ea-acf0-9d32704dd91d" targetNamespace="http://schemas.microsoft.com/office/2006/metadata/properties" ma:root="true" ma:fieldsID="d88445fe6ab87ed68ccc24f84e92bfbb" ns2:_="" ns3:_="">
    <xsd:import namespace="2e321be7-ab53-4d06-a2af-46791cc3c01c"/>
    <xsd:import namespace="6dec0d7a-18f1-42ea-acf0-9d32704dd91d"/>
    <xsd:element name="properties">
      <xsd:complexType>
        <xsd:sequence>
          <xsd:element name="documentManagement">
            <xsd:complexType>
              <xsd:all>
                <xsd:element ref="ns2:_dlc_DocId" minOccurs="0"/>
                <xsd:element ref="ns2:_dlc_DocIdUrl" minOccurs="0"/>
                <xsd:element ref="ns2:_dlc_DocIdPersistId" minOccurs="0"/>
                <xsd:element ref="ns3:MigrationWizId" minOccurs="0"/>
                <xsd:element ref="ns3:MigrationWizIdPermissions" minOccurs="0"/>
                <xsd:element ref="ns3:MigrationWizIdVersion"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321be7-ab53-4d06-a2af-46791cc3c01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4bf2767-a93c-4aef-83a2-6349ff71d8ef}" ma:internalName="TaxCatchAll" ma:showField="CatchAllData" ma:web="2e321be7-ab53-4d06-a2af-46791cc3c01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dec0d7a-18f1-42ea-acf0-9d32704dd91d" elementFormDefault="qualified">
    <xsd:import namespace="http://schemas.microsoft.com/office/2006/documentManagement/types"/>
    <xsd:import namespace="http://schemas.microsoft.com/office/infopath/2007/PartnerControls"/>
    <xsd:element name="MigrationWizId" ma:index="11" nillable="true" ma:displayName="MigrationWizId" ma:internalName="MigrationWizId">
      <xsd:simpleType>
        <xsd:restriction base="dms:Text"/>
      </xsd:simpleType>
    </xsd:element>
    <xsd:element name="MigrationWizIdPermissions" ma:index="12" nillable="true" ma:displayName="MigrationWizIdPermissions" ma:internalName="MigrationWizIdPermissions">
      <xsd:simpleType>
        <xsd:restriction base="dms:Text"/>
      </xsd:simpleType>
    </xsd:element>
    <xsd:element name="MigrationWizIdVersion" ma:index="13" nillable="true" ma:displayName="MigrationWizIdVersion" ma:internalName="MigrationWizIdVersion">
      <xsd:simpleType>
        <xsd:restriction base="dms:Text"/>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c6ceea2-5bcf-4d11-a2ea-07cf4affacfd"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BFFEE0-FF5C-41EF-8785-5C7D1988BC4B}">
  <ds:schemaRefs>
    <ds:schemaRef ds:uri="http://schemas.microsoft.com/sharepoint/events"/>
  </ds:schemaRefs>
</ds:datastoreItem>
</file>

<file path=customXml/itemProps2.xml><?xml version="1.0" encoding="utf-8"?>
<ds:datastoreItem xmlns:ds="http://schemas.openxmlformats.org/officeDocument/2006/customXml" ds:itemID="{DC536487-76AD-4546-8BB4-A8455644C6E3}">
  <ds:schemaRefs>
    <ds:schemaRef ds:uri="http://schemas.microsoft.com/office/infopath/2007/PartnerControls"/>
    <ds:schemaRef ds:uri="http://purl.org/dc/terms/"/>
    <ds:schemaRef ds:uri="http://purl.org/dc/dcmitype/"/>
    <ds:schemaRef ds:uri="http://schemas.microsoft.com/office/2006/metadata/properties"/>
    <ds:schemaRef ds:uri="82632fee-6340-443d-8b81-ce1672971386"/>
    <ds:schemaRef ds:uri="http://purl.org/dc/elements/1.1/"/>
    <ds:schemaRef ds:uri="http://schemas.openxmlformats.org/package/2006/metadata/core-properties"/>
    <ds:schemaRef ds:uri="http://schemas.microsoft.com/office/2006/documentManagement/types"/>
    <ds:schemaRef ds:uri="7c5ec8f7-b883-4fca-a190-f1efb9410199"/>
    <ds:schemaRef ds:uri="http://www.w3.org/XML/1998/namespace"/>
    <ds:schemaRef ds:uri="4c2898fd-d20c-4f2d-86c7-6dab76be81c7"/>
    <ds:schemaRef ds:uri="e911511c-7685-4b78-ac71-c42f8544c876"/>
    <ds:schemaRef ds:uri="http://schemas.microsoft.com/sharepoint/v4"/>
    <ds:schemaRef ds:uri="2e321be7-ab53-4d06-a2af-46791cc3c01c"/>
    <ds:schemaRef ds:uri="6dec0d7a-18f1-42ea-acf0-9d32704dd91d"/>
  </ds:schemaRefs>
</ds:datastoreItem>
</file>

<file path=customXml/itemProps3.xml><?xml version="1.0" encoding="utf-8"?>
<ds:datastoreItem xmlns:ds="http://schemas.openxmlformats.org/officeDocument/2006/customXml" ds:itemID="{9610A7A1-B828-4C77-82F7-F60775779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321be7-ab53-4d06-a2af-46791cc3c01c"/>
    <ds:schemaRef ds:uri="6dec0d7a-18f1-42ea-acf0-9d32704dd9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C29DB89-5D24-4676-A076-DA91CB1362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TotalTime>
  <Words>3792</Words>
  <Application>Microsoft Office PowerPoint</Application>
  <PresentationFormat>Custom</PresentationFormat>
  <Paragraphs>512</Paragraphs>
  <Slides>26</Slides>
  <Notes>16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Jul 2024 Refresh Master</vt:lpstr>
      <vt:lpstr>Office Theme</vt:lpstr>
      <vt:lpstr>PowerPoint Presentation</vt:lpstr>
      <vt:lpstr>PowerPoint Presentation</vt:lpstr>
      <vt:lpstr>PowerPoint Presentation</vt:lpstr>
      <vt:lpstr>Care Manager Journey </vt:lpstr>
      <vt:lpstr>Explaining the Wellframe Features</vt:lpstr>
      <vt:lpstr>Member Personas </vt:lpstr>
      <vt:lpstr>PowerPoint Presentation</vt:lpstr>
      <vt:lpstr>Member Personas </vt:lpstr>
      <vt:lpstr>PowerPoint Presentation</vt:lpstr>
      <vt:lpstr>Activity </vt:lpstr>
      <vt:lpstr>Addressing Concerns</vt:lpstr>
      <vt:lpstr>PowerPoint Presentation</vt:lpstr>
      <vt:lpstr>Arnold is 67 years old hospitalized with a HF exacerbation. He lives alone. His children live in another city. Arnold will go home in 2 days on new diuretic medications and fears not having anyone to support him once he’s back home. He’d like to have someone to talk to and guide him.</vt:lpstr>
      <vt:lpstr>Roger, 63, is diabetic who doesn’t communicate his blood sugar readings. He expressed interest in setting some goals that he shared with you but says he’ll probably forget about them. He enjoys connecting with you but he says he’s so busy that he sometimes does not have the time for a call. </vt:lpstr>
      <vt:lpstr>Chris, 39, recently started attending outpatient therapy after a inpatient behavioral health stay. He’s learned coping skills like a mood journaling but sometimes forgets. He’s been prescribed new medications. He has a lot of people on his care team but it’s hard to keep all of them and their contact information straight. </vt:lpstr>
      <vt:lpstr>Nancy is 69 and came in to the hospital after experiencing chest pain and extreme shortness of breath. She was diagnosed with pneumonia. She is very weak from her 7 day hospital stay and is now discharging on several antibiotics, physical therapy. She has new specialist appointments.</vt:lpstr>
      <vt:lpstr>PowerPoint Presentation</vt:lpstr>
      <vt:lpstr>Care Manager Journey </vt:lpstr>
      <vt:lpstr>PowerPoint Presentation</vt:lpstr>
      <vt:lpstr>PowerPoint Presentation</vt:lpstr>
      <vt:lpstr>PowerPoint Presentation</vt:lpstr>
      <vt:lpstr>PowerPoint Presentation</vt:lpstr>
      <vt:lpstr>PowerPoint Presentation</vt:lpstr>
      <vt:lpstr>Key Takeaways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Caruso</dc:creator>
  <cp:lastModifiedBy>Norine Howard</cp:lastModifiedBy>
  <cp:revision>727</cp:revision>
  <dcterms:created xsi:type="dcterms:W3CDTF">2022-08-24T17:56:35Z</dcterms:created>
  <dcterms:modified xsi:type="dcterms:W3CDTF">2026-04-27T15:41:42Z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0x01010039837DE1626F5B49B0A32D7419EC33C2</vt:lpwstr>
  </property>
  <property fmtid="{D5CDD505-2E9C-101B-9397-08002B2CF9AE}" pid="3" name="_dlc_DocIdItemGuid">
    <vt:lpwstr>7686008a-eee9-4caf-9e87-6f3da218cfd4</vt:lpwstr>
  </property>
  <property fmtid="{D5CDD505-2E9C-101B-9397-08002B2CF9AE}" pid="4" name="MediaServiceImageTags">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y fmtid="{D5CDD505-2E9C-101B-9397-08002B2CF9AE}" pid="10" name="_activity">
    <vt:lpwstr>{"FileActivityType":"9","FileActivityTimeStamp":"2025-04-15T16:06:22.447Z","FileActivityUsersOnPage":[{"DisplayName":"Norine Howard","Id":"nhoward@healthedge.com"}],"FileActivityNavigationId":null}</vt:lpwstr>
  </property>
</Properties>
</file>