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23_CC2B62E2.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5"/>
  </p:sldMasterIdLst>
  <p:notesMasterIdLst>
    <p:notesMasterId r:id="rId60"/>
  </p:notesMasterIdLst>
  <p:sldIdLst>
    <p:sldId id="257" r:id="rId6"/>
    <p:sldId id="258" r:id="rId7"/>
    <p:sldId id="307" r:id="rId8"/>
    <p:sldId id="309" r:id="rId9"/>
    <p:sldId id="310" r:id="rId10"/>
    <p:sldId id="267" r:id="rId11"/>
    <p:sldId id="302" r:id="rId12"/>
    <p:sldId id="312" r:id="rId13"/>
    <p:sldId id="314" r:id="rId14"/>
    <p:sldId id="300" r:id="rId15"/>
    <p:sldId id="315" r:id="rId16"/>
    <p:sldId id="316" r:id="rId17"/>
    <p:sldId id="317" r:id="rId18"/>
    <p:sldId id="303" r:id="rId19"/>
    <p:sldId id="319" r:id="rId20"/>
    <p:sldId id="320" r:id="rId21"/>
    <p:sldId id="322" r:id="rId22"/>
    <p:sldId id="321" r:id="rId23"/>
    <p:sldId id="304" r:id="rId24"/>
    <p:sldId id="305" r:id="rId25"/>
    <p:sldId id="306" r:id="rId26"/>
    <p:sldId id="325" r:id="rId27"/>
    <p:sldId id="351" r:id="rId28"/>
    <p:sldId id="313" r:id="rId29"/>
    <p:sldId id="291" r:id="rId30"/>
    <p:sldId id="341" r:id="rId31"/>
    <p:sldId id="335" r:id="rId32"/>
    <p:sldId id="348" r:id="rId33"/>
    <p:sldId id="347" r:id="rId34"/>
    <p:sldId id="349" r:id="rId35"/>
    <p:sldId id="340" r:id="rId36"/>
    <p:sldId id="350" r:id="rId37"/>
    <p:sldId id="342" r:id="rId38"/>
    <p:sldId id="339" r:id="rId39"/>
    <p:sldId id="352" r:id="rId40"/>
    <p:sldId id="331" r:id="rId41"/>
    <p:sldId id="353" r:id="rId42"/>
    <p:sldId id="346" r:id="rId43"/>
    <p:sldId id="354" r:id="rId44"/>
    <p:sldId id="343" r:id="rId45"/>
    <p:sldId id="338" r:id="rId46"/>
    <p:sldId id="355" r:id="rId47"/>
    <p:sldId id="337" r:id="rId48"/>
    <p:sldId id="356" r:id="rId49"/>
    <p:sldId id="345" r:id="rId50"/>
    <p:sldId id="357" r:id="rId51"/>
    <p:sldId id="344" r:id="rId52"/>
    <p:sldId id="296" r:id="rId53"/>
    <p:sldId id="358" r:id="rId54"/>
    <p:sldId id="332" r:id="rId55"/>
    <p:sldId id="359" r:id="rId56"/>
    <p:sldId id="334" r:id="rId57"/>
    <p:sldId id="360" r:id="rId58"/>
    <p:sldId id="29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4B7286-E5EF-F21F-942A-9BC30AC5F1FA}" name="Norine Howard" initials="NH" userId="S::nhoward@healthedge.com::f5838e31-e938-45e5-90c2-2b00bf6dc3d1" providerId="AD"/>
  <p188:author id="{DC30A3FC-943E-AB66-37E4-DCAB94945E29}" name="Casandra Lehr" initials="CL" userId="S::clehr@healthedge.com::a9d851cb-93db-46fd-adab-f6ebdab7c89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7F01B-F77D-7C27-59E6-D6D75E52C605}" v="21" dt="2025-12-01T17:49:13.139"/>
    <p1510:client id="{ACDC2AC5-0395-037D-54EB-CBE8D8E626DB}" v="35" dt="2025-12-01T19:35:05.5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ine Howard" userId="S::nhoward@healthedge.com::f5838e31-e938-45e5-90c2-2b00bf6dc3d1" providerId="AD" clId="Web-{ACDC2AC5-0395-037D-54EB-CBE8D8E626DB}"/>
    <pc:docChg chg="modSld">
      <pc:chgData name="Norine Howard" userId="S::nhoward@healthedge.com::f5838e31-e938-45e5-90c2-2b00bf6dc3d1" providerId="AD" clId="Web-{ACDC2AC5-0395-037D-54EB-CBE8D8E626DB}" dt="2025-12-01T19:35:05.581" v="34" actId="20577"/>
      <pc:docMkLst>
        <pc:docMk/>
      </pc:docMkLst>
      <pc:sldChg chg="mod modShow">
        <pc:chgData name="Norine Howard" userId="S::nhoward@healthedge.com::f5838e31-e938-45e5-90c2-2b00bf6dc3d1" providerId="AD" clId="Web-{ACDC2AC5-0395-037D-54EB-CBE8D8E626DB}" dt="2025-12-01T18:19:33.929" v="0"/>
        <pc:sldMkLst>
          <pc:docMk/>
          <pc:sldMk cId="3769953278" sldId="314"/>
        </pc:sldMkLst>
      </pc:sldChg>
      <pc:sldChg chg="modSp">
        <pc:chgData name="Norine Howard" userId="S::nhoward@healthedge.com::f5838e31-e938-45e5-90c2-2b00bf6dc3d1" providerId="AD" clId="Web-{ACDC2AC5-0395-037D-54EB-CBE8D8E626DB}" dt="2025-12-01T19:35:05.581" v="34" actId="20577"/>
        <pc:sldMkLst>
          <pc:docMk/>
          <pc:sldMk cId="1458510617" sldId="349"/>
        </pc:sldMkLst>
        <pc:spChg chg="mod">
          <ac:chgData name="Norine Howard" userId="S::nhoward@healthedge.com::f5838e31-e938-45e5-90c2-2b00bf6dc3d1" providerId="AD" clId="Web-{ACDC2AC5-0395-037D-54EB-CBE8D8E626DB}" dt="2025-12-01T19:35:05.581" v="34" actId="20577"/>
          <ac:spMkLst>
            <pc:docMk/>
            <pc:sldMk cId="1458510617" sldId="349"/>
            <ac:spMk id="240" creationId="{00000000-0000-0000-0000-000000000000}"/>
          </ac:spMkLst>
        </pc:spChg>
      </pc:sldChg>
    </pc:docChg>
  </pc:docChgLst>
</pc:chgInfo>
</file>

<file path=ppt/comments/modernComment_123_CC2B62E2.xml><?xml version="1.0" encoding="utf-8"?>
<p188:cmLst xmlns:a="http://schemas.openxmlformats.org/drawingml/2006/main" xmlns:r="http://schemas.openxmlformats.org/officeDocument/2006/relationships" xmlns:p188="http://schemas.microsoft.com/office/powerpoint/2018/8/main">
  <p188:cm id="{1A71C982-AE4A-46F4-B8CF-F769FF2FE8E5}" authorId="{284B7286-E5EF-F21F-942A-9BC30AC5F1FA}" status="resolved" created="2023-11-13T16:03:30.795" startDate="2023-11-13T16:03:30.795" dueDate="2023-11-13T16:03:30.795" assignedTo="{284B7286-E5EF-F21F-942A-9BC30AC5F1FA}" complete="100000" title="@Casandra Lehr Would you be able to ask Sharon or Erika for examples that the staff have brought to them and I will have some journeys ready.">
    <pc:sldMkLst xmlns:pc="http://schemas.microsoft.com/office/powerpoint/2013/main/command">
      <pc:docMk/>
      <pc:sldMk cId="3425395426" sldId="291"/>
    </pc:sldMkLst>
    <p188:replyLst>
      <p188:reply id="{DA3EE4E7-D9E0-4FA7-B264-999D28309E64}" authorId="{DC30A3FC-943E-AB66-37E4-DCAB94945E29}" created="2023-11-16T13:49:55.703">
        <p188:txBody>
          <a:bodyPr/>
          <a:lstStyle/>
          <a:p>
            <a:r>
              <a:rPr lang="en-US"/>
              <a:t>[@Norine Howard] Erica and Sharon shared examples via email, you are cc'd on them!</a:t>
            </a:r>
          </a:p>
        </p188:txBody>
      </p188:reply>
    </p188:replyLst>
    <p188:txBody>
      <a:bodyPr/>
      <a:lstStyle/>
      <a:p>
        <a:r>
          <a:rPr lang="en-US"/>
          <a:t>[@Casandra Lehr] Would you be able to ask Sharon or Erika for examples that the staff have brought to them and I will have some journeys ready. </a:t>
        </a:r>
      </a:p>
    </p188:txBody>
    <p188:extLst>
      <p:ext xmlns:p="http://schemas.openxmlformats.org/presentationml/2006/main" uri="{5BB2D875-25FF-4072-B9AC-8F64D62656EB}">
        <p228:taskDetails xmlns:p228="http://schemas.microsoft.com/office/powerpoint/2022/08/main">
          <p228:history>
            <p228:event time="2023-11-13T16:03:30.795" id="{5EB61A52-EEC3-4331-BBEB-ABDBB6E0737C}">
              <p228:atrbtn authorId="{284B7286-E5EF-F21F-942A-9BC30AC5F1FA}"/>
              <p228:anchr>
                <p228:comment id="{1A71C982-AE4A-46F4-B8CF-F769FF2FE8E5}"/>
              </p228:anchr>
              <p228:add/>
            </p228:event>
            <p228:event time="2023-11-13T16:03:30.795" id="{B305E493-104A-40A8-B487-969BC8408682}">
              <p228:atrbtn authorId="{284B7286-E5EF-F21F-942A-9BC30AC5F1FA}"/>
              <p228:anchr>
                <p228:comment id="{1A71C982-AE4A-46F4-B8CF-F769FF2FE8E5}"/>
              </p228:anchr>
              <p228:asgn authorId="{DC30A3FC-943E-AB66-37E4-DCAB94945E29}"/>
            </p228:event>
            <p228:event time="2023-11-13T16:03:30.795" id="{0131BBCE-DB6F-4F89-BD21-4F710B2B5D56}">
              <p228:atrbtn authorId="{284B7286-E5EF-F21F-942A-9BC30AC5F1FA}"/>
              <p228:anchr>
                <p228:comment id="{1A71C982-AE4A-46F4-B8CF-F769FF2FE8E5}"/>
              </p228:anchr>
              <p228:title val="@Casandra Lehr Would you be able to ask Sharon or Erika for examples that the staff have brought to them and I will have some journeys ready."/>
            </p228:event>
            <p228:event time="2023-11-13T16:03:30.795" id="{7BA9F798-1FB0-4B31-B328-A6000409455F}">
              <p228:atrbtn authorId="{284B7286-E5EF-F21F-942A-9BC30AC5F1FA}"/>
              <p228:anchr>
                <p228:comment id="{1A71C982-AE4A-46F4-B8CF-F769FF2FE8E5}"/>
              </p228:anchr>
              <p228:date stDt="2023-11-13T16:03:30.795" endDt="2023-11-13T16:03:30.795"/>
            </p228:event>
            <p228:event time="2023-11-15T14:48:11.776" id="{C5F4FFAA-4094-4FB5-B9EB-D710DEE0DEFE}">
              <p228:atrbtn authorId="{DC30A3FC-943E-AB66-37E4-DCAB94945E29}"/>
              <p228:anchr>
                <p228:comment id="{B962B655-2F13-4EBE-9EC5-4B2C4B1A1C7A}"/>
              </p228:anchr>
              <p228:unasgnAll/>
            </p228:event>
            <p228:event time="2023-11-15T14:48:11.776" id="{9CC98D70-D575-4399-8DCB-EDF695711C38}">
              <p228:atrbtn authorId="{DC30A3FC-943E-AB66-37E4-DCAB94945E29}"/>
              <p228:anchr>
                <p228:comment id="{B962B655-2F13-4EBE-9EC5-4B2C4B1A1C7A}"/>
              </p228:anchr>
              <p228:asgn authorId="{284B7286-E5EF-F21F-942A-9BC30AC5F1FA}"/>
            </p228:event>
            <p228:event time="2024-03-21T15:52:23.139" id="{DD939ABF-0054-084D-A34F-24CAC32CA7A2}">
              <p228:atrbtn authorId="{284B7286-E5EF-F21F-942A-9BC30AC5F1FA}"/>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0F30A-BD87-4EA4-BC1A-A1DE66BD45A9}" type="datetimeFigureOut">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655AE-5131-4AE5-93BA-0C2A903C51F7}" type="slidenum">
              <a:t>‹#›</a:t>
            </a:fld>
            <a:endParaRPr lang="en-US"/>
          </a:p>
        </p:txBody>
      </p:sp>
    </p:spTree>
    <p:extLst>
      <p:ext uri="{BB962C8B-B14F-4D97-AF65-F5344CB8AC3E}">
        <p14:creationId xmlns:p14="http://schemas.microsoft.com/office/powerpoint/2010/main" val="313127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0def72ce77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0def72ce77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57f170131b_0_1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57f170131b_0_16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2115836d763_0_2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2115836d763_0_2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d6c8c0ecb_0_1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d6c8c0ecb_0_136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while we have a broad range of programs in different clinical areas, that range in length &amp; scope....all our programs are comprised of the same core components, that are consistent across the portfolio. These include Educational articles, Encouragements, Surveys, and Dashboard Alerts.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44e792910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44e792910e_0_52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while we have a broad range of programs in different clinical areas, that range in length &amp; scope....all our programs are comprised of the same core components, that are consistent across the portfolio. These include Educational articles, Encouragements, Surveys, and Dashboard Alerts.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44e792910e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44e792910e_0_53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while we have a broad range of programs in different clinical areas, that range in length &amp; scope....all our programs are comprised of the same core components, that are consistent across the portfolio. These include Educational articles, Encouragements, Surveys, and Dashboard Alerts.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3e5407a4c1_0_1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3e5407a4c1_0_1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3e5407a4c1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3e5407a4c1_0_2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3e5407a4c1_0_9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3e5407a4c1_0_9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3e5407a4c1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23e5407a4c1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25c3628501f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25c3628501f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Norine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Best practice call outs - Norine and best practice work group - with Sherry</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bdf474ce75_0_2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bdf474ce75_0_22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2115836d763_0_20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2115836d763_0_20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25c3628501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25c3628501f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100"/>
              </a:spcBef>
              <a:spcAft>
                <a:spcPts val="1100"/>
              </a:spcAft>
              <a:buClr>
                <a:schemeClr val="dk1"/>
              </a:buClr>
              <a:buSzPts val="1100"/>
              <a:buFont typeface="Arial"/>
              <a:buNone/>
            </a:pPr>
            <a:r>
              <a:rPr lang="en-US">
                <a:solidFill>
                  <a:schemeClr val="dk1"/>
                </a:solidFill>
              </a:rPr>
              <a:t>Norine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2397ce4261b_0_18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2397ce4261b_0_18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369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869;g24c11415e59_0_1474:notes">
            <a:extLst>
              <a:ext uri="{FF2B5EF4-FFF2-40B4-BE49-F238E27FC236}">
                <a16:creationId xmlns:a16="http://schemas.microsoft.com/office/drawing/2014/main" id="{6987781A-E88D-6A21-C0CC-9C9BF0CC1DBD}"/>
              </a:ext>
            </a:extLst>
          </p:cNvPr>
          <p:cNvSpPr>
            <a:spLocks noGrp="1" noRot="1" noChangeAspect="1"/>
          </p:cNvSpPr>
          <p:nvPr>
            <p:ph type="sldImg"/>
          </p:nvPr>
        </p:nvSpPr>
        <p:spPr>
          <a:ln w="12701" cap="flat">
            <a:solidFill>
              <a:srgbClr val="000000"/>
            </a:solidFill>
            <a:prstDash val="solid"/>
            <a:round/>
          </a:ln>
        </p:spPr>
      </p:sp>
      <p:sp>
        <p:nvSpPr>
          <p:cNvPr id="3" name="Google Shape;1870;g24c11415e59_0_1474:notes">
            <a:extLst>
              <a:ext uri="{FF2B5EF4-FFF2-40B4-BE49-F238E27FC236}">
                <a16:creationId xmlns:a16="http://schemas.microsoft.com/office/drawing/2014/main" id="{E186F283-0F3F-70C3-88D3-831B6A8421B8}"/>
              </a:ext>
            </a:extLst>
          </p:cNvPr>
          <p:cNvSpPr txBox="1">
            <a:spLocks noGrp="1"/>
          </p:cNvSpPr>
          <p:nvPr>
            <p:ph type="body" sz="quarter" idx="1"/>
          </p:nvPr>
        </p:nvSpPr>
        <p:spPr>
          <a:xfrm>
            <a:off x="685800" y="4400550"/>
            <a:ext cx="5486400" cy="3600596"/>
          </a:xfrm>
        </p:spPr>
        <p:txBody>
          <a:bodyPr lIns="91421" tIns="45701" rIns="91421" bIns="45701"/>
          <a:lstStyle/>
          <a:p>
            <a:endParaRPr lang="en-US"/>
          </a:p>
        </p:txBody>
      </p:sp>
      <p:sp>
        <p:nvSpPr>
          <p:cNvPr id="4" name="Google Shape;1871;g24c11415e59_0_1474:notes">
            <a:extLst>
              <a:ext uri="{FF2B5EF4-FFF2-40B4-BE49-F238E27FC236}">
                <a16:creationId xmlns:a16="http://schemas.microsoft.com/office/drawing/2014/main" id="{F497AAAD-DDBB-8CC7-D877-290676B9D874}"/>
              </a:ext>
            </a:extLst>
          </p:cNvPr>
          <p:cNvSpPr txBox="1">
            <a:spLocks noGrp="1"/>
          </p:cNvSpPr>
          <p:nvPr>
            <p:ph type="sldNum" sz="quarter" idx="8"/>
          </p:nvPr>
        </p:nvSpPr>
        <p:spPr>
          <a:xfrm>
            <a:off x="3884608" y="8685208"/>
            <a:ext cx="2971800" cy="458699"/>
          </a:xfrm>
        </p:spPr>
        <p:txBody>
          <a:bodyPr lIns="91421" tIns="45701" rIns="91421" bIns="45701"/>
          <a:lstStyle/>
          <a:p>
            <a:pPr lvl="0"/>
            <a:fld id="{783C2913-73B3-8241-B5F0-F924FA162CC3}" type="slidenum">
              <a:t>23</a:t>
            </a:fld>
            <a:endParaRPr lang="en-US" sz="1400">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feca7eaa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feca7eaa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Newest bundle </a:t>
            </a:r>
            <a:r>
              <a:rPr lang="en" err="1"/>
              <a:t>Healthspan</a:t>
            </a:r>
            <a:r>
              <a:rPr lang="en"/>
              <a:t> includes: 4 programs ranging from 13-21 days in length</a:t>
            </a:r>
            <a:endParaRPr/>
          </a:p>
          <a:p>
            <a:pPr marL="457200" lvl="0" indent="-3048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Your Health Across Your Life: How to Feel Better Longer</a:t>
            </a:r>
            <a:endParaRPr sz="1200">
              <a:solidFill>
                <a:schemeClr val="dk1"/>
              </a:solidFill>
              <a:latin typeface="Roboto"/>
              <a:ea typeface="Roboto"/>
              <a:cs typeface="Roboto"/>
              <a:sym typeface="Roboto"/>
            </a:endParaRPr>
          </a:p>
          <a:p>
            <a:pPr marL="457200" lvl="0" indent="-304800" algn="l" rtl="0">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Preventive Care: Why Regular Appointments Add Up</a:t>
            </a:r>
            <a:endParaRPr sz="1200">
              <a:solidFill>
                <a:schemeClr val="dk1"/>
              </a:solidFill>
              <a:latin typeface="Roboto"/>
              <a:ea typeface="Roboto"/>
              <a:cs typeface="Roboto"/>
              <a:sym typeface="Roboto"/>
            </a:endParaRPr>
          </a:p>
          <a:p>
            <a:pPr marL="457200" lvl="0" indent="-304800" algn="l" rtl="0">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Making Habits Stick: The Foundation of Good Health</a:t>
            </a:r>
            <a:endParaRPr sz="1200">
              <a:solidFill>
                <a:schemeClr val="dk1"/>
              </a:solidFill>
              <a:latin typeface="Roboto"/>
              <a:ea typeface="Roboto"/>
              <a:cs typeface="Roboto"/>
              <a:sym typeface="Roboto"/>
            </a:endParaRPr>
          </a:p>
          <a:p>
            <a:pPr marL="457200" lvl="0" indent="-304800" algn="l" rtl="0">
              <a:lnSpc>
                <a:spcPct val="150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Helping Yourself and Others in a Medical Emergency</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8" name="Google Shape;17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8" name="Google Shape;17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6484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f451cdc234_0_14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Supplemental program education &amp; monitoring program CAD and HTN </a:t>
            </a:r>
            <a:endParaRPr/>
          </a:p>
        </p:txBody>
      </p:sp>
      <p:sp>
        <p:nvSpPr>
          <p:cNvPr id="1323" name="Google Shape;1323;gf451cdc234_0_1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186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28;gf451cdc234_0_1481:notes">
            <a:extLst>
              <a:ext uri="{FF2B5EF4-FFF2-40B4-BE49-F238E27FC236}">
                <a16:creationId xmlns:a16="http://schemas.microsoft.com/office/drawing/2014/main" id="{F3766D15-AB3D-6F60-85FB-232EB649EEBE}"/>
              </a:ext>
            </a:extLst>
          </p:cNvPr>
          <p:cNvSpPr txBox="1">
            <a:spLocks noGrp="1"/>
          </p:cNvSpPr>
          <p:nvPr>
            <p:ph type="body" sz="quarter" idx="1"/>
          </p:nvPr>
        </p:nvSpPr>
        <p:spPr>
          <a:xfrm>
            <a:off x="685800" y="4400550"/>
            <a:ext cx="5486400" cy="3600596"/>
          </a:xfrm>
        </p:spPr>
        <p:txBody>
          <a:bodyPr lIns="91421" tIns="91421" rIns="91421" bIns="91421"/>
          <a:lstStyle/>
          <a:p>
            <a:pPr lvl="0"/>
            <a:r>
              <a:rPr lang="en-US"/>
              <a:t>Instructions- Plan of Care, Post discharge transition of care content</a:t>
            </a:r>
          </a:p>
          <a:p>
            <a:pPr lvl="0"/>
            <a:endParaRPr lang="en-US"/>
          </a:p>
          <a:p>
            <a:pPr lvl="0"/>
            <a:r>
              <a:rPr lang="en-US"/>
              <a:t>Mention the pre-admission content </a:t>
            </a:r>
          </a:p>
        </p:txBody>
      </p:sp>
      <p:sp>
        <p:nvSpPr>
          <p:cNvPr id="3" name="Google Shape;1329;gf451cdc234_0_1481:notes">
            <a:extLst>
              <a:ext uri="{FF2B5EF4-FFF2-40B4-BE49-F238E27FC236}">
                <a16:creationId xmlns:a16="http://schemas.microsoft.com/office/drawing/2014/main" id="{72012DF9-7308-0004-1711-1FBAEC2E368C}"/>
              </a:ext>
            </a:extLst>
          </p:cNvPr>
          <p:cNvSpPr>
            <a:spLocks noGrp="1" noRot="1" noChangeAspect="1"/>
          </p:cNvSpPr>
          <p:nvPr>
            <p:ph type="sldImg"/>
          </p:nvPr>
        </p:nvSpPr>
        <p:spPr/>
      </p:sp>
    </p:spTree>
    <p:extLst>
      <p:ext uri="{BB962C8B-B14F-4D97-AF65-F5344CB8AC3E}">
        <p14:creationId xmlns:p14="http://schemas.microsoft.com/office/powerpoint/2010/main" val="3533195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3a3acaa1ca_4_1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3" name="Google Shape;2313;g13a3acaa1ca_4_16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spcBef>
                <a:spcPts val="1200"/>
              </a:spcBef>
              <a:buNone/>
            </a:pPr>
            <a:r>
              <a:rPr lang="en" err="1"/>
              <a:t>Wellrame</a:t>
            </a:r>
            <a:r>
              <a:rPr lang="en"/>
              <a:t> is a digital platform that enables plans to transform how they deliver care </a:t>
            </a:r>
            <a:r>
              <a:rPr lang="en" err="1"/>
              <a:t>managmenet</a:t>
            </a:r>
            <a:r>
              <a:rPr lang="en"/>
              <a:t> from traditional telephonic to digital care </a:t>
            </a:r>
            <a:r>
              <a:rPr lang="en" err="1"/>
              <a:t>managment</a:t>
            </a:r>
            <a:r>
              <a:rPr lang="en"/>
              <a:t>. </a:t>
            </a:r>
            <a:endParaRPr lang="en-US"/>
          </a:p>
          <a:p>
            <a:pPr marL="0" indent="0">
              <a:lnSpc>
                <a:spcPct val="114999"/>
              </a:lnSpc>
              <a:spcBef>
                <a:spcPts val="1200"/>
              </a:spcBef>
              <a:buNone/>
            </a:pPr>
            <a:r>
              <a:rPr lang="en-US"/>
              <a:t>Let's walk through the traditional workflow that we hear from plans</a:t>
            </a:r>
          </a:p>
          <a:p>
            <a:pPr lvl="2">
              <a:lnSpc>
                <a:spcPct val="114999"/>
              </a:lnSpc>
              <a:spcBef>
                <a:spcPts val="1200"/>
              </a:spcBef>
              <a:buFont typeface="Arial,Sans-Serif"/>
              <a:buChar char="■"/>
            </a:pPr>
            <a:r>
              <a:rPr lang="en-US"/>
              <a:t>They make multiple unsuccessful attempts to reach the member by phone, which as we know is time consuming and frustrating. </a:t>
            </a:r>
          </a:p>
          <a:p>
            <a:pPr lvl="2">
              <a:lnSpc>
                <a:spcPct val="114999"/>
              </a:lnSpc>
              <a:buFont typeface="Arial,Sans-Serif"/>
              <a:buChar char="■"/>
            </a:pPr>
            <a:r>
              <a:rPr lang="en-US"/>
              <a:t>When they finally reach the member,  only have a small time frame to engage the member and make sure you are getting done everything that you need to get done</a:t>
            </a:r>
          </a:p>
          <a:p>
            <a:pPr lvl="2">
              <a:lnSpc>
                <a:spcPct val="114999"/>
              </a:lnSpc>
              <a:buFont typeface="Arial,Sans-Serif"/>
              <a:buChar char="■"/>
            </a:pPr>
            <a:r>
              <a:rPr lang="en-US"/>
              <a:t>The member may not feel comfortable answering questions, may not have time, or may not have questions or issues in that exact moment</a:t>
            </a:r>
          </a:p>
          <a:p>
            <a:pPr marL="0" indent="0">
              <a:lnSpc>
                <a:spcPct val="114999"/>
              </a:lnSpc>
              <a:spcBef>
                <a:spcPts val="1200"/>
              </a:spcBef>
              <a:spcAft>
                <a:spcPts val="1200"/>
              </a:spcAft>
              <a:buNone/>
            </a:pPr>
            <a:r>
              <a:rPr lang="en-US"/>
              <a:t>This model does not present opportunities for patients to share meaningful information nor does it provide a space for care managers to interact with that information. </a:t>
            </a:r>
          </a:p>
          <a:p>
            <a:pPr marL="50800" indent="0">
              <a:buNone/>
            </a:pPr>
            <a:endParaRPr lang="en"/>
          </a:p>
          <a:p>
            <a:pPr marL="0" indent="0">
              <a:buNone/>
            </a:pPr>
            <a:r>
              <a:rPr lang="en"/>
              <a:t>We aren't changing the service model here, this isn't an app that's coming in and replacing the care manager and the service that you provide– digital cannot replace the clinical judgement and personal touch of a human being. Staff will still evaluate members' needs, identify a plan of care but now you have a set of digital tools that you get to leverage to deliver those interventions directly to your members through the mobile app—no more email, no more long phones calls where you are trying to evaluate, screen, educate and solve problems all in a short window.  Digital allows members to engage with education, screenings, instructions, med reminders, messages, on their own time, when its convenient and easy for them.  And as they interact with the digital platform, real-time insights about their health and how they are engaging are sent back to you and the care team, so you can keep a pulse on your members' needs proactively, evolve their plan of care and provide more timely and personalized support because you know more about the member. </a:t>
            </a:r>
            <a:endParaRPr lang="en" sz="1300">
              <a:solidFill>
                <a:srgbClr val="1F2327"/>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1685376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82;gf451cdc234_0_1442:notes">
            <a:extLst>
              <a:ext uri="{FF2B5EF4-FFF2-40B4-BE49-F238E27FC236}">
                <a16:creationId xmlns:a16="http://schemas.microsoft.com/office/drawing/2014/main" id="{8862F309-D880-82A8-1AF6-2FE2D8AFF560}"/>
              </a:ext>
            </a:extLst>
          </p:cNvPr>
          <p:cNvSpPr>
            <a:spLocks noGrp="1" noRot="1" noChangeAspect="1"/>
          </p:cNvSpPr>
          <p:nvPr>
            <p:ph type="sldImg"/>
          </p:nvPr>
        </p:nvSpPr>
        <p:spPr/>
      </p:sp>
      <p:sp>
        <p:nvSpPr>
          <p:cNvPr id="3" name="Google Shape;1283;gf451cdc234_0_1442:notes">
            <a:extLst>
              <a:ext uri="{FF2B5EF4-FFF2-40B4-BE49-F238E27FC236}">
                <a16:creationId xmlns:a16="http://schemas.microsoft.com/office/drawing/2014/main" id="{1FA12FDF-5DB9-CC11-C9EF-B9D6168B7177}"/>
              </a:ext>
            </a:extLst>
          </p:cNvPr>
          <p:cNvSpPr txBox="1">
            <a:spLocks noGrp="1"/>
          </p:cNvSpPr>
          <p:nvPr>
            <p:ph type="body" sz="quarter" idx="1"/>
          </p:nvPr>
        </p:nvSpPr>
        <p:spPr>
          <a:xfrm>
            <a:off x="685800" y="4400550"/>
            <a:ext cx="5486400" cy="3600596"/>
          </a:xfrm>
        </p:spPr>
        <p:txBody>
          <a:bodyPr lIns="91421" tIns="91421" rIns="91421" bIns="91421"/>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1979113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8" name="Google Shape;17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2861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03;gf451cdc234_0_1460:notes">
            <a:extLst>
              <a:ext uri="{FF2B5EF4-FFF2-40B4-BE49-F238E27FC236}">
                <a16:creationId xmlns:a16="http://schemas.microsoft.com/office/drawing/2014/main" id="{CC1722FD-1378-28F9-1E07-7D531C17B29E}"/>
              </a:ext>
            </a:extLst>
          </p:cNvPr>
          <p:cNvSpPr txBox="1">
            <a:spLocks noGrp="1"/>
          </p:cNvSpPr>
          <p:nvPr>
            <p:ph type="body" sz="quarter" idx="1"/>
          </p:nvPr>
        </p:nvSpPr>
        <p:spPr>
          <a:xfrm>
            <a:off x="685800" y="4400550"/>
            <a:ext cx="5486400" cy="3600596"/>
          </a:xfrm>
        </p:spPr>
        <p:txBody>
          <a:bodyPr lIns="91421" tIns="91421" rIns="91421" bIns="91421"/>
          <a:lstStyle/>
          <a:p>
            <a:endParaRPr lang="en-US"/>
          </a:p>
        </p:txBody>
      </p:sp>
      <p:sp>
        <p:nvSpPr>
          <p:cNvPr id="3" name="Google Shape;1304;gf451cdc234_0_1460:notes">
            <a:extLst>
              <a:ext uri="{FF2B5EF4-FFF2-40B4-BE49-F238E27FC236}">
                <a16:creationId xmlns:a16="http://schemas.microsoft.com/office/drawing/2014/main" id="{926F88C8-419C-C296-62BA-E566268BBC62}"/>
              </a:ext>
            </a:extLst>
          </p:cNvPr>
          <p:cNvSpPr>
            <a:spLocks noGrp="1" noRot="1" noChangeAspect="1"/>
          </p:cNvSpPr>
          <p:nvPr>
            <p:ph type="sldImg"/>
          </p:nvPr>
        </p:nvSpPr>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f451cdc234_0_1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f451cdc234_0_14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585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3773504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f451cdc234_0_1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f451cdc234_0_14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557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3195527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120ee58a849_0_219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120ee58a849_0_219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indent="-171450"/>
            <a:r>
              <a:rPr lang="en-US"/>
              <a:t>The health checklist is the first tab members will be presented with each time the open the app</a:t>
            </a:r>
          </a:p>
          <a:p>
            <a:pPr marL="171450" indent="-171450"/>
            <a:r>
              <a:rPr lang="en-US"/>
              <a:t>This checklist displays tasks for the member to complete in order to stay on track with their care plan</a:t>
            </a:r>
          </a:p>
          <a:p>
            <a:pPr marL="171450" indent="-171450"/>
            <a:r>
              <a:rPr lang="en-US"/>
              <a:t>Tasks can include things like reminders, survey questions, educational content, and physical activity prompts</a:t>
            </a:r>
          </a:p>
          <a:p>
            <a:pPr lvl="1"/>
            <a:r>
              <a:rPr lang="en-US"/>
              <a:t>These tasks change daily, depending on the member's Care Program or whatever reminders they might have set</a:t>
            </a:r>
          </a:p>
          <a:p>
            <a:pPr marL="171450" indent="-171450"/>
            <a:r>
              <a:rPr lang="en-US"/>
              <a:t>The checklist serves as the member's personalized guide to promote healthy activities in line with their unique care plan</a:t>
            </a:r>
          </a:p>
          <a:p>
            <a:pPr lvl="1"/>
            <a:r>
              <a:rPr lang="en-US"/>
              <a:t>Essentially, the member's list of "to-dos" that guide them through their personalized care plan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8" name="Google Shape;17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0446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09;gf451cdc234_0_1465:notes">
            <a:extLst>
              <a:ext uri="{FF2B5EF4-FFF2-40B4-BE49-F238E27FC236}">
                <a16:creationId xmlns:a16="http://schemas.microsoft.com/office/drawing/2014/main" id="{A85F0E12-FBDC-A934-8CB3-3FF044552116}"/>
              </a:ext>
            </a:extLst>
          </p:cNvPr>
          <p:cNvSpPr txBox="1">
            <a:spLocks noGrp="1"/>
          </p:cNvSpPr>
          <p:nvPr>
            <p:ph type="body" sz="quarter" idx="1"/>
          </p:nvPr>
        </p:nvSpPr>
        <p:spPr>
          <a:xfrm>
            <a:off x="685800" y="4400550"/>
            <a:ext cx="5486400" cy="3600596"/>
          </a:xfrm>
        </p:spPr>
        <p:txBody>
          <a:bodyPr lIns="91421" tIns="91421" rIns="91421" bIns="91421"/>
          <a:lstStyle/>
          <a:p>
            <a:pPr lvl="0"/>
            <a:r>
              <a:rPr lang="en-US"/>
              <a:t>Pre discharge- chat &amp; messaging </a:t>
            </a:r>
          </a:p>
          <a:p>
            <a:pPr lvl="0"/>
            <a:r>
              <a:rPr lang="en-US"/>
              <a:t>CHF content </a:t>
            </a:r>
          </a:p>
          <a:p>
            <a:pPr lvl="0"/>
            <a:r>
              <a:rPr lang="en-US"/>
              <a:t>And post discharge content </a:t>
            </a:r>
          </a:p>
        </p:txBody>
      </p:sp>
      <p:sp>
        <p:nvSpPr>
          <p:cNvPr id="3" name="Google Shape;1310;gf451cdc234_0_1465:notes">
            <a:extLst>
              <a:ext uri="{FF2B5EF4-FFF2-40B4-BE49-F238E27FC236}">
                <a16:creationId xmlns:a16="http://schemas.microsoft.com/office/drawing/2014/main" id="{24F9E153-AC42-11E8-6CDF-699A031307D2}"/>
              </a:ext>
            </a:extLst>
          </p:cNvPr>
          <p:cNvSpPr>
            <a:spLocks noGrp="1" noRot="1" noChangeAspect="1"/>
          </p:cNvSpPr>
          <p:nvPr>
            <p:ph type="sldImg"/>
          </p:nvPr>
        </p:nvSpPr>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533548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28;gf451cdc234_0_1481:notes">
            <a:extLst>
              <a:ext uri="{FF2B5EF4-FFF2-40B4-BE49-F238E27FC236}">
                <a16:creationId xmlns:a16="http://schemas.microsoft.com/office/drawing/2014/main" id="{F3766D15-AB3D-6F60-85FB-232EB649EEBE}"/>
              </a:ext>
            </a:extLst>
          </p:cNvPr>
          <p:cNvSpPr txBox="1">
            <a:spLocks noGrp="1"/>
          </p:cNvSpPr>
          <p:nvPr>
            <p:ph type="body" sz="quarter" idx="1"/>
          </p:nvPr>
        </p:nvSpPr>
        <p:spPr>
          <a:xfrm>
            <a:off x="685800" y="4400550"/>
            <a:ext cx="5486400" cy="3600596"/>
          </a:xfrm>
        </p:spPr>
        <p:txBody>
          <a:bodyPr lIns="91421" tIns="91421" rIns="91421" bIns="91421"/>
          <a:lstStyle/>
          <a:p>
            <a:pPr lvl="0"/>
            <a:r>
              <a:rPr lang="en-US"/>
              <a:t>Instructions- Plan of Care, Post discharge transition of care content</a:t>
            </a:r>
          </a:p>
          <a:p>
            <a:pPr lvl="0"/>
            <a:endParaRPr lang="en-US"/>
          </a:p>
          <a:p>
            <a:pPr lvl="0"/>
            <a:r>
              <a:rPr lang="en-US"/>
              <a:t>Mention the pre-admission content </a:t>
            </a:r>
          </a:p>
        </p:txBody>
      </p:sp>
      <p:sp>
        <p:nvSpPr>
          <p:cNvPr id="3" name="Google Shape;1329;gf451cdc234_0_1481:notes">
            <a:extLst>
              <a:ext uri="{FF2B5EF4-FFF2-40B4-BE49-F238E27FC236}">
                <a16:creationId xmlns:a16="http://schemas.microsoft.com/office/drawing/2014/main" id="{72012DF9-7308-0004-1711-1FBAEC2E368C}"/>
              </a:ext>
            </a:extLst>
          </p:cNvPr>
          <p:cNvSpPr>
            <a:spLocks noGrp="1" noRot="1" noChangeAspect="1"/>
          </p:cNvSpPr>
          <p:nvPr>
            <p:ph type="sldImg"/>
          </p:nvPr>
        </p:nvSpPr>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1226731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15;gf451cdc234_0_1470:notes">
            <a:extLst>
              <a:ext uri="{FF2B5EF4-FFF2-40B4-BE49-F238E27FC236}">
                <a16:creationId xmlns:a16="http://schemas.microsoft.com/office/drawing/2014/main" id="{72589E41-FF26-C6C9-8256-E83B0B29C8BF}"/>
              </a:ext>
            </a:extLst>
          </p:cNvPr>
          <p:cNvSpPr txBox="1">
            <a:spLocks noGrp="1"/>
          </p:cNvSpPr>
          <p:nvPr>
            <p:ph type="body" sz="quarter" idx="1"/>
          </p:nvPr>
        </p:nvSpPr>
        <p:spPr>
          <a:xfrm>
            <a:off x="685800" y="4400550"/>
            <a:ext cx="5486400" cy="3600596"/>
          </a:xfrm>
        </p:spPr>
        <p:txBody>
          <a:bodyPr lIns="91421" tIns="91421" rIns="91421" bIns="91421"/>
          <a:lstStyle/>
          <a:p>
            <a:pPr lvl="0"/>
            <a:r>
              <a:rPr lang="en-US"/>
              <a:t>Post discharge General reminders reminders &amp; follow-ups to check in with the member before, the day of, after their check up</a:t>
            </a:r>
          </a:p>
        </p:txBody>
      </p:sp>
      <p:sp>
        <p:nvSpPr>
          <p:cNvPr id="3" name="Google Shape;1316;gf451cdc234_0_1470:notes">
            <a:extLst>
              <a:ext uri="{FF2B5EF4-FFF2-40B4-BE49-F238E27FC236}">
                <a16:creationId xmlns:a16="http://schemas.microsoft.com/office/drawing/2014/main" id="{FCDF01CC-0560-5B76-1C53-80943351A453}"/>
              </a:ext>
            </a:extLst>
          </p:cNvPr>
          <p:cNvSpPr>
            <a:spLocks noGrp="1" noRot="1" noChangeAspect="1"/>
          </p:cNvSpPr>
          <p:nvPr>
            <p:ph type="sldImg"/>
          </p:nvPr>
        </p:nvSpPr>
        <p:spPr/>
      </p:sp>
    </p:spTree>
    <p:extLst>
      <p:ext uri="{BB962C8B-B14F-4D97-AF65-F5344CB8AC3E}">
        <p14:creationId xmlns:p14="http://schemas.microsoft.com/office/powerpoint/2010/main" val="3162822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2382645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8" name="Google Shape;17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6479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1bf8c8fc98f_0_14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5" name="Google Shape;1845;g1bf8c8fc98f_0_14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1226731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20ee58a849_0_20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120ee58a849_0_203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Checklist will have items for Care Programs, supplemental education resources, reminders, and more – creating a personalized educational experience via the </a:t>
            </a:r>
            <a:r>
              <a:rPr lang="en-US" err="1"/>
              <a:t>Wellframe</a:t>
            </a:r>
            <a:r>
              <a:rPr lang="en-US"/>
              <a:t> app</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f451cdc234_0_1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f451cdc234_0_14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8667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22627791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f451cdc234_0_1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f451cdc234_0_14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37593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61b159c002_0_1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61b159c002_0_1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Tree>
    <p:extLst>
      <p:ext uri="{BB962C8B-B14F-4D97-AF65-F5344CB8AC3E}">
        <p14:creationId xmlns:p14="http://schemas.microsoft.com/office/powerpoint/2010/main" val="485752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5"/>
        <p:cNvGrpSpPr/>
        <p:nvPr/>
      </p:nvGrpSpPr>
      <p:grpSpPr>
        <a:xfrm>
          <a:off x="0" y="0"/>
          <a:ext cx="0" cy="0"/>
          <a:chOff x="0" y="0"/>
          <a:chExt cx="0" cy="0"/>
        </a:xfrm>
      </p:grpSpPr>
      <p:sp>
        <p:nvSpPr>
          <p:cNvPr id="1896" name="Google Shape;1896;g1cbbbdeb0ac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7" name="Google Shape;1897;g1cbbbdeb0ac_0_1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313eb0520a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313eb0520a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Invite: </a:t>
            </a:r>
            <a:r>
              <a:rPr lang="en" sz="1050">
                <a:solidFill>
                  <a:srgbClr val="262D33"/>
                </a:solidFill>
                <a:latin typeface="Arial"/>
                <a:ea typeface="Arial"/>
                <a:cs typeface="Arial"/>
                <a:sym typeface="Arial"/>
              </a:rPr>
              <a:t>Provide members with a personalized value story for digital care management. </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Onboard:</a:t>
            </a:r>
            <a:r>
              <a:rPr lang="en" sz="1050">
                <a:solidFill>
                  <a:srgbClr val="262D33"/>
                </a:solidFill>
                <a:latin typeface="Arial"/>
                <a:ea typeface="Arial"/>
                <a:cs typeface="Arial"/>
                <a:sym typeface="Arial"/>
              </a:rPr>
              <a:t> Facilitate timely member onboarding, including downloading the app and setting up their account.</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Activate: </a:t>
            </a:r>
            <a:r>
              <a:rPr lang="en" sz="1050">
                <a:solidFill>
                  <a:srgbClr val="262D33"/>
                </a:solidFill>
                <a:latin typeface="Arial"/>
                <a:ea typeface="Arial"/>
                <a:cs typeface="Arial"/>
                <a:sym typeface="Arial"/>
              </a:rPr>
              <a:t>Welcome the member and personalize their profile using app features and care programs to drive member engagement and retention. </a:t>
            </a:r>
            <a:endParaRPr sz="1050">
              <a:solidFill>
                <a:srgbClr val="262D33"/>
              </a:solidFill>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en" sz="1050" b="1">
                <a:solidFill>
                  <a:srgbClr val="262D33"/>
                </a:solidFill>
                <a:latin typeface="Arial"/>
                <a:ea typeface="Arial"/>
                <a:cs typeface="Arial"/>
                <a:sym typeface="Arial"/>
              </a:rPr>
              <a:t>Engage:</a:t>
            </a:r>
            <a:r>
              <a:rPr lang="en" sz="1050">
                <a:solidFill>
                  <a:srgbClr val="262D33"/>
                </a:solidFill>
                <a:latin typeface="Arial"/>
                <a:ea typeface="Arial"/>
                <a:cs typeface="Arial"/>
                <a:sym typeface="Arial"/>
              </a:rPr>
              <a:t> Continue to engage your members regularly. Address their needs through messaging, reviewing insights and updating care plan as needed.</a:t>
            </a:r>
            <a:endParaRPr sz="1050">
              <a:solidFill>
                <a:srgbClr val="262D33"/>
              </a:solidFill>
              <a:latin typeface="Arial"/>
              <a:ea typeface="Arial"/>
              <a:cs typeface="Arial"/>
              <a:sym typeface="Arial"/>
            </a:endParaRPr>
          </a:p>
          <a:p>
            <a:pPr marL="0" lvl="0" indent="0" algn="l" rtl="0">
              <a:lnSpc>
                <a:spcPct val="115000"/>
              </a:lnSpc>
              <a:spcBef>
                <a:spcPts val="1100"/>
              </a:spcBef>
              <a:spcAft>
                <a:spcPts val="1100"/>
              </a:spcAft>
              <a:buClr>
                <a:schemeClr val="dk1"/>
              </a:buClr>
              <a:buSzPts val="1100"/>
              <a:buFont typeface="Arial"/>
              <a:buNone/>
            </a:pPr>
            <a:r>
              <a:rPr lang="en" sz="1050" b="1">
                <a:solidFill>
                  <a:srgbClr val="262D33"/>
                </a:solidFill>
                <a:latin typeface="Arial"/>
                <a:ea typeface="Arial"/>
                <a:cs typeface="Arial"/>
                <a:sym typeface="Arial"/>
              </a:rPr>
              <a:t>Optimize: </a:t>
            </a:r>
            <a:r>
              <a:rPr lang="en" sz="1050">
                <a:solidFill>
                  <a:srgbClr val="262D33"/>
                </a:solidFill>
                <a:latin typeface="Arial"/>
                <a:ea typeface="Arial"/>
                <a:cs typeface="Arial"/>
                <a:sym typeface="Arial"/>
              </a:rPr>
              <a:t>Track and manage your overall caseload activity and engagement using the app efficiency features.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4c11415e59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24c11415e59_0_2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2010131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2086bbe91c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g2086bbe91cf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Unlike many standalone point solutions to address specific conditions, such as maternity health or diabetes, Wellframe was designed to support the holistic needs of members in one comprehensive solution</a:t>
            </a:r>
            <a:endParaRPr/>
          </a:p>
          <a:p>
            <a:pPr marL="0" lvl="0" indent="0" algn="l" rtl="0">
              <a:lnSpc>
                <a:spcPct val="100000"/>
              </a:lnSpc>
              <a:spcBef>
                <a:spcPts val="0"/>
              </a:spcBef>
              <a:spcAft>
                <a:spcPts val="0"/>
              </a:spcAft>
              <a:buSzPts val="1400"/>
              <a:buNone/>
            </a:pPr>
            <a:r>
              <a:rPr lang="en"/>
              <a:t>Unlike static or traditional patient education, our programs are uniquely designed for mobile interaction personalization, and to trigger alerts for staff. </a:t>
            </a:r>
            <a:endParaRPr/>
          </a:p>
          <a:p>
            <a:pPr marL="0" lvl="0" indent="0" algn="l" rtl="0">
              <a:lnSpc>
                <a:spcPct val="100000"/>
              </a:lnSpc>
              <a:spcBef>
                <a:spcPts val="0"/>
              </a:spcBef>
              <a:spcAft>
                <a:spcPts val="0"/>
              </a:spcAft>
              <a:buSzPts val="1400"/>
              <a:buNone/>
            </a:pPr>
            <a:r>
              <a:rPr lang="en"/>
              <a:t>All articles are written to a 4th-grade reading level to meet health literacy needs</a:t>
            </a:r>
            <a:endParaRPr/>
          </a:p>
          <a:p>
            <a:pPr marL="0" lvl="0" indent="0" algn="l" rtl="0">
              <a:lnSpc>
                <a:spcPct val="100000"/>
              </a:lnSpc>
              <a:spcBef>
                <a:spcPts val="0"/>
              </a:spcBef>
              <a:spcAft>
                <a:spcPts val="0"/>
              </a:spcAft>
              <a:buSzPts val="1400"/>
              <a:buNone/>
            </a:pPr>
            <a:r>
              <a:rPr lang="en"/>
              <a:t>Readily available in English and Spanish</a:t>
            </a:r>
            <a:endParaRPr/>
          </a:p>
          <a:p>
            <a:pPr marL="0" lvl="0" indent="0" algn="l" rtl="0">
              <a:lnSpc>
                <a:spcPct val="100000"/>
              </a:lnSpc>
              <a:spcBef>
                <a:spcPts val="0"/>
              </a:spcBef>
              <a:spcAft>
                <a:spcPts val="0"/>
              </a:spcAft>
              <a:buSzPts val="1400"/>
              <a:buNone/>
            </a:pPr>
            <a:r>
              <a:rPr lang="en"/>
              <a:t>Can be “assigned” by staff members, auto-deployed at scale to member segments, or searchable on demand by members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25a674c141f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25a674c141f_0_1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150 + articles nested under these 10 on demand bundles. Continue to add vertically and horizontally…building out new focus areas like Women’s health, Elderly &amp; Aging, &amp; Behavioral Health more recently. </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ransition slide 1">
  <p:cSld name="Cover_5">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 name="Google Shape;16;p3"/>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sp>
        <p:nvSpPr>
          <p:cNvPr id="17" name="Google Shape;17;p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18" name="Google Shape;18;p3"/>
          <p:cNvPicPr preferRelativeResize="0"/>
          <p:nvPr/>
        </p:nvPicPr>
        <p:blipFill>
          <a:blip r:embed="rId2">
            <a:alphaModFix/>
          </a:blip>
          <a:stretch>
            <a:fillRect/>
          </a:stretch>
        </p:blipFill>
        <p:spPr>
          <a:xfrm>
            <a:off x="7040333" y="981058"/>
            <a:ext cx="5151667" cy="58769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7" name="Google Shape;77;p15"/>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unnel">
  <p:cSld name="TITLE_ONLY_2">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80" name="Google Shape;80;p16"/>
          <p:cNvPicPr preferRelativeResize="0"/>
          <p:nvPr/>
        </p:nvPicPr>
        <p:blipFill>
          <a:blip r:embed="rId2">
            <a:alphaModFix/>
          </a:blip>
          <a:stretch>
            <a:fillRect/>
          </a:stretch>
        </p:blipFill>
        <p:spPr>
          <a:xfrm>
            <a:off x="203200" y="1356870"/>
            <a:ext cx="11785603" cy="4739147"/>
          </a:xfrm>
          <a:prstGeom prst="rect">
            <a:avLst/>
          </a:prstGeom>
          <a:noFill/>
          <a:ln>
            <a:noFill/>
          </a:ln>
        </p:spPr>
      </p:pic>
      <p:sp>
        <p:nvSpPr>
          <p:cNvPr id="81" name="Google Shape;81;p16"/>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3 items">
  <p:cSld name="TITLE_ONLY_1">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7"/>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85" name="Google Shape;85;p17"/>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86" name="Google Shape;86;p17"/>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87" name="Google Shape;87;p17"/>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88" name="Google Shape;88;p17"/>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89" name="Google Shape;89;p17"/>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0" name="Google Shape;90;p17"/>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91" name="Google Shape;91;p17"/>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4 items">
  <p:cSld name="TITLE_ONLY_1_5">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8"/>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95" name="Google Shape;95;p18"/>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96" name="Google Shape;96;p18"/>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97" name="Google Shape;97;p18"/>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8" name="Google Shape;98;p18"/>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99" name="Google Shape;99;p18"/>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00" name="Google Shape;100;p18"/>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01" name="Google Shape;101;p18"/>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02" name="Google Shape;102;p18"/>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03" name="Google Shape;103;p18"/>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 5 items">
  <p:cSld name="TITLE_ONLY_1_4">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9"/>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107" name="Google Shape;107;p19"/>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108" name="Google Shape;108;p19"/>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109" name="Google Shape;109;p19"/>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10" name="Google Shape;110;p19"/>
          <p:cNvSpPr/>
          <p:nvPr/>
        </p:nvSpPr>
        <p:spPr>
          <a:xfrm>
            <a:off x="6052400" y="3301492"/>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5</a:t>
            </a:r>
            <a:endParaRPr sz="2131">
              <a:solidFill>
                <a:srgbClr val="6A7179"/>
              </a:solidFill>
              <a:latin typeface="Roboto Light"/>
              <a:ea typeface="Roboto Light"/>
              <a:cs typeface="Roboto Light"/>
              <a:sym typeface="Roboto Light"/>
            </a:endParaRPr>
          </a:p>
        </p:txBody>
      </p:sp>
      <p:sp>
        <p:nvSpPr>
          <p:cNvPr id="111" name="Google Shape;111;p19"/>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2" name="Google Shape;112;p19"/>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3" name="Google Shape;113;p19"/>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4" name="Google Shape;114;p19"/>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5" name="Google Shape;115;p19"/>
          <p:cNvSpPr txBox="1">
            <a:spLocks noGrp="1"/>
          </p:cNvSpPr>
          <p:nvPr>
            <p:ph type="body" idx="5"/>
          </p:nvPr>
        </p:nvSpPr>
        <p:spPr>
          <a:xfrm>
            <a:off x="6665000" y="3369784"/>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16" name="Google Shape;116;p19"/>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17" name="Google Shape;117;p19"/>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genda 6 items">
  <p:cSld name="TITLE_ONLY_1_4_1">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p20"/>
          <p:cNvSpPr/>
          <p:nvPr/>
        </p:nvSpPr>
        <p:spPr>
          <a:xfrm>
            <a:off x="9908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1</a:t>
            </a:r>
            <a:endParaRPr sz="2131">
              <a:solidFill>
                <a:srgbClr val="6A7179"/>
              </a:solidFill>
              <a:latin typeface="Roboto Light"/>
              <a:ea typeface="Roboto Light"/>
              <a:cs typeface="Roboto Light"/>
              <a:sym typeface="Roboto Light"/>
            </a:endParaRPr>
          </a:p>
        </p:txBody>
      </p:sp>
      <p:sp>
        <p:nvSpPr>
          <p:cNvPr id="121" name="Google Shape;121;p20"/>
          <p:cNvSpPr/>
          <p:nvPr/>
        </p:nvSpPr>
        <p:spPr>
          <a:xfrm>
            <a:off x="990800" y="330147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2</a:t>
            </a:r>
            <a:endParaRPr sz="2131">
              <a:solidFill>
                <a:srgbClr val="6A7179"/>
              </a:solidFill>
              <a:latin typeface="Roboto Light"/>
              <a:ea typeface="Roboto Light"/>
              <a:cs typeface="Roboto Light"/>
              <a:sym typeface="Roboto Light"/>
            </a:endParaRPr>
          </a:p>
        </p:txBody>
      </p:sp>
      <p:sp>
        <p:nvSpPr>
          <p:cNvPr id="122" name="Google Shape;122;p20"/>
          <p:cNvSpPr/>
          <p:nvPr/>
        </p:nvSpPr>
        <p:spPr>
          <a:xfrm>
            <a:off x="9908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3</a:t>
            </a:r>
            <a:endParaRPr sz="2131">
              <a:solidFill>
                <a:srgbClr val="6A7179"/>
              </a:solidFill>
              <a:latin typeface="Roboto Light"/>
              <a:ea typeface="Roboto Light"/>
              <a:cs typeface="Roboto Light"/>
              <a:sym typeface="Roboto Light"/>
            </a:endParaRPr>
          </a:p>
        </p:txBody>
      </p:sp>
      <p:sp>
        <p:nvSpPr>
          <p:cNvPr id="123" name="Google Shape;123;p20"/>
          <p:cNvSpPr/>
          <p:nvPr/>
        </p:nvSpPr>
        <p:spPr>
          <a:xfrm>
            <a:off x="6052400" y="1982095"/>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4</a:t>
            </a:r>
            <a:endParaRPr sz="2131">
              <a:solidFill>
                <a:srgbClr val="6A7179"/>
              </a:solidFill>
              <a:latin typeface="Roboto Light"/>
              <a:ea typeface="Roboto Light"/>
              <a:cs typeface="Roboto Light"/>
              <a:sym typeface="Roboto Light"/>
            </a:endParaRPr>
          </a:p>
        </p:txBody>
      </p:sp>
      <p:sp>
        <p:nvSpPr>
          <p:cNvPr id="124" name="Google Shape;124;p20"/>
          <p:cNvSpPr/>
          <p:nvPr/>
        </p:nvSpPr>
        <p:spPr>
          <a:xfrm>
            <a:off x="6052400" y="3301492"/>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5</a:t>
            </a:r>
            <a:endParaRPr sz="2131">
              <a:solidFill>
                <a:srgbClr val="6A7179"/>
              </a:solidFill>
              <a:latin typeface="Roboto Light"/>
              <a:ea typeface="Roboto Light"/>
              <a:cs typeface="Roboto Light"/>
              <a:sym typeface="Roboto Light"/>
            </a:endParaRPr>
          </a:p>
        </p:txBody>
      </p:sp>
      <p:sp>
        <p:nvSpPr>
          <p:cNvPr id="125" name="Google Shape;125;p20"/>
          <p:cNvSpPr/>
          <p:nvPr/>
        </p:nvSpPr>
        <p:spPr>
          <a:xfrm>
            <a:off x="6052400" y="4620889"/>
            <a:ext cx="601200" cy="601043"/>
          </a:xfrm>
          <a:prstGeom prst="ellipse">
            <a:avLst/>
          </a:prstGeom>
          <a:noFill/>
          <a:ln w="19050" cap="flat" cmpd="sng">
            <a:solidFill>
              <a:srgbClr val="00BEEE"/>
            </a:solidFill>
            <a:prstDash val="solid"/>
            <a:round/>
            <a:headEnd type="none" w="sm" len="sm"/>
            <a:tailEnd type="none" w="sm" len="sm"/>
          </a:ln>
        </p:spPr>
        <p:txBody>
          <a:bodyPr spcFirstLastPara="1" wrap="square" lIns="121787" tIns="121787" rIns="121787" bIns="121787" anchor="ctr" anchorCtr="0">
            <a:noAutofit/>
          </a:bodyPr>
          <a:lstStyle/>
          <a:p>
            <a:pPr marL="0" lvl="0" indent="0" algn="ctr" rtl="0">
              <a:spcBef>
                <a:spcPts val="0"/>
              </a:spcBef>
              <a:spcAft>
                <a:spcPts val="0"/>
              </a:spcAft>
              <a:buNone/>
            </a:pPr>
            <a:r>
              <a:rPr lang="en-US" sz="2131">
                <a:solidFill>
                  <a:srgbClr val="6A7179"/>
                </a:solidFill>
                <a:latin typeface="Roboto Light"/>
                <a:ea typeface="Roboto Light"/>
                <a:cs typeface="Roboto Light"/>
                <a:sym typeface="Roboto Light"/>
              </a:rPr>
              <a:t>6</a:t>
            </a:r>
            <a:endParaRPr sz="2131">
              <a:solidFill>
                <a:srgbClr val="6A7179"/>
              </a:solidFill>
              <a:latin typeface="Roboto Light"/>
              <a:ea typeface="Roboto Light"/>
              <a:cs typeface="Roboto Light"/>
              <a:sym typeface="Roboto Light"/>
            </a:endParaRPr>
          </a:p>
        </p:txBody>
      </p:sp>
      <p:sp>
        <p:nvSpPr>
          <p:cNvPr id="126" name="Google Shape;126;p20"/>
          <p:cNvSpPr txBox="1">
            <a:spLocks noGrp="1"/>
          </p:cNvSpPr>
          <p:nvPr>
            <p:ph type="body" idx="1"/>
          </p:nvPr>
        </p:nvSpPr>
        <p:spPr>
          <a:xfrm>
            <a:off x="1711000" y="2036562"/>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7" name="Google Shape;127;p20"/>
          <p:cNvSpPr txBox="1">
            <a:spLocks noGrp="1"/>
          </p:cNvSpPr>
          <p:nvPr>
            <p:ph type="body" idx="2"/>
          </p:nvPr>
        </p:nvSpPr>
        <p:spPr>
          <a:xfrm>
            <a:off x="1711000" y="338605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8" name="Google Shape;128;p20"/>
          <p:cNvSpPr txBox="1">
            <a:spLocks noGrp="1"/>
          </p:cNvSpPr>
          <p:nvPr>
            <p:ph type="body" idx="3"/>
          </p:nvPr>
        </p:nvSpPr>
        <p:spPr>
          <a:xfrm>
            <a:off x="1711000" y="4722888"/>
            <a:ext cx="42224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Char char="●"/>
              <a:defRPr sz="1865">
                <a:solidFill>
                  <a:schemeClr val="dk1"/>
                </a:solidFill>
              </a:defRPr>
            </a:lvl1pPr>
            <a:lvl2pPr marL="1218072" lvl="1" indent="-406024" rtl="0">
              <a:spcBef>
                <a:spcPts val="0"/>
              </a:spcBef>
              <a:spcAft>
                <a:spcPts val="0"/>
              </a:spcAft>
              <a:buSzPts val="1200"/>
              <a:buChar char="○"/>
              <a:defRPr sz="1599"/>
            </a:lvl2pPr>
            <a:lvl3pPr marL="1827108" lvl="2" indent="-406024" rtl="0">
              <a:spcBef>
                <a:spcPts val="0"/>
              </a:spcBef>
              <a:spcAft>
                <a:spcPts val="0"/>
              </a:spcAft>
              <a:buSzPts val="1200"/>
              <a:buChar char="■"/>
              <a:defRPr sz="1599"/>
            </a:lvl3pPr>
            <a:lvl4pPr marL="2436144" lvl="3" indent="-406024" rtl="0">
              <a:spcBef>
                <a:spcPts val="0"/>
              </a:spcBef>
              <a:spcAft>
                <a:spcPts val="0"/>
              </a:spcAft>
              <a:buSzPts val="1200"/>
              <a:buChar char="●"/>
              <a:defRPr sz="1599"/>
            </a:lvl4pPr>
            <a:lvl5pPr marL="3045181" lvl="4" indent="-406024" rtl="0">
              <a:spcBef>
                <a:spcPts val="0"/>
              </a:spcBef>
              <a:spcAft>
                <a:spcPts val="0"/>
              </a:spcAft>
              <a:buSzPts val="1200"/>
              <a:buChar char="○"/>
              <a:defRPr sz="1599"/>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29" name="Google Shape;129;p20"/>
          <p:cNvSpPr txBox="1">
            <a:spLocks noGrp="1"/>
          </p:cNvSpPr>
          <p:nvPr>
            <p:ph type="body" idx="4"/>
          </p:nvPr>
        </p:nvSpPr>
        <p:spPr>
          <a:xfrm>
            <a:off x="6665000" y="2020279"/>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0" name="Google Shape;130;p20"/>
          <p:cNvSpPr txBox="1">
            <a:spLocks noGrp="1"/>
          </p:cNvSpPr>
          <p:nvPr>
            <p:ph type="body" idx="5"/>
          </p:nvPr>
        </p:nvSpPr>
        <p:spPr>
          <a:xfrm>
            <a:off x="6665000" y="3369784"/>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1" name="Google Shape;131;p20"/>
          <p:cNvSpPr txBox="1">
            <a:spLocks noGrp="1"/>
          </p:cNvSpPr>
          <p:nvPr>
            <p:ph type="body" idx="6"/>
          </p:nvPr>
        </p:nvSpPr>
        <p:spPr>
          <a:xfrm>
            <a:off x="6665000" y="4706588"/>
            <a:ext cx="5333200" cy="524714"/>
          </a:xfrm>
          <a:prstGeom prst="rect">
            <a:avLst/>
          </a:prstGeom>
          <a:noFill/>
          <a:ln>
            <a:noFill/>
          </a:ln>
        </p:spPr>
        <p:txBody>
          <a:bodyPr spcFirstLastPara="1" wrap="square" lIns="91425" tIns="91425" rIns="91425" bIns="91425" anchor="ctr" anchorCtr="0">
            <a:noAutofit/>
          </a:bodyPr>
          <a:lstStyle>
            <a:lvl1pPr marL="609036" lvl="0" indent="-422942" rtl="0">
              <a:lnSpc>
                <a:spcPct val="115000"/>
              </a:lnSpc>
              <a:spcBef>
                <a:spcPts val="0"/>
              </a:spcBef>
              <a:spcAft>
                <a:spcPts val="0"/>
              </a:spcAft>
              <a:buClr>
                <a:schemeClr val="dk1"/>
              </a:buClr>
              <a:buSzPts val="1400"/>
              <a:buFont typeface="Roboto"/>
              <a:buChar char="●"/>
              <a:defRPr sz="1865">
                <a:solidFill>
                  <a:schemeClr val="dk1"/>
                </a:solidFill>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Char char="■"/>
              <a:defRPr sz="1599"/>
            </a:lvl6pPr>
            <a:lvl7pPr marL="4263253" lvl="6" indent="-406024" rtl="0">
              <a:spcBef>
                <a:spcPts val="0"/>
              </a:spcBef>
              <a:spcAft>
                <a:spcPts val="0"/>
              </a:spcAft>
              <a:buSzPts val="1200"/>
              <a:buChar char="●"/>
              <a:defRPr sz="1599"/>
            </a:lvl7pPr>
            <a:lvl8pPr marL="4872289" lvl="7" indent="-406024" rtl="0">
              <a:spcBef>
                <a:spcPts val="0"/>
              </a:spcBef>
              <a:spcAft>
                <a:spcPts val="0"/>
              </a:spcAft>
              <a:buSzPts val="1200"/>
              <a:buChar char="○"/>
              <a:defRPr sz="1599"/>
            </a:lvl8pPr>
            <a:lvl9pPr marL="5481325" lvl="8" indent="-406024" rtl="0">
              <a:spcBef>
                <a:spcPts val="0"/>
              </a:spcBef>
              <a:spcAft>
                <a:spcPts val="0"/>
              </a:spcAft>
              <a:buSzPts val="1200"/>
              <a:buChar char="■"/>
              <a:defRPr sz="1599"/>
            </a:lvl9pPr>
          </a:lstStyle>
          <a:p>
            <a:endParaRPr/>
          </a:p>
        </p:txBody>
      </p:sp>
      <p:sp>
        <p:nvSpPr>
          <p:cNvPr id="132" name="Google Shape;132;p20"/>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33" name="Google Shape;133;p20"/>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oduct images">
  <p:cSld name="TITLE_AND_BODY_1">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415600" y="1130231"/>
            <a:ext cx="11360800" cy="4555382"/>
          </a:xfrm>
          <a:prstGeom prst="rect">
            <a:avLst/>
          </a:prstGeom>
          <a:noFill/>
          <a:ln>
            <a:noFill/>
          </a:ln>
        </p:spPr>
        <p:txBody>
          <a:bodyPr spcFirstLastPara="1" wrap="square" lIns="91425" tIns="91425" rIns="91425" bIns="91425" anchor="t"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2pPr>
            <a:lvl3pPr marL="1827108" lvl="2"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3pPr>
            <a:lvl4pPr marL="2436144" lvl="3" indent="-406024" rtl="0">
              <a:spcBef>
                <a:spcPts val="1332"/>
              </a:spcBef>
              <a:spcAft>
                <a:spcPts val="0"/>
              </a:spcAft>
              <a:buSzPts val="1200"/>
              <a:buFont typeface="Roboto"/>
              <a:buChar char="●"/>
              <a:defRPr sz="1599">
                <a:latin typeface="Roboto"/>
                <a:ea typeface="Roboto"/>
                <a:cs typeface="Roboto"/>
                <a:sym typeface="Roboto"/>
              </a:defRPr>
            </a:lvl4pPr>
            <a:lvl5pPr marL="3045181" lvl="4" indent="-422942" rtl="0">
              <a:spcBef>
                <a:spcPts val="0"/>
              </a:spcBef>
              <a:spcAft>
                <a:spcPts val="0"/>
              </a:spcAft>
              <a:buSzPts val="1400"/>
              <a:buFont typeface="Roboto"/>
              <a:buChar char="○"/>
              <a:defRPr>
                <a:latin typeface="Roboto"/>
                <a:ea typeface="Roboto"/>
                <a:cs typeface="Roboto"/>
                <a:sym typeface="Roboto"/>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137" name="Google Shape;137;p21"/>
          <p:cNvSpPr/>
          <p:nvPr/>
        </p:nvSpPr>
        <p:spPr>
          <a:xfrm>
            <a:off x="0" y="6008485"/>
            <a:ext cx="12192000" cy="849613"/>
          </a:xfrm>
          <a:prstGeom prst="rect">
            <a:avLst/>
          </a:prstGeom>
          <a:solidFill>
            <a:srgbClr val="D9E3E7"/>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grpSp>
        <p:nvGrpSpPr>
          <p:cNvPr id="138" name="Google Shape;138;p21"/>
          <p:cNvGrpSpPr/>
          <p:nvPr/>
        </p:nvGrpSpPr>
        <p:grpSpPr>
          <a:xfrm>
            <a:off x="600633" y="4513974"/>
            <a:ext cx="4475400" cy="2343393"/>
            <a:chOff x="1257656" y="7649272"/>
            <a:chExt cx="9196027" cy="4815692"/>
          </a:xfrm>
        </p:grpSpPr>
        <p:pic>
          <p:nvPicPr>
            <p:cNvPr id="139" name="Google Shape;139;p21"/>
            <p:cNvPicPr preferRelativeResize="0"/>
            <p:nvPr/>
          </p:nvPicPr>
          <p:blipFill rotWithShape="1">
            <a:blip r:embed="rId2">
              <a:alphaModFix/>
            </a:blip>
            <a:srcRect b="56455"/>
            <a:stretch/>
          </p:blipFill>
          <p:spPr>
            <a:xfrm>
              <a:off x="1257656" y="9089551"/>
              <a:ext cx="3803424" cy="3375411"/>
            </a:xfrm>
            <a:prstGeom prst="rect">
              <a:avLst/>
            </a:prstGeom>
            <a:noFill/>
            <a:ln>
              <a:noFill/>
            </a:ln>
          </p:spPr>
        </p:pic>
        <p:pic>
          <p:nvPicPr>
            <p:cNvPr id="140" name="Google Shape;140;p21"/>
            <p:cNvPicPr preferRelativeResize="0"/>
            <p:nvPr/>
          </p:nvPicPr>
          <p:blipFill rotWithShape="1">
            <a:blip r:embed="rId3">
              <a:alphaModFix/>
            </a:blip>
            <a:srcRect b="37406"/>
            <a:stretch/>
          </p:blipFill>
          <p:spPr>
            <a:xfrm>
              <a:off x="3903683" y="7649272"/>
              <a:ext cx="3803424" cy="4815688"/>
            </a:xfrm>
            <a:prstGeom prst="rect">
              <a:avLst/>
            </a:prstGeom>
            <a:noFill/>
            <a:ln>
              <a:noFill/>
            </a:ln>
          </p:spPr>
        </p:pic>
        <p:pic>
          <p:nvPicPr>
            <p:cNvPr id="141" name="Google Shape;141;p21"/>
            <p:cNvPicPr preferRelativeResize="0"/>
            <p:nvPr/>
          </p:nvPicPr>
          <p:blipFill rotWithShape="1">
            <a:blip r:embed="rId4">
              <a:alphaModFix/>
            </a:blip>
            <a:srcRect b="48245"/>
            <a:stretch/>
          </p:blipFill>
          <p:spPr>
            <a:xfrm>
              <a:off x="6650259" y="8453181"/>
              <a:ext cx="3803424" cy="4011782"/>
            </a:xfrm>
            <a:prstGeom prst="rect">
              <a:avLst/>
            </a:prstGeom>
            <a:noFill/>
            <a:ln>
              <a:noFill/>
            </a:ln>
          </p:spPr>
        </p:pic>
      </p:grpSp>
      <p:pic>
        <p:nvPicPr>
          <p:cNvPr id="142" name="Google Shape;142;p21"/>
          <p:cNvPicPr preferRelativeResize="0"/>
          <p:nvPr/>
        </p:nvPicPr>
        <p:blipFill rotWithShape="1">
          <a:blip r:embed="rId5">
            <a:alphaModFix/>
          </a:blip>
          <a:srcRect l="-3480" t="-1111" r="3480" b="40347"/>
          <a:stretch/>
        </p:blipFill>
        <p:spPr>
          <a:xfrm>
            <a:off x="3433834" y="3762824"/>
            <a:ext cx="8758165" cy="3095263"/>
          </a:xfrm>
          <a:prstGeom prst="rect">
            <a:avLst/>
          </a:prstGeom>
          <a:noFill/>
          <a:ln>
            <a:noFill/>
          </a:ln>
        </p:spPr>
      </p:pic>
      <p:sp>
        <p:nvSpPr>
          <p:cNvPr id="143" name="Google Shape;143;p21"/>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t" anchorCtr="0">
            <a:noAutofit/>
          </a:bodyPr>
          <a:lstStyle>
            <a:lvl1pPr lvl="0" rtl="0">
              <a:buNone/>
              <a:defRPr>
                <a:solidFill>
                  <a:srgbClr val="000000"/>
                </a:solidFill>
                <a:latin typeface="Arial"/>
                <a:ea typeface="Arial"/>
                <a:cs typeface="Arial"/>
                <a:sym typeface="Arial"/>
              </a:defRPr>
            </a:lvl1pPr>
            <a:lvl2pPr lvl="1" rtl="0">
              <a:buNone/>
              <a:defRPr>
                <a:solidFill>
                  <a:srgbClr val="000000"/>
                </a:solidFill>
                <a:latin typeface="Arial"/>
                <a:ea typeface="Arial"/>
                <a:cs typeface="Arial"/>
                <a:sym typeface="Arial"/>
              </a:defRPr>
            </a:lvl2pPr>
            <a:lvl3pPr lvl="2" rtl="0">
              <a:buNone/>
              <a:defRPr>
                <a:solidFill>
                  <a:srgbClr val="000000"/>
                </a:solidFill>
                <a:latin typeface="Arial"/>
                <a:ea typeface="Arial"/>
                <a:cs typeface="Arial"/>
                <a:sym typeface="Arial"/>
              </a:defRPr>
            </a:lvl3pPr>
            <a:lvl4pPr lvl="3" rtl="0">
              <a:buNone/>
              <a:defRPr>
                <a:solidFill>
                  <a:srgbClr val="000000"/>
                </a:solidFill>
                <a:latin typeface="Arial"/>
                <a:ea typeface="Arial"/>
                <a:cs typeface="Arial"/>
                <a:sym typeface="Arial"/>
              </a:defRPr>
            </a:lvl4pPr>
            <a:lvl5pPr lvl="4" rtl="0">
              <a:buNone/>
              <a:defRPr>
                <a:solidFill>
                  <a:srgbClr val="000000"/>
                </a:solidFill>
                <a:latin typeface="Arial"/>
                <a:ea typeface="Arial"/>
                <a:cs typeface="Arial"/>
                <a:sym typeface="Arial"/>
              </a:defRPr>
            </a:lvl5pPr>
            <a:lvl6pPr lvl="5" rtl="0">
              <a:buNone/>
              <a:defRPr>
                <a:solidFill>
                  <a:srgbClr val="000000"/>
                </a:solidFill>
                <a:latin typeface="Arial"/>
                <a:ea typeface="Arial"/>
                <a:cs typeface="Arial"/>
                <a:sym typeface="Arial"/>
              </a:defRPr>
            </a:lvl6pPr>
            <a:lvl7pPr lvl="6" rtl="0">
              <a:buNone/>
              <a:defRPr>
                <a:solidFill>
                  <a:srgbClr val="000000"/>
                </a:solidFill>
                <a:latin typeface="Arial"/>
                <a:ea typeface="Arial"/>
                <a:cs typeface="Arial"/>
                <a:sym typeface="Arial"/>
              </a:defRPr>
            </a:lvl7pPr>
            <a:lvl8pPr lvl="7" rtl="0">
              <a:buNone/>
              <a:defRPr>
                <a:solidFill>
                  <a:srgbClr val="000000"/>
                </a:solidFill>
                <a:latin typeface="Arial"/>
                <a:ea typeface="Arial"/>
                <a:cs typeface="Arial"/>
                <a:sym typeface="Arial"/>
              </a:defRPr>
            </a:lvl8pPr>
            <a:lvl9pPr lvl="8" rtl="0">
              <a:buNone/>
              <a:defRPr>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22"/>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415600" y="1130231"/>
            <a:ext cx="11360800" cy="4555382"/>
          </a:xfrm>
          <a:prstGeom prst="rect">
            <a:avLst/>
          </a:prstGeom>
          <a:noFill/>
          <a:ln>
            <a:noFill/>
          </a:ln>
        </p:spPr>
        <p:txBody>
          <a:bodyPr spcFirstLastPara="1" wrap="square" lIns="91425" tIns="91425" rIns="91425" bIns="91425" anchor="t" anchorCtr="0">
            <a:noAutofit/>
          </a:bodyPr>
          <a:lstStyle>
            <a:lvl1pPr marL="609036" lvl="0" indent="-406024" rtl="0">
              <a:lnSpc>
                <a:spcPct val="115000"/>
              </a:lnSpc>
              <a:spcBef>
                <a:spcPts val="0"/>
              </a:spcBef>
              <a:spcAft>
                <a:spcPts val="0"/>
              </a:spcAft>
              <a:buClr>
                <a:schemeClr val="dk1"/>
              </a:buClr>
              <a:buSzPts val="1200"/>
              <a:buFont typeface="Roboto"/>
              <a:buChar char="●"/>
              <a:defRPr sz="1599">
                <a:solidFill>
                  <a:schemeClr val="dk1"/>
                </a:solidFill>
                <a:latin typeface="Roboto"/>
                <a:ea typeface="Roboto"/>
                <a:cs typeface="Roboto"/>
                <a:sym typeface="Roboto"/>
              </a:defRPr>
            </a:lvl1pPr>
            <a:lvl2pPr marL="1218072" lvl="1"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2pPr>
            <a:lvl3pPr marL="1827108" lvl="2"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3pPr>
            <a:lvl4pPr marL="2436144" lvl="3" indent="-406024" rtl="0">
              <a:lnSpc>
                <a:spcPct val="115000"/>
              </a:lnSpc>
              <a:spcBef>
                <a:spcPts val="1332"/>
              </a:spcBef>
              <a:spcAft>
                <a:spcPts val="0"/>
              </a:spcAft>
              <a:buClr>
                <a:schemeClr val="dk1"/>
              </a:buClr>
              <a:buSzPts val="1200"/>
              <a:buFont typeface="Roboto"/>
              <a:buChar char="●"/>
              <a:defRPr sz="1599">
                <a:solidFill>
                  <a:schemeClr val="dk1"/>
                </a:solidFill>
                <a:latin typeface="Roboto"/>
                <a:ea typeface="Roboto"/>
                <a:cs typeface="Roboto"/>
                <a:sym typeface="Roboto"/>
              </a:defRPr>
            </a:lvl4pPr>
            <a:lvl5pPr marL="3045181" lvl="4" indent="-406024" rtl="0">
              <a:spcBef>
                <a:spcPts val="1332"/>
              </a:spcBef>
              <a:spcAft>
                <a:spcPts val="0"/>
              </a:spcAft>
              <a:buSzPts val="1200"/>
              <a:buFont typeface="Roboto"/>
              <a:buChar char="○"/>
              <a:defRPr sz="1599">
                <a:latin typeface="Roboto"/>
                <a:ea typeface="Roboto"/>
                <a:cs typeface="Roboto"/>
                <a:sym typeface="Roboto"/>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149" name="Google Shape;149;p23"/>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
        <p:nvSpPr>
          <p:cNvPr id="150" name="Google Shape;150;p2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426720" y="426325"/>
            <a:ext cx="10515600" cy="678572"/>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4"/>
          <p:cNvSpPr txBox="1">
            <a:spLocks noGrp="1"/>
          </p:cNvSpPr>
          <p:nvPr>
            <p:ph type="body" idx="1"/>
          </p:nvPr>
        </p:nvSpPr>
        <p:spPr>
          <a:xfrm>
            <a:off x="426720" y="1253329"/>
            <a:ext cx="10515600" cy="4351171"/>
          </a:xfrm>
          <a:prstGeom prst="rect">
            <a:avLst/>
          </a:prstGeom>
          <a:noFill/>
          <a:ln>
            <a:noFill/>
          </a:ln>
        </p:spPr>
        <p:txBody>
          <a:bodyPr spcFirstLastPara="1" wrap="square" lIns="91425" tIns="45700" rIns="91425" bIns="45700" anchor="t" anchorCtr="0">
            <a:noAutofit/>
          </a:bodyPr>
          <a:lstStyle>
            <a:lvl1pPr marL="609036" lvl="0" indent="-456777" algn="l" rtl="0">
              <a:lnSpc>
                <a:spcPct val="90000"/>
              </a:lnSpc>
              <a:spcBef>
                <a:spcPts val="999"/>
              </a:spcBef>
              <a:spcAft>
                <a:spcPts val="0"/>
              </a:spcAft>
              <a:buClr>
                <a:schemeClr val="dk2"/>
              </a:buClr>
              <a:buSzPts val="1800"/>
              <a:buChar char="●"/>
              <a:defRPr/>
            </a:lvl1pPr>
            <a:lvl2pPr marL="1218072" lvl="1" indent="-456777" algn="l" rtl="0">
              <a:lnSpc>
                <a:spcPct val="90000"/>
              </a:lnSpc>
              <a:spcBef>
                <a:spcPts val="500"/>
              </a:spcBef>
              <a:spcAft>
                <a:spcPts val="0"/>
              </a:spcAft>
              <a:buClr>
                <a:schemeClr val="dk2"/>
              </a:buClr>
              <a:buSzPts val="1800"/>
              <a:buChar char="○"/>
              <a:defRPr/>
            </a:lvl2pPr>
            <a:lvl3pPr marL="1827108" lvl="2" indent="-456777" algn="l" rtl="0">
              <a:lnSpc>
                <a:spcPct val="90000"/>
              </a:lnSpc>
              <a:spcBef>
                <a:spcPts val="500"/>
              </a:spcBef>
              <a:spcAft>
                <a:spcPts val="0"/>
              </a:spcAft>
              <a:buClr>
                <a:schemeClr val="dk2"/>
              </a:buClr>
              <a:buSzPts val="1800"/>
              <a:buChar char="■"/>
              <a:defRPr/>
            </a:lvl3pPr>
            <a:lvl4pPr marL="2436144" lvl="3" indent="-456777" algn="l" rtl="0">
              <a:lnSpc>
                <a:spcPct val="90000"/>
              </a:lnSpc>
              <a:spcBef>
                <a:spcPts val="500"/>
              </a:spcBef>
              <a:spcAft>
                <a:spcPts val="0"/>
              </a:spcAft>
              <a:buClr>
                <a:schemeClr val="dk2"/>
              </a:buClr>
              <a:buSzPts val="1800"/>
              <a:buChar char="●"/>
              <a:defRPr/>
            </a:lvl4pPr>
            <a:lvl5pPr marL="3045181" lvl="4" indent="-456777" algn="l" rtl="0">
              <a:lnSpc>
                <a:spcPct val="90000"/>
              </a:lnSpc>
              <a:spcBef>
                <a:spcPts val="500"/>
              </a:spcBef>
              <a:spcAft>
                <a:spcPts val="0"/>
              </a:spcAft>
              <a:buClr>
                <a:schemeClr val="dk2"/>
              </a:buClr>
              <a:buSzPts val="1800"/>
              <a:buChar char="○"/>
              <a:defRPr/>
            </a:lvl5pPr>
            <a:lvl6pPr marL="3654217" lvl="5" indent="-456777" algn="l" rtl="0">
              <a:lnSpc>
                <a:spcPct val="90000"/>
              </a:lnSpc>
              <a:spcBef>
                <a:spcPts val="500"/>
              </a:spcBef>
              <a:spcAft>
                <a:spcPts val="0"/>
              </a:spcAft>
              <a:buClr>
                <a:schemeClr val="dk1"/>
              </a:buClr>
              <a:buSzPts val="1800"/>
              <a:buChar char="■"/>
              <a:defRPr/>
            </a:lvl6pPr>
            <a:lvl7pPr marL="4263253" lvl="6" indent="-456777" algn="l" rtl="0">
              <a:lnSpc>
                <a:spcPct val="90000"/>
              </a:lnSpc>
              <a:spcBef>
                <a:spcPts val="500"/>
              </a:spcBef>
              <a:spcAft>
                <a:spcPts val="0"/>
              </a:spcAft>
              <a:buClr>
                <a:schemeClr val="dk1"/>
              </a:buClr>
              <a:buSzPts val="1800"/>
              <a:buChar char="●"/>
              <a:defRPr/>
            </a:lvl7pPr>
            <a:lvl8pPr marL="4872289" lvl="7" indent="-456777" algn="l" rtl="0">
              <a:lnSpc>
                <a:spcPct val="90000"/>
              </a:lnSpc>
              <a:spcBef>
                <a:spcPts val="500"/>
              </a:spcBef>
              <a:spcAft>
                <a:spcPts val="0"/>
              </a:spcAft>
              <a:buClr>
                <a:schemeClr val="dk1"/>
              </a:buClr>
              <a:buSzPts val="1800"/>
              <a:buChar char="○"/>
              <a:defRPr/>
            </a:lvl8pPr>
            <a:lvl9pPr marL="5481325" lvl="8" indent="-456777" algn="l" rtl="0">
              <a:lnSpc>
                <a:spcPct val="90000"/>
              </a:lnSpc>
              <a:spcBef>
                <a:spcPts val="500"/>
              </a:spcBef>
              <a:spcAft>
                <a:spcPts val="0"/>
              </a:spcAft>
              <a:buClr>
                <a:schemeClr val="dk1"/>
              </a:buClr>
              <a:buSzPts val="1800"/>
              <a:buChar char="■"/>
              <a:defRPr/>
            </a:lvl9pPr>
          </a:lstStyle>
          <a:p>
            <a:endParaRPr/>
          </a:p>
        </p:txBody>
      </p:sp>
      <p:sp>
        <p:nvSpPr>
          <p:cNvPr id="154" name="Google Shape;154;p24"/>
          <p:cNvSpPr txBox="1">
            <a:spLocks noGrp="1"/>
          </p:cNvSpPr>
          <p:nvPr>
            <p:ph type="dt" idx="10"/>
          </p:nvPr>
        </p:nvSpPr>
        <p:spPr>
          <a:xfrm>
            <a:off x="0" y="0"/>
            <a:ext cx="4000000" cy="399629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98" b="0" i="0" u="none" strike="noStrike" cap="none">
                <a:solidFill>
                  <a:schemeClr val="dk1"/>
                </a:solidFill>
                <a:latin typeface="Calibri"/>
                <a:ea typeface="Calibri"/>
                <a:cs typeface="Calibri"/>
                <a:sym typeface="Calibri"/>
              </a:defRPr>
            </a:lvl9pPr>
          </a:lstStyle>
          <a:p>
            <a:endParaRPr/>
          </a:p>
        </p:txBody>
      </p:sp>
      <p:sp>
        <p:nvSpPr>
          <p:cNvPr id="155" name="Google Shape;155;p24"/>
          <p:cNvSpPr txBox="1">
            <a:spLocks noGrp="1"/>
          </p:cNvSpPr>
          <p:nvPr>
            <p:ph type="ftr" idx="11"/>
          </p:nvPr>
        </p:nvSpPr>
        <p:spPr>
          <a:xfrm>
            <a:off x="4038600" y="6356351"/>
            <a:ext cx="4114800" cy="365262"/>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p24"/>
          <p:cNvSpPr txBox="1">
            <a:spLocks noGrp="1"/>
          </p:cNvSpPr>
          <p:nvPr>
            <p:ph type="sldNum" idx="12"/>
          </p:nvPr>
        </p:nvSpPr>
        <p:spPr>
          <a:xfrm>
            <a:off x="0" y="0"/>
            <a:ext cx="4000000" cy="3996299"/>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798" b="0" i="0" u="none" strike="noStrike" cap="none">
                <a:solidFill>
                  <a:schemeClr val="dk1"/>
                </a:solidFill>
                <a:latin typeface="Calibri"/>
                <a:ea typeface="Calibri"/>
                <a:cs typeface="Calibri"/>
                <a:sym typeface="Calibri"/>
              </a:defRPr>
            </a:lvl1pPr>
            <a:lvl2pPr marL="0" marR="0" lvl="1" indent="0" algn="l" rtl="0">
              <a:spcBef>
                <a:spcPts val="0"/>
              </a:spcBef>
              <a:buNone/>
              <a:defRPr sz="1798" b="0" i="0" u="none" strike="noStrike" cap="none">
                <a:solidFill>
                  <a:schemeClr val="dk1"/>
                </a:solidFill>
                <a:latin typeface="Calibri"/>
                <a:ea typeface="Calibri"/>
                <a:cs typeface="Calibri"/>
                <a:sym typeface="Calibri"/>
              </a:defRPr>
            </a:lvl2pPr>
            <a:lvl3pPr marL="0" marR="0" lvl="2" indent="0" algn="l" rtl="0">
              <a:spcBef>
                <a:spcPts val="0"/>
              </a:spcBef>
              <a:buNone/>
              <a:defRPr sz="1798" b="0" i="0" u="none" strike="noStrike" cap="none">
                <a:solidFill>
                  <a:schemeClr val="dk1"/>
                </a:solidFill>
                <a:latin typeface="Calibri"/>
                <a:ea typeface="Calibri"/>
                <a:cs typeface="Calibri"/>
                <a:sym typeface="Calibri"/>
              </a:defRPr>
            </a:lvl3pPr>
            <a:lvl4pPr marL="0" marR="0" lvl="3" indent="0" algn="l" rtl="0">
              <a:spcBef>
                <a:spcPts val="0"/>
              </a:spcBef>
              <a:buNone/>
              <a:defRPr sz="1798" b="0" i="0" u="none" strike="noStrike" cap="none">
                <a:solidFill>
                  <a:schemeClr val="dk1"/>
                </a:solidFill>
                <a:latin typeface="Calibri"/>
                <a:ea typeface="Calibri"/>
                <a:cs typeface="Calibri"/>
                <a:sym typeface="Calibri"/>
              </a:defRPr>
            </a:lvl4pPr>
            <a:lvl5pPr marL="0" marR="0" lvl="4" indent="0" algn="l" rtl="0">
              <a:spcBef>
                <a:spcPts val="0"/>
              </a:spcBef>
              <a:buNone/>
              <a:defRPr sz="1798" b="0" i="0" u="none" strike="noStrike" cap="none">
                <a:solidFill>
                  <a:schemeClr val="dk1"/>
                </a:solidFill>
                <a:latin typeface="Calibri"/>
                <a:ea typeface="Calibri"/>
                <a:cs typeface="Calibri"/>
                <a:sym typeface="Calibri"/>
              </a:defRPr>
            </a:lvl5pPr>
            <a:lvl6pPr marL="0" marR="0" lvl="5" indent="0" algn="l" rtl="0">
              <a:spcBef>
                <a:spcPts val="0"/>
              </a:spcBef>
              <a:buNone/>
              <a:defRPr sz="1798" b="0" i="0" u="none" strike="noStrike" cap="none">
                <a:solidFill>
                  <a:schemeClr val="dk1"/>
                </a:solidFill>
                <a:latin typeface="Calibri"/>
                <a:ea typeface="Calibri"/>
                <a:cs typeface="Calibri"/>
                <a:sym typeface="Calibri"/>
              </a:defRPr>
            </a:lvl6pPr>
            <a:lvl7pPr marL="0" marR="0" lvl="6" indent="0" algn="l" rtl="0">
              <a:spcBef>
                <a:spcPts val="0"/>
              </a:spcBef>
              <a:buNone/>
              <a:defRPr sz="1798" b="0" i="0" u="none" strike="noStrike" cap="none">
                <a:solidFill>
                  <a:schemeClr val="dk1"/>
                </a:solidFill>
                <a:latin typeface="Calibri"/>
                <a:ea typeface="Calibri"/>
                <a:cs typeface="Calibri"/>
                <a:sym typeface="Calibri"/>
              </a:defRPr>
            </a:lvl7pPr>
            <a:lvl8pPr marL="0" marR="0" lvl="7" indent="0" algn="l" rtl="0">
              <a:spcBef>
                <a:spcPts val="0"/>
              </a:spcBef>
              <a:buNone/>
              <a:defRPr sz="1798" b="0" i="0" u="none" strike="noStrike" cap="none">
                <a:solidFill>
                  <a:schemeClr val="dk1"/>
                </a:solidFill>
                <a:latin typeface="Calibri"/>
                <a:ea typeface="Calibri"/>
                <a:cs typeface="Calibri"/>
                <a:sym typeface="Calibri"/>
              </a:defRPr>
            </a:lvl8pPr>
            <a:lvl9pPr marL="0" marR="0" lvl="8" indent="0" algn="l" rtl="0">
              <a:spcBef>
                <a:spcPts val="0"/>
              </a:spcBef>
              <a:buNone/>
              <a:defRPr sz="1798"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ransition screen 2">
  <p:cSld name="Cover_4">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sp>
        <p:nvSpPr>
          <p:cNvPr id="22" name="Google Shape;22;p4"/>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3" name="Google Shape;23;p4"/>
          <p:cNvPicPr preferRelativeResize="0"/>
          <p:nvPr/>
        </p:nvPicPr>
        <p:blipFill rotWithShape="1">
          <a:blip r:embed="rId2">
            <a:alphaModFix/>
          </a:blip>
          <a:srcRect b="5846"/>
          <a:stretch/>
        </p:blipFill>
        <p:spPr>
          <a:xfrm>
            <a:off x="6590567" y="1060452"/>
            <a:ext cx="5601432" cy="52692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415600" y="390165"/>
            <a:ext cx="11360800" cy="763693"/>
          </a:xfrm>
          <a:prstGeom prst="rect">
            <a:avLst/>
          </a:prstGeom>
        </p:spPr>
        <p:txBody>
          <a:bodyPr spcFirstLastPara="1" wrap="square" lIns="91425" tIns="45700" rIns="91425" bIns="45700" anchor="t" anchorCtr="0">
            <a:noAutofit/>
          </a:bodyPr>
          <a:lstStyle>
            <a:lvl1pPr lvl="0" rtl="0">
              <a:spcBef>
                <a:spcPts val="0"/>
              </a:spcBef>
              <a:spcAft>
                <a:spcPts val="0"/>
              </a:spcAft>
              <a:buSzPts val="1400"/>
              <a:buFont typeface="Merriweather"/>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25"/>
          <p:cNvSpPr txBox="1">
            <a:spLocks noGrp="1"/>
          </p:cNvSpPr>
          <p:nvPr>
            <p:ph type="body" idx="1"/>
          </p:nvPr>
        </p:nvSpPr>
        <p:spPr>
          <a:xfrm>
            <a:off x="415600" y="1536629"/>
            <a:ext cx="5333200" cy="4555382"/>
          </a:xfrm>
          <a:prstGeom prst="rect">
            <a:avLst/>
          </a:prstGeom>
          <a:noFill/>
          <a:ln>
            <a:noFill/>
          </a:ln>
        </p:spPr>
        <p:txBody>
          <a:bodyPr spcFirstLastPara="1" wrap="square" lIns="91425" tIns="91425" rIns="91425" bIns="91425" anchor="ctr" anchorCtr="0">
            <a:noAutofit/>
          </a:bodyPr>
          <a:lstStyle>
            <a:lvl1pPr marL="609036" lvl="0" indent="-422942" rtl="0">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Font typeface="Roboto"/>
              <a:buChar char="●"/>
              <a:defRPr sz="1599">
                <a:latin typeface="Roboto"/>
                <a:ea typeface="Roboto"/>
                <a:cs typeface="Roboto"/>
                <a:sym typeface="Roboto"/>
              </a:defRPr>
            </a:lvl7pPr>
            <a:lvl8pPr marL="4872289" lvl="7" indent="-406024" rtl="0">
              <a:spcBef>
                <a:spcPts val="0"/>
              </a:spcBef>
              <a:spcAft>
                <a:spcPts val="0"/>
              </a:spcAft>
              <a:buSzPts val="1200"/>
              <a:buFont typeface="Roboto"/>
              <a:buChar char="○"/>
              <a:defRPr sz="1599">
                <a:latin typeface="Roboto"/>
                <a:ea typeface="Roboto"/>
                <a:cs typeface="Roboto"/>
                <a:sym typeface="Roboto"/>
              </a:defRPr>
            </a:lvl8pPr>
            <a:lvl9pPr marL="5481325" lvl="8" indent="-406024" rtl="0">
              <a:spcBef>
                <a:spcPts val="0"/>
              </a:spcBef>
              <a:spcAft>
                <a:spcPts val="0"/>
              </a:spcAft>
              <a:buSzPts val="1200"/>
              <a:buFont typeface="Roboto"/>
              <a:buChar char="■"/>
              <a:defRPr sz="1599">
                <a:latin typeface="Roboto"/>
                <a:ea typeface="Roboto"/>
                <a:cs typeface="Roboto"/>
                <a:sym typeface="Roboto"/>
              </a:defRPr>
            </a:lvl9pPr>
          </a:lstStyle>
          <a:p>
            <a:endParaRPr/>
          </a:p>
        </p:txBody>
      </p:sp>
      <p:sp>
        <p:nvSpPr>
          <p:cNvPr id="160" name="Google Shape;160;p25"/>
          <p:cNvSpPr txBox="1">
            <a:spLocks noGrp="1"/>
          </p:cNvSpPr>
          <p:nvPr>
            <p:ph type="body" idx="2"/>
          </p:nvPr>
        </p:nvSpPr>
        <p:spPr>
          <a:xfrm>
            <a:off x="6443200" y="1536629"/>
            <a:ext cx="5333200" cy="4555382"/>
          </a:xfrm>
          <a:prstGeom prst="rect">
            <a:avLst/>
          </a:prstGeom>
          <a:noFill/>
          <a:ln>
            <a:noFill/>
          </a:ln>
        </p:spPr>
        <p:txBody>
          <a:bodyPr spcFirstLastPara="1" wrap="square" lIns="91425" tIns="91425" rIns="91425" bIns="91425" anchor="ctr" anchorCtr="0">
            <a:noAutofit/>
          </a:bodyPr>
          <a:lstStyle>
            <a:lvl1pPr marL="609036" lvl="0" indent="-422942" rtl="0">
              <a:spcBef>
                <a:spcPts val="0"/>
              </a:spcBef>
              <a:spcAft>
                <a:spcPts val="0"/>
              </a:spcAft>
              <a:buSzPts val="1400"/>
              <a:buFont typeface="Roboto"/>
              <a:buChar char="●"/>
              <a:defRPr sz="1865">
                <a:latin typeface="Roboto"/>
                <a:ea typeface="Roboto"/>
                <a:cs typeface="Roboto"/>
                <a:sym typeface="Roboto"/>
              </a:defRPr>
            </a:lvl1pPr>
            <a:lvl2pPr marL="1218072" lvl="1" indent="-406024" rtl="0">
              <a:spcBef>
                <a:spcPts val="0"/>
              </a:spcBef>
              <a:spcAft>
                <a:spcPts val="0"/>
              </a:spcAft>
              <a:buSzPts val="1200"/>
              <a:buFont typeface="Roboto"/>
              <a:buChar char="○"/>
              <a:defRPr sz="1599">
                <a:latin typeface="Roboto"/>
                <a:ea typeface="Roboto"/>
                <a:cs typeface="Roboto"/>
                <a:sym typeface="Roboto"/>
              </a:defRPr>
            </a:lvl2pPr>
            <a:lvl3pPr marL="1827108" lvl="2" indent="-406024" rtl="0">
              <a:spcBef>
                <a:spcPts val="0"/>
              </a:spcBef>
              <a:spcAft>
                <a:spcPts val="0"/>
              </a:spcAft>
              <a:buSzPts val="1200"/>
              <a:buFont typeface="Roboto"/>
              <a:buChar char="■"/>
              <a:defRPr sz="1599">
                <a:latin typeface="Roboto"/>
                <a:ea typeface="Roboto"/>
                <a:cs typeface="Roboto"/>
                <a:sym typeface="Roboto"/>
              </a:defRPr>
            </a:lvl3pPr>
            <a:lvl4pPr marL="2436144" lvl="3" indent="-406024" rtl="0">
              <a:spcBef>
                <a:spcPts val="0"/>
              </a:spcBef>
              <a:spcAft>
                <a:spcPts val="0"/>
              </a:spcAft>
              <a:buSzPts val="1200"/>
              <a:buFont typeface="Roboto"/>
              <a:buChar char="●"/>
              <a:defRPr sz="1599">
                <a:latin typeface="Roboto"/>
                <a:ea typeface="Roboto"/>
                <a:cs typeface="Roboto"/>
                <a:sym typeface="Roboto"/>
              </a:defRPr>
            </a:lvl4pPr>
            <a:lvl5pPr marL="3045181" lvl="4" indent="-406024" rtl="0">
              <a:spcBef>
                <a:spcPts val="0"/>
              </a:spcBef>
              <a:spcAft>
                <a:spcPts val="0"/>
              </a:spcAft>
              <a:buSzPts val="1200"/>
              <a:buFont typeface="Roboto"/>
              <a:buChar char="○"/>
              <a:defRPr sz="1599">
                <a:latin typeface="Roboto"/>
                <a:ea typeface="Roboto"/>
                <a:cs typeface="Roboto"/>
                <a:sym typeface="Roboto"/>
              </a:defRPr>
            </a:lvl5pPr>
            <a:lvl6pPr marL="3654217" lvl="5" indent="-406024" rtl="0">
              <a:spcBef>
                <a:spcPts val="0"/>
              </a:spcBef>
              <a:spcAft>
                <a:spcPts val="0"/>
              </a:spcAft>
              <a:buSzPts val="1200"/>
              <a:buFont typeface="Roboto"/>
              <a:buChar char="■"/>
              <a:defRPr sz="1599">
                <a:latin typeface="Roboto"/>
                <a:ea typeface="Roboto"/>
                <a:cs typeface="Roboto"/>
                <a:sym typeface="Roboto"/>
              </a:defRPr>
            </a:lvl6pPr>
            <a:lvl7pPr marL="4263253" lvl="6" indent="-406024" rtl="0">
              <a:spcBef>
                <a:spcPts val="0"/>
              </a:spcBef>
              <a:spcAft>
                <a:spcPts val="0"/>
              </a:spcAft>
              <a:buSzPts val="1200"/>
              <a:buFont typeface="Roboto"/>
              <a:buChar char="●"/>
              <a:defRPr sz="1599">
                <a:latin typeface="Roboto"/>
                <a:ea typeface="Roboto"/>
                <a:cs typeface="Roboto"/>
                <a:sym typeface="Roboto"/>
              </a:defRPr>
            </a:lvl7pPr>
            <a:lvl8pPr marL="4872289" lvl="7" indent="-406024" rtl="0">
              <a:spcBef>
                <a:spcPts val="0"/>
              </a:spcBef>
              <a:spcAft>
                <a:spcPts val="0"/>
              </a:spcAft>
              <a:buSzPts val="1200"/>
              <a:buFont typeface="Roboto"/>
              <a:buChar char="○"/>
              <a:defRPr sz="1599">
                <a:latin typeface="Roboto"/>
                <a:ea typeface="Roboto"/>
                <a:cs typeface="Roboto"/>
                <a:sym typeface="Roboto"/>
              </a:defRPr>
            </a:lvl8pPr>
            <a:lvl9pPr marL="5481325" lvl="8" indent="-406024" rtl="0">
              <a:spcBef>
                <a:spcPts val="0"/>
              </a:spcBef>
              <a:spcAft>
                <a:spcPts val="0"/>
              </a:spcAft>
              <a:buSzPts val="1200"/>
              <a:buFont typeface="Roboto"/>
              <a:buChar char="■"/>
              <a:defRPr sz="1599">
                <a:latin typeface="Roboto"/>
                <a:ea typeface="Roboto"/>
                <a:cs typeface="Roboto"/>
                <a:sym typeface="Roboto"/>
              </a:defRPr>
            </a:lvl9pPr>
          </a:lstStyle>
          <a:p>
            <a:endParaRPr/>
          </a:p>
        </p:txBody>
      </p:sp>
      <p:sp>
        <p:nvSpPr>
          <p:cNvPr id="161" name="Google Shape;161;p25"/>
          <p:cNvSpPr txBox="1">
            <a:spLocks noGrp="1"/>
          </p:cNvSpPr>
          <p:nvPr>
            <p:ph type="sldNum" idx="12"/>
          </p:nvPr>
        </p:nvSpPr>
        <p:spPr>
          <a:xfrm>
            <a:off x="5730211" y="6300307"/>
            <a:ext cx="731600" cy="524714"/>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62" name="Google Shape;162;p25"/>
          <p:cNvSpPr/>
          <p:nvPr/>
        </p:nvSpPr>
        <p:spPr>
          <a:xfrm>
            <a:off x="0" y="6722869"/>
            <a:ext cx="12192000" cy="131878"/>
          </a:xfrm>
          <a:prstGeom prst="rect">
            <a:avLst/>
          </a:prstGeom>
          <a:solidFill>
            <a:srgbClr val="0AD7C8"/>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alf Picture">
  <p:cSld name="Half Picture">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780288" y="1607855"/>
            <a:ext cx="4568000" cy="3654216"/>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9" name="Google Shape;169;p27"/>
          <p:cNvSpPr/>
          <p:nvPr/>
        </p:nvSpPr>
        <p:spPr>
          <a:xfrm>
            <a:off x="0" y="6658882"/>
            <a:ext cx="12192000" cy="232984"/>
          </a:xfrm>
          <a:prstGeom prst="rect">
            <a:avLst/>
          </a:prstGeom>
          <a:solidFill>
            <a:srgbClr val="FFFFFF"/>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grpSp>
        <p:nvGrpSpPr>
          <p:cNvPr id="170" name="Google Shape;170;p27"/>
          <p:cNvGrpSpPr/>
          <p:nvPr/>
        </p:nvGrpSpPr>
        <p:grpSpPr>
          <a:xfrm>
            <a:off x="613510" y="1439417"/>
            <a:ext cx="4914052" cy="3961651"/>
            <a:chOff x="1806363" y="1221920"/>
            <a:chExt cx="3685539" cy="2973990"/>
          </a:xfrm>
        </p:grpSpPr>
        <p:sp>
          <p:nvSpPr>
            <p:cNvPr id="171" name="Google Shape;171;p27"/>
            <p:cNvSpPr/>
            <p:nvPr/>
          </p:nvSpPr>
          <p:spPr>
            <a:xfrm rot="5400000">
              <a:off x="1811313" y="121697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798" b="0" i="0" u="none" strike="noStrike" cap="none">
                <a:solidFill>
                  <a:schemeClr val="lt1"/>
                </a:solidFill>
                <a:latin typeface="Roboto"/>
                <a:ea typeface="Roboto"/>
                <a:cs typeface="Roboto"/>
                <a:sym typeface="Roboto"/>
              </a:endParaRPr>
            </a:p>
          </p:txBody>
        </p:sp>
        <p:sp>
          <p:nvSpPr>
            <p:cNvPr id="172" name="Google Shape;172;p27"/>
            <p:cNvSpPr/>
            <p:nvPr/>
          </p:nvSpPr>
          <p:spPr>
            <a:xfrm rot="-5400000">
              <a:off x="4424352" y="3128360"/>
              <a:ext cx="1062600" cy="1072500"/>
            </a:xfrm>
            <a:prstGeom prst="corner">
              <a:avLst>
                <a:gd name="adj1" fmla="val 9363"/>
                <a:gd name="adj2" fmla="val 8791"/>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798" b="0" i="0" u="none" strike="noStrike" cap="none">
                <a:solidFill>
                  <a:schemeClr val="lt1"/>
                </a:solidFill>
                <a:latin typeface="Roboto"/>
                <a:ea typeface="Roboto"/>
                <a:cs typeface="Roboto"/>
                <a:sym typeface="Roboto"/>
              </a:endParaRPr>
            </a:p>
          </p:txBody>
        </p:sp>
      </p:grpSp>
      <p:sp>
        <p:nvSpPr>
          <p:cNvPr id="173" name="Google Shape;173;p27" descr="Click to add picture"/>
          <p:cNvSpPr>
            <a:spLocks noGrp="1"/>
          </p:cNvSpPr>
          <p:nvPr>
            <p:ph type="pic" idx="2"/>
          </p:nvPr>
        </p:nvSpPr>
        <p:spPr>
          <a:xfrm>
            <a:off x="6096001" y="19477"/>
            <a:ext cx="6096000" cy="6838467"/>
          </a:xfrm>
          <a:prstGeom prst="rect">
            <a:avLst/>
          </a:prstGeom>
          <a:solidFill>
            <a:schemeClr val="lt1"/>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865"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5"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415600" y="390166"/>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p36"/>
          <p:cNvSpPr txBox="1">
            <a:spLocks noGrp="1"/>
          </p:cNvSpPr>
          <p:nvPr>
            <p:ph type="body" idx="1"/>
          </p:nvPr>
        </p:nvSpPr>
        <p:spPr>
          <a:xfrm>
            <a:off x="415600" y="1130234"/>
            <a:ext cx="11360800" cy="4555200"/>
          </a:xfrm>
          <a:prstGeom prst="rect">
            <a:avLst/>
          </a:prstGeom>
          <a:noFill/>
          <a:ln>
            <a:noFill/>
          </a:ln>
        </p:spPr>
        <p:txBody>
          <a:bodyPr spcFirstLastPara="1" wrap="square" lIns="91425" tIns="91425" rIns="91425" bIns="91425" anchor="ctr" anchorCtr="0">
            <a:noAutofit/>
          </a:bodyPr>
          <a:lstStyle>
            <a:lvl1pPr marL="609036" lvl="0" indent="-422942" rtl="0">
              <a:spcBef>
                <a:spcPts val="0"/>
              </a:spcBef>
              <a:spcAft>
                <a:spcPts val="0"/>
              </a:spcAft>
              <a:buSzPts val="1400"/>
              <a:buChar char="●"/>
              <a:defRPr/>
            </a:lvl1pPr>
            <a:lvl2pPr marL="1218072" lvl="1" indent="-422942" rtl="0">
              <a:spcBef>
                <a:spcPts val="0"/>
              </a:spcBef>
              <a:spcAft>
                <a:spcPts val="0"/>
              </a:spcAft>
              <a:buSzPts val="1400"/>
              <a:buChar char="○"/>
              <a:defRPr/>
            </a:lvl2pPr>
            <a:lvl3pPr marL="1827108" lvl="2" indent="-422942" rtl="0">
              <a:spcBef>
                <a:spcPts val="0"/>
              </a:spcBef>
              <a:spcAft>
                <a:spcPts val="0"/>
              </a:spcAft>
              <a:buSzPts val="1400"/>
              <a:buChar char="■"/>
              <a:defRPr/>
            </a:lvl3pPr>
            <a:lvl4pPr marL="2436144" lvl="3" indent="-422942" rtl="0">
              <a:spcBef>
                <a:spcPts val="0"/>
              </a:spcBef>
              <a:spcAft>
                <a:spcPts val="0"/>
              </a:spcAft>
              <a:buSzPts val="1400"/>
              <a:buChar char="●"/>
              <a:defRPr/>
            </a:lvl4pPr>
            <a:lvl5pPr marL="3045181" lvl="4" indent="-422942" rtl="0">
              <a:spcBef>
                <a:spcPts val="0"/>
              </a:spcBef>
              <a:spcAft>
                <a:spcPts val="0"/>
              </a:spcAft>
              <a:buSzPts val="1400"/>
              <a:buChar char="○"/>
              <a:defRPr/>
            </a:lvl5pPr>
            <a:lvl6pPr marL="3654217" lvl="5" indent="-422942" rtl="0">
              <a:spcBef>
                <a:spcPts val="0"/>
              </a:spcBef>
              <a:spcAft>
                <a:spcPts val="0"/>
              </a:spcAft>
              <a:buSzPts val="1400"/>
              <a:buChar char="■"/>
              <a:defRPr/>
            </a:lvl6pPr>
            <a:lvl7pPr marL="4263253" lvl="6" indent="-422942" rtl="0">
              <a:spcBef>
                <a:spcPts val="0"/>
              </a:spcBef>
              <a:spcAft>
                <a:spcPts val="0"/>
              </a:spcAft>
              <a:buSzPts val="1400"/>
              <a:buChar char="●"/>
              <a:defRPr/>
            </a:lvl7pPr>
            <a:lvl8pPr marL="4872289" lvl="7" indent="-422942" rtl="0">
              <a:spcBef>
                <a:spcPts val="0"/>
              </a:spcBef>
              <a:spcAft>
                <a:spcPts val="0"/>
              </a:spcAft>
              <a:buSzPts val="1400"/>
              <a:buChar char="○"/>
              <a:defRPr/>
            </a:lvl8pPr>
            <a:lvl9pPr marL="5481325" lvl="8" indent="-422942" rtl="0">
              <a:spcBef>
                <a:spcPts val="0"/>
              </a:spcBef>
              <a:spcAft>
                <a:spcPts val="0"/>
              </a:spcAft>
              <a:buSzPts val="1400"/>
              <a:buChar char="■"/>
              <a:defRPr/>
            </a:lvl9pPr>
          </a:lstStyle>
          <a:p>
            <a:endParaRPr/>
          </a:p>
        </p:txBody>
      </p:sp>
      <p:sp>
        <p:nvSpPr>
          <p:cNvPr id="199" name="Google Shape;199;p36"/>
          <p:cNvSpPr txBox="1">
            <a:spLocks noGrp="1"/>
          </p:cNvSpPr>
          <p:nvPr>
            <p:ph type="sldNum" idx="12"/>
          </p:nvPr>
        </p:nvSpPr>
        <p:spPr>
          <a:xfrm>
            <a:off x="5730211" y="6300323"/>
            <a:ext cx="731600" cy="524799"/>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0518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28" name="Google Shape;128;p20"/>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451932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801"/>
        <p:cNvGrpSpPr/>
        <p:nvPr/>
      </p:nvGrpSpPr>
      <p:grpSpPr>
        <a:xfrm>
          <a:off x="0" y="0"/>
          <a:ext cx="0" cy="0"/>
          <a:chOff x="0" y="0"/>
          <a:chExt cx="0" cy="0"/>
        </a:xfrm>
      </p:grpSpPr>
      <p:sp>
        <p:nvSpPr>
          <p:cNvPr id="802" name="Google Shape;802;p115"/>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8977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_AND_BODY_5">
  <p:cSld name="TITLE_AND_BODY_5">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415600" y="390167"/>
            <a:ext cx="11360800" cy="7636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2"/>
          <p:cNvSpPr txBox="1">
            <a:spLocks noGrp="1"/>
          </p:cNvSpPr>
          <p:nvPr>
            <p:ph type="body" idx="1"/>
          </p:nvPr>
        </p:nvSpPr>
        <p:spPr>
          <a:xfrm>
            <a:off x="415600" y="1130233"/>
            <a:ext cx="113608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36" name="Google Shape;136;p22"/>
          <p:cNvSpPr txBox="1">
            <a:spLocks noGrp="1"/>
          </p:cNvSpPr>
          <p:nvPr>
            <p:ph type="sldNum" idx="12"/>
          </p:nvPr>
        </p:nvSpPr>
        <p:spPr>
          <a:xfrm>
            <a:off x="5730211" y="63003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1124025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alf Picture">
    <p:spTree>
      <p:nvGrpSpPr>
        <p:cNvPr id="1" name=""/>
        <p:cNvGrpSpPr/>
        <p:nvPr/>
      </p:nvGrpSpPr>
      <p:grpSpPr>
        <a:xfrm>
          <a:off x="0" y="0"/>
          <a:ext cx="0" cy="0"/>
          <a:chOff x="0" y="0"/>
          <a:chExt cx="0" cy="0"/>
        </a:xfrm>
      </p:grpSpPr>
      <p:sp>
        <p:nvSpPr>
          <p:cNvPr id="2" name="Google Shape;42;p8">
            <a:extLst>
              <a:ext uri="{FF2B5EF4-FFF2-40B4-BE49-F238E27FC236}">
                <a16:creationId xmlns:a16="http://schemas.microsoft.com/office/drawing/2014/main" id="{41694546-749E-34CC-3AA5-3C641764E37B}"/>
              </a:ext>
            </a:extLst>
          </p:cNvPr>
          <p:cNvSpPr/>
          <p:nvPr/>
        </p:nvSpPr>
        <p:spPr>
          <a:xfrm>
            <a:off x="0" y="6658898"/>
            <a:ext cx="12191996" cy="232797"/>
          </a:xfrm>
          <a:prstGeom prst="rect">
            <a:avLst/>
          </a:prstGeom>
          <a:solidFill>
            <a:srgbClr val="FFFFFF"/>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67" b="0" i="0" u="none" strike="noStrike" kern="1200" cap="none" spc="0" baseline="0">
              <a:solidFill>
                <a:srgbClr val="F2F5F7"/>
              </a:solidFill>
              <a:uFillTx/>
              <a:latin typeface="Roboto"/>
              <a:ea typeface="Roboto"/>
              <a:cs typeface="Roboto"/>
            </a:endParaRPr>
          </a:p>
        </p:txBody>
      </p:sp>
      <p:grpSp>
        <p:nvGrpSpPr>
          <p:cNvPr id="3" name="Google Shape;43;p8">
            <a:extLst>
              <a:ext uri="{FF2B5EF4-FFF2-40B4-BE49-F238E27FC236}">
                <a16:creationId xmlns:a16="http://schemas.microsoft.com/office/drawing/2014/main" id="{D7FE2A7E-3851-C9CC-7B7A-8E2711BB37EE}"/>
              </a:ext>
            </a:extLst>
          </p:cNvPr>
          <p:cNvGrpSpPr/>
          <p:nvPr/>
        </p:nvGrpSpPr>
        <p:grpSpPr>
          <a:xfrm>
            <a:off x="613508" y="1439458"/>
            <a:ext cx="4914058" cy="3961745"/>
            <a:chOff x="613508" y="1439458"/>
            <a:chExt cx="4914058" cy="3961745"/>
          </a:xfrm>
        </p:grpSpPr>
        <p:sp>
          <p:nvSpPr>
            <p:cNvPr id="4" name="Google Shape;44;p8">
              <a:extLst>
                <a:ext uri="{FF2B5EF4-FFF2-40B4-BE49-F238E27FC236}">
                  <a16:creationId xmlns:a16="http://schemas.microsoft.com/office/drawing/2014/main" id="{14A3C579-F2A8-E25D-8953-AF64980251A6}"/>
                </a:ext>
              </a:extLst>
            </p:cNvPr>
            <p:cNvSpPr/>
            <p:nvPr/>
          </p:nvSpPr>
          <p:spPr>
            <a:xfrm rot="5400013">
              <a:off x="620745" y="1432221"/>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sp>
          <p:nvSpPr>
            <p:cNvPr id="5" name="Google Shape;45;p8">
              <a:extLst>
                <a:ext uri="{FF2B5EF4-FFF2-40B4-BE49-F238E27FC236}">
                  <a16:creationId xmlns:a16="http://schemas.microsoft.com/office/drawing/2014/main" id="{A8E8255A-7A79-5794-2D5F-32281B26EE6F}"/>
                </a:ext>
              </a:extLst>
            </p:cNvPr>
            <p:cNvSpPr/>
            <p:nvPr/>
          </p:nvSpPr>
          <p:spPr>
            <a:xfrm rot="16200004">
              <a:off x="4104801" y="3978439"/>
              <a:ext cx="1415527" cy="1430002"/>
            </a:xfrm>
            <a:custGeom>
              <a:avLst>
                <a:gd name="f9" fmla="val 9363"/>
                <a:gd name="f10" fmla="val 8791"/>
              </a:avLst>
              <a:gdLst>
                <a:gd name="f2" fmla="val 10800000"/>
                <a:gd name="f3" fmla="val 5400000"/>
                <a:gd name="f4" fmla="val 180"/>
                <a:gd name="f5" fmla="val w"/>
                <a:gd name="f6" fmla="val h"/>
                <a:gd name="f7" fmla="val ss"/>
                <a:gd name="f8" fmla="val 0"/>
                <a:gd name="f9" fmla="val 9363"/>
                <a:gd name="f10" fmla="val 8791"/>
                <a:gd name="f11" fmla="+- 0 0 -90"/>
                <a:gd name="f12" fmla="+- 0 0 -36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6 f32 1"/>
                <a:gd name="f41" fmla="*/ f35 f32 1"/>
                <a:gd name="f42" fmla="min f39 f38"/>
                <a:gd name="f43" fmla="+- f39 0 f38"/>
                <a:gd name="f44" fmla="*/ f42 f18 1"/>
                <a:gd name="f45" fmla="*/ f42 f17 1"/>
                <a:gd name="f46" fmla="*/ f44 1 100000"/>
                <a:gd name="f47" fmla="*/ f45 1 100000"/>
                <a:gd name="f48" fmla="+- f36 0 f47"/>
                <a:gd name="f49" fmla="*/ f46 1 2"/>
                <a:gd name="f50" fmla="?: f43 f35 f46"/>
                <a:gd name="f51" fmla="*/ f46 f32 1"/>
                <a:gd name="f52" fmla="+- f48 f36 0"/>
                <a:gd name="f53" fmla="?: f43 f48 f16"/>
                <a:gd name="f54" fmla="*/ f50 f32 1"/>
                <a:gd name="f55" fmla="*/ f48 f32 1"/>
                <a:gd name="f56" fmla="*/ f49 f32 1"/>
                <a:gd name="f57" fmla="*/ f52 1 2"/>
                <a:gd name="f58" fmla="*/ f53 f32 1"/>
                <a:gd name="f59" fmla="*/ f57 f32 1"/>
              </a:gdLst>
              <a:ahLst/>
              <a:cxnLst>
                <a:cxn ang="3cd4">
                  <a:pos x="hc" y="t"/>
                </a:cxn>
                <a:cxn ang="0">
                  <a:pos x="r" y="vc"/>
                </a:cxn>
                <a:cxn ang="cd4">
                  <a:pos x="hc" y="b"/>
                </a:cxn>
                <a:cxn ang="cd2">
                  <a:pos x="l" y="vc"/>
                </a:cxn>
                <a:cxn ang="f30">
                  <a:pos x="f41" y="f59"/>
                </a:cxn>
                <a:cxn ang="f31">
                  <a:pos x="f56" y="f37"/>
                </a:cxn>
              </a:cxnLst>
              <a:rect l="f37" t="f58" r="f54" b="f40"/>
              <a:pathLst>
                <a:path>
                  <a:moveTo>
                    <a:pt x="f37" y="f37"/>
                  </a:moveTo>
                  <a:lnTo>
                    <a:pt x="f51" y="f37"/>
                  </a:lnTo>
                  <a:lnTo>
                    <a:pt x="f51" y="f55"/>
                  </a:lnTo>
                  <a:lnTo>
                    <a:pt x="f41" y="f55"/>
                  </a:lnTo>
                  <a:lnTo>
                    <a:pt x="f41" y="f40"/>
                  </a:lnTo>
                  <a:lnTo>
                    <a:pt x="f37" y="f40"/>
                  </a:lnTo>
                  <a:close/>
                </a:path>
              </a:pathLst>
            </a:custGeom>
            <a:solidFill>
              <a:srgbClr val="09BFB1"/>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2F5F7"/>
                </a:solidFill>
                <a:uFillTx/>
                <a:latin typeface="Roboto"/>
                <a:ea typeface="Roboto"/>
                <a:cs typeface="Roboto"/>
              </a:endParaRPr>
            </a:p>
          </p:txBody>
        </p:sp>
      </p:grpSp>
      <p:sp>
        <p:nvSpPr>
          <p:cNvPr id="6" name="Google Shape;46;p8" descr="Click to add picture">
            <a:extLst>
              <a:ext uri="{FF2B5EF4-FFF2-40B4-BE49-F238E27FC236}">
                <a16:creationId xmlns:a16="http://schemas.microsoft.com/office/drawing/2014/main" id="{B404B0D3-C6BA-86FF-850E-F41E5E871BB8}"/>
              </a:ext>
            </a:extLst>
          </p:cNvPr>
          <p:cNvSpPr txBox="1">
            <a:spLocks noGrp="1"/>
          </p:cNvSpPr>
          <p:nvPr>
            <p:ph type="pic" sz="quarter" idx="4294967295"/>
          </p:nvPr>
        </p:nvSpPr>
        <p:spPr>
          <a:xfrm>
            <a:off x="6096003" y="19476"/>
            <a:ext cx="6096003" cy="6838404"/>
          </a:xfrm>
          <a:prstGeom prst="rect">
            <a:avLst/>
          </a:prstGeom>
          <a:solidFill>
            <a:srgbClr val="F2F5F7"/>
          </a:solidFill>
          <a:ln>
            <a:noFill/>
          </a:ln>
        </p:spPr>
        <p:txBody>
          <a:bodyPr vert="horz" wrap="square" lIns="91421" tIns="45701" rIns="91421" bIns="45701" anchor="ctr" anchorCtr="1" compatLnSpc="1">
            <a:noAutofit/>
          </a:bodyPr>
          <a:lstStyle>
            <a:lvl1pPr marL="0" marR="0" lvl="0" indent="0" algn="ctr" fontAlgn="auto">
              <a:lnSpc>
                <a:spcPct val="100000"/>
              </a:lnSpc>
              <a:spcBef>
                <a:spcPts val="0"/>
              </a:spcBef>
              <a:spcAft>
                <a:spcPts val="0"/>
              </a:spcAft>
              <a:buNone/>
              <a:tabLst/>
              <a:defRPr lang="en-US" sz="1867" b="0" i="0" u="none" strike="noStrike" kern="0" cap="none" spc="0" baseline="0">
                <a:solidFill>
                  <a:srgbClr val="1F2327"/>
                </a:solidFill>
                <a:uFillTx/>
                <a:latin typeface="Roboto"/>
                <a:ea typeface="Roboto"/>
                <a:cs typeface="Roboto"/>
              </a:defRPr>
            </a:lvl1pPr>
          </a:lstStyle>
          <a:p>
            <a:pPr lvl="0"/>
            <a:endParaRPr lang="en-US"/>
          </a:p>
        </p:txBody>
      </p:sp>
    </p:spTree>
    <p:extLst>
      <p:ext uri="{BB962C8B-B14F-4D97-AF65-F5344CB8AC3E}">
        <p14:creationId xmlns:p14="http://schemas.microsoft.com/office/powerpoint/2010/main" val="37184100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Google Shape;89;p21">
            <a:extLst>
              <a:ext uri="{FF2B5EF4-FFF2-40B4-BE49-F238E27FC236}">
                <a16:creationId xmlns:a16="http://schemas.microsoft.com/office/drawing/2014/main" id="{D0EE1EE7-6205-2659-642B-60B19AF3081B}"/>
              </a:ext>
            </a:extLst>
          </p:cNvPr>
          <p:cNvSpPr txBox="1">
            <a:spLocks noGrp="1"/>
          </p:cNvSpPr>
          <p:nvPr>
            <p:ph type="body" sz="quarter" idx="4294967295"/>
          </p:nvPr>
        </p:nvSpPr>
        <p:spPr>
          <a:xfrm>
            <a:off x="426713" y="1766209"/>
            <a:ext cx="11362800" cy="4210400"/>
          </a:xfrm>
          <a:prstGeom prst="rect">
            <a:avLst/>
          </a:prstGeom>
          <a:noFill/>
          <a:ln>
            <a:noFill/>
          </a:ln>
        </p:spPr>
        <p:txBody>
          <a:bodyPr vert="horz" wrap="square" lIns="91421" tIns="45701" rIns="91421" bIns="45701" anchor="t" anchorCtr="0" compatLnSpc="1">
            <a:noAutofit/>
          </a:bodyPr>
          <a:lstStyle>
            <a:lvl1pPr marL="609584" marR="0" lvl="0" indent="-304787" fontAlgn="auto">
              <a:lnSpc>
                <a:spcPct val="115000"/>
              </a:lnSpc>
              <a:spcBef>
                <a:spcPts val="0"/>
              </a:spcBef>
              <a:spcAft>
                <a:spcPts val="0"/>
              </a:spcAft>
              <a:buNone/>
              <a:tabLst/>
              <a:defRPr lang="en-US" sz="1600" b="0" i="0" u="none" strike="noStrike" kern="0" cap="none" spc="0" baseline="0">
                <a:solidFill>
                  <a:srgbClr val="1F2327"/>
                </a:solidFill>
                <a:uFillTx/>
                <a:latin typeface="Roboto"/>
                <a:ea typeface="Roboto"/>
                <a:cs typeface="Roboto"/>
              </a:defRPr>
            </a:lvl1pPr>
          </a:lstStyle>
          <a:p>
            <a:pPr lvl="0"/>
            <a:endParaRPr lang="en-US"/>
          </a:p>
        </p:txBody>
      </p:sp>
      <p:sp>
        <p:nvSpPr>
          <p:cNvPr id="3" name="Google Shape;90;p21">
            <a:extLst>
              <a:ext uri="{FF2B5EF4-FFF2-40B4-BE49-F238E27FC236}">
                <a16:creationId xmlns:a16="http://schemas.microsoft.com/office/drawing/2014/main" id="{51419640-93EB-BFDE-BB14-4FB204E633A6}"/>
              </a:ext>
            </a:extLst>
          </p:cNvPr>
          <p:cNvSpPr txBox="1">
            <a:spLocks noGrp="1"/>
          </p:cNvSpPr>
          <p:nvPr>
            <p:ph type="sldNum" sz="quarter" idx="8"/>
          </p:nvPr>
        </p:nvSpPr>
        <p:spPr/>
        <p:txBody>
          <a:bodyPr/>
          <a:lstStyle>
            <a:lvl1pPr>
              <a:defRPr>
                <a:latin typeface="Merriweather"/>
                <a:ea typeface="Merriweather"/>
                <a:cs typeface="Merriweather"/>
              </a:defRPr>
            </a:lvl1pPr>
          </a:lstStyle>
          <a:p>
            <a:pPr lvl="0"/>
            <a:fld id="{A2ADE4CD-5336-BE4A-870C-E6A977517135}" type="slidenum">
              <a:t>‹#›</a:t>
            </a:fld>
            <a:endParaRPr lang="en-US"/>
          </a:p>
        </p:txBody>
      </p:sp>
      <p:sp>
        <p:nvSpPr>
          <p:cNvPr id="4" name="Google Shape;91;p21">
            <a:extLst>
              <a:ext uri="{FF2B5EF4-FFF2-40B4-BE49-F238E27FC236}">
                <a16:creationId xmlns:a16="http://schemas.microsoft.com/office/drawing/2014/main" id="{E6F2D662-E87A-CEB6-8EFD-19B87B2F7A81}"/>
              </a:ext>
            </a:extLst>
          </p:cNvPr>
          <p:cNvSpPr/>
          <p:nvPr/>
        </p:nvSpPr>
        <p:spPr>
          <a:xfrm>
            <a:off x="3182" y="6726262"/>
            <a:ext cx="12191996" cy="132002"/>
          </a:xfrm>
          <a:prstGeom prst="rect">
            <a:avLst/>
          </a:prstGeom>
          <a:solidFill>
            <a:srgbClr val="09BFB1"/>
          </a:solidFill>
          <a:ln cap="flat">
            <a:noFill/>
            <a:prstDash val="solid"/>
          </a:ln>
        </p:spPr>
        <p:txBody>
          <a:bodyPr vert="horz" wrap="square" lIns="121898" tIns="60935" rIns="121898" bIns="60935"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1" b="0" i="0" u="none" strike="noStrike" kern="1200" cap="none" spc="0" baseline="0">
              <a:solidFill>
                <a:srgbClr val="00AAD5"/>
              </a:solidFill>
              <a:uFillTx/>
              <a:latin typeface="Roboto"/>
              <a:ea typeface="Roboto"/>
              <a:cs typeface="Roboto"/>
            </a:endParaRPr>
          </a:p>
        </p:txBody>
      </p:sp>
    </p:spTree>
    <p:extLst>
      <p:ext uri="{BB962C8B-B14F-4D97-AF65-F5344CB8AC3E}">
        <p14:creationId xmlns:p14="http://schemas.microsoft.com/office/powerpoint/2010/main" val="264778651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ransition screen 3">
  <p:cSld name="Cover_3">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5"/>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sp>
        <p:nvSpPr>
          <p:cNvPr id="27" name="Google Shape;27;p5"/>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8" name="Google Shape;28;p5"/>
          <p:cNvPicPr preferRelativeResize="0"/>
          <p:nvPr/>
        </p:nvPicPr>
        <p:blipFill>
          <a:blip r:embed="rId2">
            <a:alphaModFix/>
          </a:blip>
          <a:stretch>
            <a:fillRect/>
          </a:stretch>
        </p:blipFill>
        <p:spPr>
          <a:xfrm>
            <a:off x="6543333" y="1036974"/>
            <a:ext cx="5083899" cy="533499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ransition screen 4">
  <p:cSld name="Cover_3_1">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925900" y="1428111"/>
            <a:ext cx="4293200" cy="323140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1400"/>
              <a:buNone/>
              <a:defRPr sz="373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 name="Google Shape;31;p6"/>
          <p:cNvSpPr/>
          <p:nvPr/>
        </p:nvSpPr>
        <p:spPr>
          <a:xfrm>
            <a:off x="618500" y="1428311"/>
            <a:ext cx="111600" cy="3231408"/>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sp>
        <p:nvSpPr>
          <p:cNvPr id="32" name="Google Shape;32;p6"/>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33" name="Google Shape;33;p6"/>
          <p:cNvPicPr preferRelativeResize="0"/>
          <p:nvPr/>
        </p:nvPicPr>
        <p:blipFill>
          <a:blip r:embed="rId2">
            <a:alphaModFix/>
          </a:blip>
          <a:stretch>
            <a:fillRect/>
          </a:stretch>
        </p:blipFill>
        <p:spPr>
          <a:xfrm flipH="1">
            <a:off x="6952499" y="972600"/>
            <a:ext cx="5239500" cy="57871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p8"/>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1" name="Google Shape;41;p8"/>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426717" y="1766204"/>
            <a:ext cx="11362800" cy="4210501"/>
          </a:xfrm>
          <a:prstGeom prst="rect">
            <a:avLst/>
          </a:prstGeom>
          <a:noFill/>
          <a:ln>
            <a:noFill/>
          </a:ln>
        </p:spPr>
        <p:txBody>
          <a:bodyPr spcFirstLastPara="1" wrap="square" lIns="91425" tIns="45700" rIns="91425" bIns="45700" anchor="t" anchorCtr="0">
            <a:noAutofit/>
          </a:bodyPr>
          <a:lstStyle>
            <a:lvl1pPr marL="609036" marR="0" lvl="0" indent="-304518" algn="l" rtl="0">
              <a:lnSpc>
                <a:spcPct val="115000"/>
              </a:lnSpc>
              <a:spcBef>
                <a:spcPts val="0"/>
              </a:spcBef>
              <a:spcAft>
                <a:spcPts val="0"/>
              </a:spcAft>
              <a:buClr>
                <a:schemeClr val="dk1"/>
              </a:buClr>
              <a:buSzPts val="1200"/>
              <a:buNone/>
              <a:defRPr sz="1599" b="0" i="0" u="none" strike="noStrike" cap="none">
                <a:solidFill>
                  <a:schemeClr val="dk1"/>
                </a:solidFill>
                <a:latin typeface="Roboto"/>
                <a:ea typeface="Roboto"/>
                <a:cs typeface="Roboto"/>
                <a:sym typeface="Roboto"/>
              </a:defRPr>
            </a:lvl1pPr>
            <a:lvl2pPr marL="1218072" marR="0" lvl="1"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2pPr>
            <a:lvl3pPr marL="1827108" marR="0" lvl="2" indent="-406024" algn="l" rtl="0">
              <a:lnSpc>
                <a:spcPct val="115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3pPr>
            <a:lvl4pPr marL="2436144" marR="0" lvl="3" indent="-406024" algn="l" rtl="0">
              <a:lnSpc>
                <a:spcPct val="100000"/>
              </a:lnSpc>
              <a:spcBef>
                <a:spcPts val="1332"/>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4pPr>
            <a:lvl5pPr marL="3045181" marR="0" lvl="4" indent="-406024" algn="l" rtl="0">
              <a:lnSpc>
                <a:spcPct val="100000"/>
              </a:lnSpc>
              <a:spcBef>
                <a:spcPts val="0"/>
              </a:spcBef>
              <a:spcAft>
                <a:spcPts val="0"/>
              </a:spcAft>
              <a:buClr>
                <a:schemeClr val="dk1"/>
              </a:buClr>
              <a:buSzPts val="1200"/>
              <a:buFont typeface="Arial"/>
              <a:buChar char="•"/>
              <a:defRPr sz="1599" b="0" i="0" u="none" strike="noStrike" cap="none">
                <a:solidFill>
                  <a:schemeClr val="dk1"/>
                </a:solidFill>
                <a:latin typeface="Roboto"/>
                <a:ea typeface="Roboto"/>
                <a:cs typeface="Roboto"/>
                <a:sym typeface="Roboto"/>
              </a:defRPr>
            </a:lvl5pPr>
            <a:lvl6pPr marL="3654217" marR="0" lvl="5"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6pPr>
            <a:lvl7pPr marL="4263253" marR="0" lvl="6"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7pPr>
            <a:lvl8pPr marL="4872289" marR="0" lvl="7"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8pPr>
            <a:lvl9pPr marL="5481325" marR="0" lvl="8" indent="-304518" algn="l" rtl="0">
              <a:lnSpc>
                <a:spcPct val="100000"/>
              </a:lnSpc>
              <a:spcBef>
                <a:spcPts val="0"/>
              </a:spcBef>
              <a:spcAft>
                <a:spcPts val="0"/>
              </a:spcAft>
              <a:buClr>
                <a:schemeClr val="dk1"/>
              </a:buClr>
              <a:buSzPts val="1400"/>
              <a:buNone/>
              <a:defRPr sz="1865" b="0" i="0" u="none" strike="noStrike" cap="none">
                <a:solidFill>
                  <a:schemeClr val="dk1"/>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46" name="Google Shape;46;p9"/>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rge Stat">
  <p:cSld name="Large Sta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426733" y="1766163"/>
            <a:ext cx="11338400" cy="3846038"/>
          </a:xfrm>
          <a:prstGeom prst="rect">
            <a:avLst/>
          </a:prstGeom>
          <a:noFill/>
          <a:ln>
            <a:noFill/>
          </a:ln>
        </p:spPr>
        <p:txBody>
          <a:bodyPr spcFirstLastPara="1" wrap="square" lIns="91425" tIns="45700" rIns="91425" bIns="45700" anchor="t" anchorCtr="0">
            <a:noAutofit/>
          </a:bodyPr>
          <a:lstStyle>
            <a:lvl1pPr marL="609036" marR="0" lvl="0" indent="-304518" rtl="0">
              <a:lnSpc>
                <a:spcPct val="115000"/>
              </a:lnSpc>
              <a:spcBef>
                <a:spcPts val="0"/>
              </a:spcBef>
              <a:spcAft>
                <a:spcPts val="0"/>
              </a:spcAft>
              <a:buClr>
                <a:schemeClr val="dk1"/>
              </a:buClr>
              <a:buSzPts val="1200"/>
              <a:buFont typeface="Arial"/>
              <a:buNone/>
              <a:defRPr sz="1599" b="0" i="0" u="none" strike="noStrike" cap="none">
                <a:solidFill>
                  <a:schemeClr val="dk1"/>
                </a:solidFill>
                <a:latin typeface="Roboto"/>
                <a:ea typeface="Roboto"/>
                <a:cs typeface="Roboto"/>
                <a:sym typeface="Roboto"/>
              </a:defRPr>
            </a:lvl1pPr>
            <a:lvl2pPr marL="1218072" marR="0" lvl="1"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2pPr>
            <a:lvl3pPr marL="1827108" marR="0" lvl="2"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3pPr>
            <a:lvl4pPr marL="2436144" marR="0" lvl="3"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4pPr>
            <a:lvl5pPr marL="3045181" marR="0" lvl="4" indent="-304518" algn="l" rtl="0">
              <a:lnSpc>
                <a:spcPct val="115000"/>
              </a:lnSpc>
              <a:spcBef>
                <a:spcPts val="1332"/>
              </a:spcBef>
              <a:spcAft>
                <a:spcPts val="0"/>
              </a:spcAft>
              <a:buClr>
                <a:schemeClr val="dk1"/>
              </a:buClr>
              <a:buSzPts val="1200"/>
              <a:buFont typeface="Roboto"/>
              <a:buNone/>
              <a:defRPr sz="1599" i="0" u="none" strike="noStrike" cap="none">
                <a:solidFill>
                  <a:schemeClr val="dk1"/>
                </a:solidFill>
                <a:latin typeface="Roboto"/>
                <a:ea typeface="Roboto"/>
                <a:cs typeface="Roboto"/>
                <a:sym typeface="Roboto"/>
              </a:defRPr>
            </a:lvl5pPr>
            <a:lvl6pPr marL="3654217" marR="0" lvl="5" indent="-304518" algn="l" rtl="0">
              <a:lnSpc>
                <a:spcPct val="100000"/>
              </a:lnSpc>
              <a:spcBef>
                <a:spcPts val="1332"/>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6pPr>
            <a:lvl7pPr marL="4263253" marR="0" lvl="6"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7pPr>
            <a:lvl8pPr marL="4872289" marR="0" lvl="7"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8pPr>
            <a:lvl9pPr marL="5481325" marR="0" lvl="8" indent="-304518" algn="l" rtl="0">
              <a:lnSpc>
                <a:spcPct val="100000"/>
              </a:lnSpc>
              <a:spcBef>
                <a:spcPts val="0"/>
              </a:spcBef>
              <a:spcAft>
                <a:spcPts val="0"/>
              </a:spcAft>
              <a:buClr>
                <a:schemeClr val="dk1"/>
              </a:buClr>
              <a:buSzPts val="1400"/>
              <a:buFont typeface="Roboto"/>
              <a:buNone/>
              <a:defRPr sz="1865" i="0" u="none" strike="noStrike" cap="none">
                <a:solidFill>
                  <a:schemeClr val="dk1"/>
                </a:solidFill>
                <a:latin typeface="Roboto"/>
                <a:ea typeface="Roboto"/>
                <a:cs typeface="Roboto"/>
                <a:sym typeface="Roboto"/>
              </a:defRPr>
            </a:lvl9pPr>
          </a:lstStyle>
          <a:p>
            <a:endParaRPr/>
          </a:p>
        </p:txBody>
      </p:sp>
      <p:sp>
        <p:nvSpPr>
          <p:cNvPr id="50" name="Google Shape;50;p10"/>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Merriweather"/>
                <a:ea typeface="Merriweather"/>
                <a:cs typeface="Merriweather"/>
                <a:sym typeface="Merriweather"/>
              </a:defRPr>
            </a:lvl1pPr>
            <a:lvl2pPr lvl="1" algn="r" rtl="0">
              <a:buNone/>
              <a:defRPr sz="1332">
                <a:solidFill>
                  <a:srgbClr val="CCCCCC"/>
                </a:solidFill>
                <a:latin typeface="Merriweather"/>
                <a:ea typeface="Merriweather"/>
                <a:cs typeface="Merriweather"/>
                <a:sym typeface="Merriweather"/>
              </a:defRPr>
            </a:lvl2pPr>
            <a:lvl3pPr lvl="2" algn="r" rtl="0">
              <a:buNone/>
              <a:defRPr sz="1332">
                <a:solidFill>
                  <a:srgbClr val="CCCCCC"/>
                </a:solidFill>
                <a:latin typeface="Merriweather"/>
                <a:ea typeface="Merriweather"/>
                <a:cs typeface="Merriweather"/>
                <a:sym typeface="Merriweather"/>
              </a:defRPr>
            </a:lvl3pPr>
            <a:lvl4pPr lvl="3" algn="r" rtl="0">
              <a:buNone/>
              <a:defRPr sz="1332">
                <a:solidFill>
                  <a:srgbClr val="CCCCCC"/>
                </a:solidFill>
                <a:latin typeface="Merriweather"/>
                <a:ea typeface="Merriweather"/>
                <a:cs typeface="Merriweather"/>
                <a:sym typeface="Merriweather"/>
              </a:defRPr>
            </a:lvl4pPr>
            <a:lvl5pPr lvl="4" algn="r" rtl="0">
              <a:buNone/>
              <a:defRPr sz="1332">
                <a:solidFill>
                  <a:srgbClr val="CCCCCC"/>
                </a:solidFill>
                <a:latin typeface="Merriweather"/>
                <a:ea typeface="Merriweather"/>
                <a:cs typeface="Merriweather"/>
                <a:sym typeface="Merriweather"/>
              </a:defRPr>
            </a:lvl5pPr>
            <a:lvl6pPr lvl="5" algn="r" rtl="0">
              <a:buNone/>
              <a:defRPr sz="1332">
                <a:solidFill>
                  <a:srgbClr val="CCCCCC"/>
                </a:solidFill>
                <a:latin typeface="Merriweather"/>
                <a:ea typeface="Merriweather"/>
                <a:cs typeface="Merriweather"/>
                <a:sym typeface="Merriweather"/>
              </a:defRPr>
            </a:lvl6pPr>
            <a:lvl7pPr lvl="6" algn="r" rtl="0">
              <a:buNone/>
              <a:defRPr sz="1332">
                <a:solidFill>
                  <a:srgbClr val="CCCCCC"/>
                </a:solidFill>
                <a:latin typeface="Merriweather"/>
                <a:ea typeface="Merriweather"/>
                <a:cs typeface="Merriweather"/>
                <a:sym typeface="Merriweather"/>
              </a:defRPr>
            </a:lvl7pPr>
            <a:lvl8pPr lvl="7" algn="r" rtl="0">
              <a:buNone/>
              <a:defRPr sz="1332">
                <a:solidFill>
                  <a:srgbClr val="CCCCCC"/>
                </a:solidFill>
                <a:latin typeface="Merriweather"/>
                <a:ea typeface="Merriweather"/>
                <a:cs typeface="Merriweather"/>
                <a:sym typeface="Merriweather"/>
              </a:defRPr>
            </a:lvl8pPr>
            <a:lvl9pPr lvl="8" algn="r" rtl="0">
              <a:buNone/>
              <a:defRPr sz="1332">
                <a:solidFill>
                  <a:srgbClr val="CCCCCC"/>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Roboto"/>
              <a:ea typeface="Roboto"/>
              <a:cs typeface="Roboto"/>
              <a:sym typeface="Roboto"/>
            </a:endParaRPr>
          </a:p>
        </p:txBody>
      </p:sp>
      <p:sp>
        <p:nvSpPr>
          <p:cNvPr id="51" name="Google Shape;51;p10"/>
          <p:cNvSpPr/>
          <p:nvPr/>
        </p:nvSpPr>
        <p:spPr>
          <a:xfrm>
            <a:off x="3183" y="6726246"/>
            <a:ext cx="12192000" cy="13187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rgbClr val="00AAD5"/>
              </a:solidFill>
              <a:latin typeface="Roboto"/>
              <a:ea typeface="Roboto"/>
              <a:cs typeface="Roboto"/>
              <a:sym typeface="Robot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se study slide ">
  <p:cSld name="Case Study">
    <p:spTree>
      <p:nvGrpSpPr>
        <p:cNvPr id="1" name="Shape 61"/>
        <p:cNvGrpSpPr/>
        <p:nvPr/>
      </p:nvGrpSpPr>
      <p:grpSpPr>
        <a:xfrm>
          <a:off x="0" y="0"/>
          <a:ext cx="0" cy="0"/>
          <a:chOff x="0" y="0"/>
          <a:chExt cx="0" cy="0"/>
        </a:xfrm>
      </p:grpSpPr>
      <p:sp>
        <p:nvSpPr>
          <p:cNvPr id="62" name="Google Shape;62;p13"/>
          <p:cNvSpPr/>
          <p:nvPr/>
        </p:nvSpPr>
        <p:spPr>
          <a:xfrm rot="10800000" flipH="1">
            <a:off x="0" y="192"/>
            <a:ext cx="12192000" cy="1383918"/>
          </a:xfrm>
          <a:prstGeom prst="rect">
            <a:avLst/>
          </a:prstGeom>
          <a:solidFill>
            <a:schemeClr val="accent5"/>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349" b="0" i="0" u="none" strike="noStrike" cap="none">
              <a:solidFill>
                <a:schemeClr val="lt1"/>
              </a:solidFill>
              <a:latin typeface="Roboto"/>
              <a:ea typeface="Roboto"/>
              <a:cs typeface="Roboto"/>
              <a:sym typeface="Roboto"/>
            </a:endParaRPr>
          </a:p>
        </p:txBody>
      </p:sp>
      <p:sp>
        <p:nvSpPr>
          <p:cNvPr id="63" name="Google Shape;63;p13"/>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3"/>
          <p:cNvSpPr/>
          <p:nvPr/>
        </p:nvSpPr>
        <p:spPr>
          <a:xfrm>
            <a:off x="426720" y="288758"/>
            <a:ext cx="1760800" cy="368858"/>
          </a:xfrm>
          <a:prstGeom prst="rect">
            <a:avLst/>
          </a:prstGeom>
          <a:noFill/>
          <a:ln>
            <a:noFill/>
          </a:ln>
        </p:spPr>
        <p:txBody>
          <a:bodyPr spcFirstLastPara="1" wrap="square" lIns="121787" tIns="60877" rIns="121787" bIns="60877"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99" b="1" i="0" u="none" strike="noStrike" cap="none">
                <a:solidFill>
                  <a:srgbClr val="FFFFFF"/>
                </a:solidFill>
                <a:latin typeface="Roboto"/>
                <a:ea typeface="Roboto"/>
                <a:cs typeface="Roboto"/>
                <a:sym typeface="Roboto"/>
              </a:rPr>
              <a:t>CASE STUDY</a:t>
            </a:r>
            <a:endParaRPr sz="1599" b="1" i="0" u="none" strike="noStrike" cap="none">
              <a:solidFill>
                <a:srgbClr val="FFFFFF"/>
              </a:solidFill>
              <a:latin typeface="Roboto"/>
              <a:ea typeface="Roboto"/>
              <a:cs typeface="Roboto"/>
              <a:sym typeface="Roboto"/>
            </a:endParaRPr>
          </a:p>
        </p:txBody>
      </p:sp>
      <p:sp>
        <p:nvSpPr>
          <p:cNvPr id="65" name="Google Shape;65;p13"/>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66" name="Google Shape;66;p13"/>
          <p:cNvSpPr txBox="1">
            <a:spLocks noGrp="1"/>
          </p:cNvSpPr>
          <p:nvPr>
            <p:ph type="sldNum" idx="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 you">
  <p:cSld name="Custom Layout">
    <p:bg>
      <p:bgPr>
        <a:solidFill>
          <a:schemeClr val="accent2"/>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2617967" y="1835767"/>
            <a:ext cx="7022000" cy="3209028"/>
          </a:xfrm>
          <a:prstGeom prst="rect">
            <a:avLst/>
          </a:prstGeom>
          <a:noFill/>
          <a:ln>
            <a:noFill/>
          </a:ln>
        </p:spPr>
        <p:txBody>
          <a:bodyPr spcFirstLastPara="1" wrap="square" lIns="91425" tIns="45700" rIns="91425" bIns="45700" anchor="ctr" anchorCtr="0">
            <a:noAutofit/>
          </a:bodyPr>
          <a:lstStyle>
            <a:lvl1pPr lvl="0" rtl="0">
              <a:lnSpc>
                <a:spcPct val="100000"/>
              </a:lnSpc>
              <a:spcBef>
                <a:spcPts val="0"/>
              </a:spcBef>
              <a:spcAft>
                <a:spcPts val="0"/>
              </a:spcAft>
              <a:buSzPts val="4200"/>
              <a:buNone/>
              <a:defRPr sz="5595" i="1">
                <a:solidFill>
                  <a:srgbClr val="FFFFFF"/>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4"/>
          <p:cNvSpPr/>
          <p:nvPr/>
        </p:nvSpPr>
        <p:spPr>
          <a:xfrm>
            <a:off x="0" y="6658882"/>
            <a:ext cx="12192000" cy="232585"/>
          </a:xfrm>
          <a:prstGeom prst="rect">
            <a:avLst/>
          </a:prstGeom>
          <a:solidFill>
            <a:schemeClr val="accent2"/>
          </a:solidFill>
          <a:ln>
            <a:noFill/>
          </a:ln>
        </p:spPr>
        <p:txBody>
          <a:bodyPr spcFirstLastPara="1" wrap="square" lIns="121787" tIns="60877" rIns="121787" bIns="60877" anchor="ctr" anchorCtr="0">
            <a:noAutofit/>
          </a:bodyPr>
          <a:lstStyle/>
          <a:p>
            <a:pPr marL="0" marR="0" lvl="0" indent="0" algn="ctr" rtl="0">
              <a:lnSpc>
                <a:spcPct val="100000"/>
              </a:lnSpc>
              <a:spcBef>
                <a:spcPts val="0"/>
              </a:spcBef>
              <a:spcAft>
                <a:spcPts val="0"/>
              </a:spcAft>
              <a:buNone/>
            </a:pPr>
            <a:endParaRPr sz="1865" b="0" i="0" u="none" strike="noStrike" cap="none">
              <a:solidFill>
                <a:schemeClr val="lt1"/>
              </a:solidFill>
              <a:latin typeface="Roboto"/>
              <a:ea typeface="Roboto"/>
              <a:cs typeface="Roboto"/>
              <a:sym typeface="Roboto"/>
            </a:endParaRPr>
          </a:p>
        </p:txBody>
      </p:sp>
      <p:sp>
        <p:nvSpPr>
          <p:cNvPr id="70" name="Google Shape;70;p14"/>
          <p:cNvSpPr txBox="1"/>
          <p:nvPr/>
        </p:nvSpPr>
        <p:spPr>
          <a:xfrm>
            <a:off x="8951033" y="6308209"/>
            <a:ext cx="2743200" cy="365262"/>
          </a:xfrm>
          <a:prstGeom prst="rect">
            <a:avLst/>
          </a:prstGeom>
          <a:noFill/>
          <a:ln>
            <a:noFill/>
          </a:ln>
        </p:spPr>
        <p:txBody>
          <a:bodyPr spcFirstLastPara="1" wrap="square" lIns="121787" tIns="121787" rIns="121787" bIns="121787" anchor="ctr" anchorCtr="0">
            <a:noAutofit/>
          </a:bodyPr>
          <a:lstStyle/>
          <a:p>
            <a:pPr marL="0" marR="0" lvl="0" indent="0" algn="r" rtl="0">
              <a:lnSpc>
                <a:spcPct val="100000"/>
              </a:lnSpc>
              <a:spcBef>
                <a:spcPts val="0"/>
              </a:spcBef>
              <a:spcAft>
                <a:spcPts val="0"/>
              </a:spcAft>
              <a:buClr>
                <a:srgbClr val="EEEEEE"/>
              </a:buClr>
              <a:buSzPts val="600"/>
              <a:buFont typeface="Arial"/>
              <a:buNone/>
            </a:pPr>
            <a:r>
              <a:rPr lang="en-US" sz="799" b="0" i="0" u="none" strike="noStrike" cap="none">
                <a:solidFill>
                  <a:srgbClr val="EEEEEE"/>
                </a:solidFill>
                <a:latin typeface="Roboto"/>
                <a:ea typeface="Roboto"/>
                <a:cs typeface="Roboto"/>
                <a:sym typeface="Roboto"/>
              </a:rPr>
              <a:t>WWW.WELLFRAME.COM</a:t>
            </a:r>
            <a:endParaRPr sz="1865" b="0" i="0" u="none" strike="noStrike" cap="none">
              <a:solidFill>
                <a:srgbClr val="000000"/>
              </a:solidFill>
              <a:latin typeface="Roboto"/>
              <a:ea typeface="Roboto"/>
              <a:cs typeface="Roboto"/>
              <a:sym typeface="Roboto"/>
            </a:endParaRPr>
          </a:p>
        </p:txBody>
      </p:sp>
      <p:sp>
        <p:nvSpPr>
          <p:cNvPr id="71" name="Google Shape;71;p14"/>
          <p:cNvSpPr txBox="1"/>
          <p:nvPr/>
        </p:nvSpPr>
        <p:spPr>
          <a:xfrm>
            <a:off x="8337833" y="5812959"/>
            <a:ext cx="3356400" cy="524314"/>
          </a:xfrm>
          <a:prstGeom prst="rect">
            <a:avLst/>
          </a:prstGeom>
          <a:noFill/>
          <a:ln>
            <a:noFill/>
          </a:ln>
        </p:spPr>
        <p:txBody>
          <a:bodyPr spcFirstLastPara="1" wrap="square" lIns="121787" tIns="121787" rIns="121787" bIns="121787" anchor="t" anchorCtr="0">
            <a:noAutofit/>
          </a:bodyPr>
          <a:lstStyle/>
          <a:p>
            <a:pPr marL="0" marR="0" lvl="0" indent="0" algn="r" rtl="0">
              <a:lnSpc>
                <a:spcPct val="100000"/>
              </a:lnSpc>
              <a:spcBef>
                <a:spcPts val="0"/>
              </a:spcBef>
              <a:spcAft>
                <a:spcPts val="0"/>
              </a:spcAft>
              <a:buClr>
                <a:srgbClr val="000000"/>
              </a:buClr>
              <a:buSzPts val="900"/>
              <a:buFont typeface="Arial"/>
              <a:buNone/>
            </a:pPr>
            <a:r>
              <a:rPr lang="en-US" sz="1199" b="0" i="0" u="none" strike="noStrike" cap="none">
                <a:solidFill>
                  <a:srgbClr val="FFFFFF"/>
                </a:solidFill>
                <a:latin typeface="Roboto"/>
                <a:ea typeface="Roboto"/>
                <a:cs typeface="Roboto"/>
                <a:sym typeface="Roboto"/>
              </a:rPr>
              <a:t>Find us online:</a:t>
            </a:r>
            <a:endParaRPr sz="1199" b="1" i="0" u="none" strike="noStrike" cap="none">
              <a:solidFill>
                <a:srgbClr val="FFFFFF"/>
              </a:solidFill>
              <a:latin typeface="Roboto"/>
              <a:ea typeface="Roboto"/>
              <a:cs typeface="Roboto"/>
              <a:sym typeface="Roboto"/>
            </a:endParaRPr>
          </a:p>
          <a:p>
            <a:pPr marL="0" marR="0" lvl="0" indent="0" algn="r" rtl="0">
              <a:lnSpc>
                <a:spcPct val="100000"/>
              </a:lnSpc>
              <a:spcBef>
                <a:spcPts val="0"/>
              </a:spcBef>
              <a:spcAft>
                <a:spcPts val="0"/>
              </a:spcAft>
              <a:buClr>
                <a:srgbClr val="000000"/>
              </a:buClr>
              <a:buSzPts val="900"/>
              <a:buFont typeface="Arial"/>
              <a:buNone/>
            </a:pPr>
            <a:r>
              <a:rPr lang="en-US" sz="1199" b="1" i="0" u="none" strike="noStrike" cap="none">
                <a:solidFill>
                  <a:srgbClr val="FFFFFF"/>
                </a:solidFill>
                <a:latin typeface="Roboto"/>
                <a:ea typeface="Roboto"/>
                <a:cs typeface="Roboto"/>
                <a:sym typeface="Roboto"/>
              </a:rPr>
              <a:t>linkedin.com/company/wellframe</a:t>
            </a:r>
            <a:endParaRPr sz="1199" b="1" i="0" u="none" strike="noStrike" cap="none">
              <a:solidFill>
                <a:srgbClr val="FFFFFF"/>
              </a:solidFill>
              <a:latin typeface="Roboto"/>
              <a:ea typeface="Roboto"/>
              <a:cs typeface="Roboto"/>
              <a:sym typeface="Roboto"/>
            </a:endParaRPr>
          </a:p>
        </p:txBody>
      </p:sp>
      <p:sp>
        <p:nvSpPr>
          <p:cNvPr id="72" name="Google Shape;72;p14"/>
          <p:cNvSpPr/>
          <p:nvPr/>
        </p:nvSpPr>
        <p:spPr>
          <a:xfrm>
            <a:off x="2113433" y="1562719"/>
            <a:ext cx="117600" cy="3732544"/>
          </a:xfrm>
          <a:prstGeom prst="rect">
            <a:avLst/>
          </a:prstGeom>
          <a:solidFill>
            <a:schemeClr val="accent5"/>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531"/>
          </a:p>
        </p:txBody>
      </p:sp>
      <p:sp>
        <p:nvSpPr>
          <p:cNvPr id="73" name="Google Shape;73;p14"/>
          <p:cNvSpPr txBox="1">
            <a:spLocks noGrp="1"/>
          </p:cNvSpPr>
          <p:nvPr>
            <p:ph type="sldNum" idx="12"/>
          </p:nvPr>
        </p:nvSpPr>
        <p:spPr>
          <a:xfrm>
            <a:off x="10905500" y="6486094"/>
            <a:ext cx="1142400" cy="131878"/>
          </a:xfrm>
          <a:prstGeom prst="rect">
            <a:avLst/>
          </a:prstGeom>
        </p:spPr>
        <p:txBody>
          <a:bodyPr spcFirstLastPara="1" wrap="square" lIns="91425" tIns="91425" rIns="91425" bIns="91425" anchor="ctr" anchorCtr="0">
            <a:noAutofit/>
          </a:bodyPr>
          <a:lstStyle>
            <a:lvl1pPr lvl="0" algn="r" rtl="0">
              <a:buNone/>
              <a:defRPr sz="1332">
                <a:solidFill>
                  <a:srgbClr val="999999"/>
                </a:solidFill>
                <a:latin typeface="Merriweather"/>
                <a:ea typeface="Merriweather"/>
                <a:cs typeface="Merriweather"/>
                <a:sym typeface="Merriweather"/>
              </a:defRPr>
            </a:lvl1pPr>
            <a:lvl2pPr lvl="1" algn="r" rtl="0">
              <a:buNone/>
              <a:defRPr sz="1332">
                <a:solidFill>
                  <a:srgbClr val="999999"/>
                </a:solidFill>
                <a:latin typeface="Merriweather"/>
                <a:ea typeface="Merriweather"/>
                <a:cs typeface="Merriweather"/>
                <a:sym typeface="Merriweather"/>
              </a:defRPr>
            </a:lvl2pPr>
            <a:lvl3pPr lvl="2" algn="r" rtl="0">
              <a:buNone/>
              <a:defRPr sz="1332">
                <a:solidFill>
                  <a:srgbClr val="999999"/>
                </a:solidFill>
                <a:latin typeface="Merriweather"/>
                <a:ea typeface="Merriweather"/>
                <a:cs typeface="Merriweather"/>
                <a:sym typeface="Merriweather"/>
              </a:defRPr>
            </a:lvl3pPr>
            <a:lvl4pPr lvl="3" algn="r" rtl="0">
              <a:buNone/>
              <a:defRPr sz="1332">
                <a:solidFill>
                  <a:srgbClr val="999999"/>
                </a:solidFill>
                <a:latin typeface="Merriweather"/>
                <a:ea typeface="Merriweather"/>
                <a:cs typeface="Merriweather"/>
                <a:sym typeface="Merriweather"/>
              </a:defRPr>
            </a:lvl4pPr>
            <a:lvl5pPr lvl="4" algn="r" rtl="0">
              <a:buNone/>
              <a:defRPr sz="1332">
                <a:solidFill>
                  <a:srgbClr val="999999"/>
                </a:solidFill>
                <a:latin typeface="Merriweather"/>
                <a:ea typeface="Merriweather"/>
                <a:cs typeface="Merriweather"/>
                <a:sym typeface="Merriweather"/>
              </a:defRPr>
            </a:lvl5pPr>
            <a:lvl6pPr lvl="5" algn="r" rtl="0">
              <a:buNone/>
              <a:defRPr sz="1332">
                <a:solidFill>
                  <a:srgbClr val="999999"/>
                </a:solidFill>
                <a:latin typeface="Merriweather"/>
                <a:ea typeface="Merriweather"/>
                <a:cs typeface="Merriweather"/>
                <a:sym typeface="Merriweather"/>
              </a:defRPr>
            </a:lvl6pPr>
            <a:lvl7pPr lvl="6" algn="r" rtl="0">
              <a:buNone/>
              <a:defRPr sz="1332">
                <a:solidFill>
                  <a:srgbClr val="999999"/>
                </a:solidFill>
                <a:latin typeface="Merriweather"/>
                <a:ea typeface="Merriweather"/>
                <a:cs typeface="Merriweather"/>
                <a:sym typeface="Merriweather"/>
              </a:defRPr>
            </a:lvl7pPr>
            <a:lvl8pPr lvl="7" algn="r" rtl="0">
              <a:buNone/>
              <a:defRPr sz="1332">
                <a:solidFill>
                  <a:srgbClr val="999999"/>
                </a:solidFill>
                <a:latin typeface="Merriweather"/>
                <a:ea typeface="Merriweather"/>
                <a:cs typeface="Merriweather"/>
                <a:sym typeface="Merriweather"/>
              </a:defRPr>
            </a:lvl8pPr>
            <a:lvl9pPr lvl="8" algn="r" rtl="0">
              <a:buNone/>
              <a:defRPr sz="1332">
                <a:solidFill>
                  <a:srgbClr val="999999"/>
                </a:solidFill>
                <a:latin typeface="Merriweather"/>
                <a:ea typeface="Merriweather"/>
                <a:cs typeface="Merriweather"/>
                <a:sym typeface="Merriweather"/>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A picture containing logo&#10;&#10;Description automatically generated"/>
          <p:cNvPicPr preferRelativeResize="0"/>
          <p:nvPr/>
        </p:nvPicPr>
        <p:blipFill rotWithShape="1">
          <a:blip r:embed="rId29">
            <a:alphaModFix amt="40000"/>
          </a:blip>
          <a:srcRect/>
          <a:stretch/>
        </p:blipFill>
        <p:spPr>
          <a:xfrm>
            <a:off x="102098" y="6426451"/>
            <a:ext cx="1052165" cy="251201"/>
          </a:xfrm>
          <a:prstGeom prst="rect">
            <a:avLst/>
          </a:prstGeom>
          <a:noFill/>
          <a:ln>
            <a:noFill/>
          </a:ln>
        </p:spPr>
      </p:pic>
      <p:sp>
        <p:nvSpPr>
          <p:cNvPr id="7" name="Google Shape;7;p1"/>
          <p:cNvSpPr txBox="1">
            <a:spLocks noGrp="1"/>
          </p:cNvSpPr>
          <p:nvPr>
            <p:ph type="title"/>
          </p:nvPr>
        </p:nvSpPr>
        <p:spPr>
          <a:xfrm>
            <a:off x="426717" y="609036"/>
            <a:ext cx="11362800" cy="76728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000" b="1"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0905500" y="6486094"/>
            <a:ext cx="1142400" cy="131878"/>
          </a:xfrm>
          <a:prstGeom prst="rect">
            <a:avLst/>
          </a:prstGeom>
          <a:noFill/>
          <a:ln>
            <a:noFill/>
          </a:ln>
        </p:spPr>
        <p:txBody>
          <a:bodyPr spcFirstLastPara="1" wrap="square" lIns="91425" tIns="91425" rIns="91425" bIns="91425" anchor="ctr" anchorCtr="0">
            <a:noAutofit/>
          </a:bodyPr>
          <a:lstStyle>
            <a:lvl1pPr lvl="0" algn="r" rtl="0">
              <a:buNone/>
              <a:defRPr sz="1332">
                <a:solidFill>
                  <a:srgbClr val="CCCCCC"/>
                </a:solidFill>
                <a:latin typeface="Roboto"/>
                <a:ea typeface="Roboto"/>
                <a:cs typeface="Roboto"/>
                <a:sym typeface="Roboto"/>
              </a:defRPr>
            </a:lvl1pPr>
            <a:lvl2pPr lvl="1" algn="r" rtl="0">
              <a:buNone/>
              <a:defRPr sz="1332">
                <a:solidFill>
                  <a:srgbClr val="CCCCCC"/>
                </a:solidFill>
                <a:latin typeface="Roboto"/>
                <a:ea typeface="Roboto"/>
                <a:cs typeface="Roboto"/>
                <a:sym typeface="Roboto"/>
              </a:defRPr>
            </a:lvl2pPr>
            <a:lvl3pPr lvl="2" algn="r" rtl="0">
              <a:buNone/>
              <a:defRPr sz="1332">
                <a:solidFill>
                  <a:srgbClr val="CCCCCC"/>
                </a:solidFill>
                <a:latin typeface="Roboto"/>
                <a:ea typeface="Roboto"/>
                <a:cs typeface="Roboto"/>
                <a:sym typeface="Roboto"/>
              </a:defRPr>
            </a:lvl3pPr>
            <a:lvl4pPr lvl="3" algn="r" rtl="0">
              <a:buNone/>
              <a:defRPr sz="1332">
                <a:solidFill>
                  <a:srgbClr val="CCCCCC"/>
                </a:solidFill>
                <a:latin typeface="Roboto"/>
                <a:ea typeface="Roboto"/>
                <a:cs typeface="Roboto"/>
                <a:sym typeface="Roboto"/>
              </a:defRPr>
            </a:lvl4pPr>
            <a:lvl5pPr lvl="4" algn="r" rtl="0">
              <a:buNone/>
              <a:defRPr sz="1332">
                <a:solidFill>
                  <a:srgbClr val="CCCCCC"/>
                </a:solidFill>
                <a:latin typeface="Roboto"/>
                <a:ea typeface="Roboto"/>
                <a:cs typeface="Roboto"/>
                <a:sym typeface="Roboto"/>
              </a:defRPr>
            </a:lvl5pPr>
            <a:lvl6pPr lvl="5" algn="r" rtl="0">
              <a:buNone/>
              <a:defRPr sz="1332">
                <a:solidFill>
                  <a:srgbClr val="CCCCCC"/>
                </a:solidFill>
                <a:latin typeface="Roboto"/>
                <a:ea typeface="Roboto"/>
                <a:cs typeface="Roboto"/>
                <a:sym typeface="Roboto"/>
              </a:defRPr>
            </a:lvl6pPr>
            <a:lvl7pPr lvl="6" algn="r" rtl="0">
              <a:buNone/>
              <a:defRPr sz="1332">
                <a:solidFill>
                  <a:srgbClr val="CCCCCC"/>
                </a:solidFill>
                <a:latin typeface="Roboto"/>
                <a:ea typeface="Roboto"/>
                <a:cs typeface="Roboto"/>
                <a:sym typeface="Roboto"/>
              </a:defRPr>
            </a:lvl7pPr>
            <a:lvl8pPr lvl="7" algn="r" rtl="0">
              <a:buNone/>
              <a:defRPr sz="1332">
                <a:solidFill>
                  <a:srgbClr val="CCCCCC"/>
                </a:solidFill>
                <a:latin typeface="Roboto"/>
                <a:ea typeface="Roboto"/>
                <a:cs typeface="Roboto"/>
                <a:sym typeface="Roboto"/>
              </a:defRPr>
            </a:lvl8pPr>
            <a:lvl9pPr lvl="8" algn="r" rtl="0">
              <a:buNone/>
              <a:defRPr sz="1332">
                <a:solidFill>
                  <a:srgbClr val="CCCCCC"/>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3" r:id="rId21"/>
    <p:sldLayoutId id="2147483743" r:id="rId22"/>
    <p:sldLayoutId id="2147483744" r:id="rId23"/>
    <p:sldLayoutId id="2147483745" r:id="rId24"/>
    <p:sldLayoutId id="2147483746" r:id="rId25"/>
    <p:sldLayoutId id="2147483747" r:id="rId26"/>
    <p:sldLayoutId id="2147483748"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50.jpe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23_CC2B62E2.xm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35.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98"/>
          <p:cNvSpPr txBox="1">
            <a:spLocks noGrp="1"/>
          </p:cNvSpPr>
          <p:nvPr>
            <p:ph type="title"/>
          </p:nvPr>
        </p:nvSpPr>
        <p:spPr>
          <a:xfrm>
            <a:off x="930683" y="1428111"/>
            <a:ext cx="4638769" cy="3231408"/>
          </a:xfrm>
          <a:prstGeom prst="rect">
            <a:avLst/>
          </a:prstGeom>
        </p:spPr>
        <p:txBody>
          <a:bodyPr spcFirstLastPara="1" wrap="square" lIns="121787" tIns="60877" rIns="121787" bIns="60877" anchor="ctr" anchorCtr="0">
            <a:noAutofit/>
          </a:bodyPr>
          <a:lstStyle/>
          <a:p>
            <a:r>
              <a:rPr lang="en-US" sz="3700" dirty="0"/>
              <a:t> </a:t>
            </a:r>
            <a:br>
              <a:rPr lang="en-US" sz="3700" dirty="0"/>
            </a:br>
            <a:r>
              <a:rPr lang="en-US" sz="3700" dirty="0"/>
              <a:t>Care Program </a:t>
            </a:r>
            <a:br>
              <a:rPr lang="en-US" sz="3700" dirty="0"/>
            </a:br>
            <a:r>
              <a:rPr lang="en-US" sz="3700" dirty="0"/>
              <a:t>Review</a:t>
            </a:r>
            <a:br>
              <a:rPr lang="en-US" sz="3700" dirty="0"/>
            </a:br>
            <a:br>
              <a:rPr lang="en-US" sz="3700" dirty="0"/>
            </a:br>
            <a:r>
              <a:rPr lang="en-US" sz="3700" dirty="0"/>
              <a:t>2024</a:t>
            </a:r>
          </a:p>
        </p:txBody>
      </p:sp>
      <p:sp>
        <p:nvSpPr>
          <p:cNvPr id="651" name="Google Shape;651;p98"/>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1</a:t>
            </a:fld>
            <a:endParaRPr/>
          </a:p>
        </p:txBody>
      </p:sp>
    </p:spTree>
    <p:extLst>
      <p:ext uri="{BB962C8B-B14F-4D97-AF65-F5344CB8AC3E}">
        <p14:creationId xmlns:p14="http://schemas.microsoft.com/office/powerpoint/2010/main" val="1653087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p121"/>
          <p:cNvPicPr preferRelativeResize="0"/>
          <p:nvPr/>
        </p:nvPicPr>
        <p:blipFill rotWithShape="1">
          <a:blip r:embed="rId3">
            <a:alphaModFix/>
          </a:blip>
          <a:srcRect t="-995" b="6217"/>
          <a:stretch/>
        </p:blipFill>
        <p:spPr>
          <a:xfrm>
            <a:off x="4651256" y="2142482"/>
            <a:ext cx="3281094" cy="2911105"/>
          </a:xfrm>
          <a:prstGeom prst="rect">
            <a:avLst/>
          </a:prstGeom>
          <a:noFill/>
          <a:ln>
            <a:solidFill>
              <a:schemeClr val="bg1"/>
            </a:solidFill>
          </a:ln>
          <a:effectLst>
            <a:outerShdw blurRad="50800" dist="38100" dir="2700000" algn="tl" rotWithShape="0">
              <a:prstClr val="black">
                <a:alpha val="40000"/>
              </a:prstClr>
            </a:outerShdw>
          </a:effectLst>
        </p:spPr>
      </p:pic>
      <p:pic>
        <p:nvPicPr>
          <p:cNvPr id="1195" name="Google Shape;1195;p121"/>
          <p:cNvPicPr preferRelativeResize="0">
            <a:picLocks noChangeAspect="1"/>
          </p:cNvPicPr>
          <p:nvPr/>
        </p:nvPicPr>
        <p:blipFill>
          <a:blip r:embed="rId4">
            <a:alphaModFix/>
          </a:blip>
          <a:stretch>
            <a:fillRect/>
          </a:stretch>
        </p:blipFill>
        <p:spPr>
          <a:xfrm>
            <a:off x="342396" y="2213880"/>
            <a:ext cx="3859550" cy="2860204"/>
          </a:xfrm>
          <a:prstGeom prst="rect">
            <a:avLst/>
          </a:prstGeom>
          <a:noFill/>
          <a:ln w="9525" cap="flat" cmpd="sng">
            <a:solidFill>
              <a:schemeClr val="bg1"/>
            </a:solidFill>
            <a:prstDash val="solid"/>
            <a:round/>
            <a:headEnd type="none" w="sm" len="sm"/>
            <a:tailEnd type="none" w="sm" len="sm"/>
          </a:ln>
          <a:effectLst>
            <a:outerShdw blurRad="50800" dist="38100" dir="2700000" algn="tl" rotWithShape="0">
              <a:prstClr val="black">
                <a:alpha val="40000"/>
              </a:prstClr>
            </a:outerShdw>
          </a:effectLst>
        </p:spPr>
      </p:pic>
      <p:sp>
        <p:nvSpPr>
          <p:cNvPr id="1196" name="Google Shape;1196;p121"/>
          <p:cNvSpPr txBox="1">
            <a:spLocks noGrp="1"/>
          </p:cNvSpPr>
          <p:nvPr>
            <p:ph type="sldNum" idx="12"/>
          </p:nvPr>
        </p:nvSpPr>
        <p:spPr>
          <a:xfrm>
            <a:off x="10901051" y="6483283"/>
            <a:ext cx="1141343" cy="131878"/>
          </a:xfrm>
          <a:prstGeom prst="rect">
            <a:avLst/>
          </a:prstGeom>
        </p:spPr>
        <p:txBody>
          <a:bodyPr spcFirstLastPara="1" vert="horz" wrap="square" lIns="121787" tIns="121787" rIns="121787" bIns="121787" rtlCol="0" anchor="ctr" anchorCtr="0">
            <a:noAutofit/>
          </a:bodyPr>
          <a:lstStyle/>
          <a:p>
            <a:fld id="{00000000-1234-1234-1234-123412341234}" type="slidenum">
              <a:rPr lang="en"/>
              <a:pPr/>
              <a:t>10</a:t>
            </a:fld>
            <a:endParaRPr/>
          </a:p>
        </p:txBody>
      </p:sp>
      <p:sp>
        <p:nvSpPr>
          <p:cNvPr id="1197" name="Google Shape;1197;p121"/>
          <p:cNvSpPr txBox="1">
            <a:spLocks noGrp="1"/>
          </p:cNvSpPr>
          <p:nvPr>
            <p:ph type="title"/>
          </p:nvPr>
        </p:nvSpPr>
        <p:spPr>
          <a:xfrm>
            <a:off x="431962" y="611646"/>
            <a:ext cx="11352289" cy="766490"/>
          </a:xfrm>
          <a:prstGeom prst="rect">
            <a:avLst/>
          </a:prstGeom>
        </p:spPr>
        <p:txBody>
          <a:bodyPr spcFirstLastPara="1" wrap="square" lIns="121787" tIns="60877" rIns="121787" bIns="60877" anchor="t" anchorCtr="0">
            <a:noAutofit/>
          </a:bodyPr>
          <a:lstStyle/>
          <a:p>
            <a:r>
              <a:rPr lang="en" sz="1732">
                <a:solidFill>
                  <a:schemeClr val="accent4"/>
                </a:solidFill>
                <a:latin typeface="Roboto"/>
                <a:ea typeface="Roboto"/>
                <a:cs typeface="Roboto"/>
                <a:sym typeface="Roboto"/>
              </a:rPr>
              <a:t>ONBOARDING CARE PROGRAM FLEXIBILITY</a:t>
            </a:r>
            <a:endParaRPr sz="1732">
              <a:solidFill>
                <a:schemeClr val="accent4"/>
              </a:solidFill>
              <a:latin typeface="Roboto"/>
              <a:ea typeface="Roboto"/>
              <a:cs typeface="Roboto"/>
              <a:sym typeface="Roboto"/>
            </a:endParaRPr>
          </a:p>
          <a:p>
            <a:r>
              <a:rPr lang="en"/>
              <a:t>How to assign a care program prior to member onboarding</a:t>
            </a:r>
            <a:endParaRPr/>
          </a:p>
        </p:txBody>
      </p:sp>
      <p:sp>
        <p:nvSpPr>
          <p:cNvPr id="1198" name="Google Shape;1198;p121"/>
          <p:cNvSpPr txBox="1"/>
          <p:nvPr/>
        </p:nvSpPr>
        <p:spPr>
          <a:xfrm>
            <a:off x="524767" y="5031534"/>
            <a:ext cx="3276614" cy="1254498"/>
          </a:xfrm>
          <a:prstGeom prst="rect">
            <a:avLst/>
          </a:prstGeom>
          <a:noFill/>
          <a:ln>
            <a:noFill/>
          </a:ln>
        </p:spPr>
        <p:txBody>
          <a:bodyPr spcFirstLastPara="1" wrap="square" lIns="121787" tIns="121787" rIns="121787" bIns="121787" anchor="t" anchorCtr="0">
            <a:spAutoFit/>
          </a:bodyPr>
          <a:lstStyle/>
          <a:p>
            <a:pPr algn="ctr">
              <a:lnSpc>
                <a:spcPct val="115000"/>
              </a:lnSpc>
              <a:spcBef>
                <a:spcPts val="533"/>
              </a:spcBef>
            </a:pPr>
            <a:r>
              <a:rPr lang="en-US" sz="1465" b="1">
                <a:solidFill>
                  <a:schemeClr val="accent1"/>
                </a:solidFill>
                <a:latin typeface="Roboto"/>
                <a:ea typeface="Roboto"/>
                <a:cs typeface="Roboto"/>
                <a:sym typeface="Roboto"/>
              </a:rPr>
              <a:t>Step 1</a:t>
            </a:r>
          </a:p>
          <a:p>
            <a:pPr algn="ctr">
              <a:lnSpc>
                <a:spcPct val="115000"/>
              </a:lnSpc>
              <a:spcBef>
                <a:spcPts val="533"/>
              </a:spcBef>
              <a:spcAft>
                <a:spcPts val="799"/>
              </a:spcAft>
            </a:pPr>
            <a:r>
              <a:rPr lang="en" sz="1465">
                <a:solidFill>
                  <a:srgbClr val="1F2326"/>
                </a:solidFill>
                <a:latin typeface="Roboto"/>
                <a:ea typeface="Roboto"/>
                <a:cs typeface="Roboto"/>
                <a:sym typeface="Roboto"/>
              </a:rPr>
              <a:t>Navigate to Resources modal; select “Find new care programs…” *</a:t>
            </a:r>
          </a:p>
        </p:txBody>
      </p:sp>
      <p:sp>
        <p:nvSpPr>
          <p:cNvPr id="1200" name="Google Shape;1200;p121"/>
          <p:cNvSpPr txBox="1"/>
          <p:nvPr/>
        </p:nvSpPr>
        <p:spPr>
          <a:xfrm>
            <a:off x="4394580" y="5031534"/>
            <a:ext cx="3427053" cy="1254498"/>
          </a:xfrm>
          <a:prstGeom prst="rect">
            <a:avLst/>
          </a:prstGeom>
          <a:noFill/>
          <a:ln>
            <a:noFill/>
          </a:ln>
        </p:spPr>
        <p:txBody>
          <a:bodyPr spcFirstLastPara="1" wrap="square" lIns="121787" tIns="121787" rIns="121787" bIns="121787" anchor="t" anchorCtr="0">
            <a:spAutoFit/>
          </a:bodyPr>
          <a:lstStyle/>
          <a:p>
            <a:pPr algn="ctr">
              <a:lnSpc>
                <a:spcPct val="115000"/>
              </a:lnSpc>
              <a:spcBef>
                <a:spcPts val="533"/>
              </a:spcBef>
            </a:pPr>
            <a:r>
              <a:rPr lang="en-US" sz="1465" b="1">
                <a:solidFill>
                  <a:schemeClr val="accent1"/>
                </a:solidFill>
                <a:latin typeface="Roboto"/>
                <a:ea typeface="Roboto"/>
                <a:cs typeface="Roboto"/>
                <a:sym typeface="Roboto"/>
              </a:rPr>
              <a:t>Step 2</a:t>
            </a:r>
          </a:p>
          <a:p>
            <a:pPr algn="ctr">
              <a:lnSpc>
                <a:spcPct val="115000"/>
              </a:lnSpc>
              <a:spcBef>
                <a:spcPts val="533"/>
              </a:spcBef>
              <a:spcAft>
                <a:spcPts val="799"/>
              </a:spcAft>
            </a:pPr>
            <a:r>
              <a:rPr lang="en-US" sz="1465">
                <a:solidFill>
                  <a:srgbClr val="1F2326"/>
                </a:solidFill>
                <a:latin typeface="Roboto"/>
                <a:ea typeface="Roboto"/>
                <a:cs typeface="Roboto"/>
                <a:sym typeface="Roboto"/>
              </a:rPr>
              <a:t>Search, filter, or scroll to find the care program for member enrollment</a:t>
            </a:r>
          </a:p>
        </p:txBody>
      </p:sp>
      <p:sp>
        <p:nvSpPr>
          <p:cNvPr id="1201" name="Google Shape;1201;p121"/>
          <p:cNvSpPr txBox="1"/>
          <p:nvPr/>
        </p:nvSpPr>
        <p:spPr>
          <a:xfrm>
            <a:off x="8386138" y="5031534"/>
            <a:ext cx="3281095" cy="1254498"/>
          </a:xfrm>
          <a:prstGeom prst="rect">
            <a:avLst/>
          </a:prstGeom>
          <a:noFill/>
          <a:ln>
            <a:noFill/>
          </a:ln>
        </p:spPr>
        <p:txBody>
          <a:bodyPr spcFirstLastPara="1" wrap="square" lIns="121787" tIns="121787" rIns="121787" bIns="121787" anchor="t" anchorCtr="0">
            <a:spAutoFit/>
          </a:bodyPr>
          <a:lstStyle/>
          <a:p>
            <a:pPr algn="ctr">
              <a:lnSpc>
                <a:spcPct val="115000"/>
              </a:lnSpc>
              <a:spcBef>
                <a:spcPts val="533"/>
              </a:spcBef>
            </a:pPr>
            <a:r>
              <a:rPr lang="en-US" sz="1465" b="1">
                <a:solidFill>
                  <a:schemeClr val="accent1"/>
                </a:solidFill>
                <a:latin typeface="Roboto"/>
                <a:ea typeface="Roboto"/>
                <a:cs typeface="Roboto"/>
                <a:sym typeface="Roboto"/>
              </a:rPr>
              <a:t>Step 3</a:t>
            </a:r>
          </a:p>
          <a:p>
            <a:pPr algn="ctr">
              <a:lnSpc>
                <a:spcPct val="115000"/>
              </a:lnSpc>
              <a:spcBef>
                <a:spcPts val="533"/>
              </a:spcBef>
              <a:spcAft>
                <a:spcPts val="799"/>
              </a:spcAft>
            </a:pPr>
            <a:r>
              <a:rPr lang="en-US" sz="1465">
                <a:solidFill>
                  <a:srgbClr val="1F2326"/>
                </a:solidFill>
                <a:latin typeface="Roboto"/>
                <a:ea typeface="Roboto"/>
                <a:cs typeface="Roboto"/>
                <a:sym typeface="Roboto"/>
              </a:rPr>
              <a:t>Select “Start when member onboards;” then “Add Program”</a:t>
            </a:r>
            <a:endParaRPr lang="en-US" sz="1465">
              <a:solidFill>
                <a:srgbClr val="1F2326"/>
              </a:solidFill>
              <a:latin typeface="Roboto"/>
              <a:ea typeface="Roboto"/>
              <a:cs typeface="Roboto"/>
            </a:endParaRPr>
          </a:p>
        </p:txBody>
      </p:sp>
      <p:pic>
        <p:nvPicPr>
          <p:cNvPr id="1205" name="Google Shape;1205;p121"/>
          <p:cNvPicPr preferRelativeResize="0"/>
          <p:nvPr/>
        </p:nvPicPr>
        <p:blipFill>
          <a:blip r:embed="rId5">
            <a:alphaModFix/>
          </a:blip>
          <a:stretch>
            <a:fillRect/>
          </a:stretch>
        </p:blipFill>
        <p:spPr>
          <a:xfrm>
            <a:off x="8390619" y="2164534"/>
            <a:ext cx="3276615" cy="2911194"/>
          </a:xfrm>
          <a:prstGeom prst="rect">
            <a:avLst/>
          </a:prstGeom>
          <a:noFill/>
          <a:ln>
            <a:solidFill>
              <a:schemeClr val="bg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B8FD5292-95CA-6129-0D36-13AB81FA1D04}"/>
              </a:ext>
            </a:extLst>
          </p:cNvPr>
          <p:cNvSpPr txBox="1"/>
          <p:nvPr/>
        </p:nvSpPr>
        <p:spPr>
          <a:xfrm>
            <a:off x="2789656" y="6399918"/>
            <a:ext cx="6636900" cy="268022"/>
          </a:xfrm>
          <a:prstGeom prst="rect">
            <a:avLst/>
          </a:prstGeom>
          <a:noFill/>
        </p:spPr>
        <p:txBody>
          <a:bodyPr wrap="square">
            <a:spAutoFit/>
          </a:bodyPr>
          <a:lstStyle/>
          <a:p>
            <a:pPr>
              <a:lnSpc>
                <a:spcPct val="115000"/>
              </a:lnSpc>
              <a:spcBef>
                <a:spcPts val="533"/>
              </a:spcBef>
              <a:spcAft>
                <a:spcPts val="799"/>
              </a:spcAft>
            </a:pPr>
            <a:r>
              <a:rPr lang="en" sz="1066">
                <a:solidFill>
                  <a:srgbClr val="1F2326"/>
                </a:solidFill>
                <a:latin typeface="Roboto"/>
                <a:ea typeface="Roboto"/>
                <a:cs typeface="Roboto"/>
                <a:sym typeface="Roboto"/>
              </a:rPr>
              <a:t>* “Find new care programs…” button name reflects the Resources enabled for each customer’s dashboard</a:t>
            </a:r>
            <a:endParaRPr lang="en-US" sz="1066">
              <a:solidFill>
                <a:srgbClr val="1F2326"/>
              </a:solidFill>
              <a:latin typeface="Roboto"/>
              <a:ea typeface="Roboto"/>
              <a:cs typeface="Roboto"/>
              <a:sym typeface="Roboto"/>
            </a:endParaRPr>
          </a:p>
        </p:txBody>
      </p:sp>
      <p:sp>
        <p:nvSpPr>
          <p:cNvPr id="4" name="Google Shape;1163;p119">
            <a:extLst>
              <a:ext uri="{FF2B5EF4-FFF2-40B4-BE49-F238E27FC236}">
                <a16:creationId xmlns:a16="http://schemas.microsoft.com/office/drawing/2014/main" id="{A97769BD-6BFD-80BA-33DD-7DCB1069E783}"/>
              </a:ext>
            </a:extLst>
          </p:cNvPr>
          <p:cNvSpPr txBox="1"/>
          <p:nvPr/>
        </p:nvSpPr>
        <p:spPr>
          <a:xfrm>
            <a:off x="431978" y="1464858"/>
            <a:ext cx="11352273"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US" sz="1599">
                <a:solidFill>
                  <a:srgbClr val="1F2326"/>
                </a:solidFill>
                <a:latin typeface="Roboto"/>
                <a:ea typeface="Roboto"/>
                <a:cs typeface="Roboto"/>
                <a:sym typeface="Roboto"/>
              </a:rPr>
              <a:t>See subsequent slides for details at each step.</a:t>
            </a:r>
            <a:endParaRPr lang="en-US" sz="2398">
              <a:solidFill>
                <a:srgbClr val="1F2326"/>
              </a:solidFill>
            </a:endParaRPr>
          </a:p>
        </p:txBody>
      </p:sp>
      <p:sp>
        <p:nvSpPr>
          <p:cNvPr id="6" name="Google Shape;1528;p196">
            <a:extLst>
              <a:ext uri="{FF2B5EF4-FFF2-40B4-BE49-F238E27FC236}">
                <a16:creationId xmlns:a16="http://schemas.microsoft.com/office/drawing/2014/main" id="{E01ABFBE-AEC3-5A8F-BE58-4102B2984404}"/>
              </a:ext>
            </a:extLst>
          </p:cNvPr>
          <p:cNvSpPr/>
          <p:nvPr/>
        </p:nvSpPr>
        <p:spPr>
          <a:xfrm>
            <a:off x="9438538" y="-3810"/>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6"/>
          </a:solidFill>
          <a:ln>
            <a:noFill/>
          </a:ln>
        </p:spPr>
        <p:txBody>
          <a:bodyPr/>
          <a:lstStyle/>
          <a:p>
            <a:endParaRPr lang="en-US"/>
          </a:p>
        </p:txBody>
      </p:sp>
      <p:sp>
        <p:nvSpPr>
          <p:cNvPr id="7" name="Google Shape;1529;p196">
            <a:extLst>
              <a:ext uri="{FF2B5EF4-FFF2-40B4-BE49-F238E27FC236}">
                <a16:creationId xmlns:a16="http://schemas.microsoft.com/office/drawing/2014/main" id="{5A15830C-C787-FE69-3EAC-35FD670349BD}"/>
              </a:ext>
            </a:extLst>
          </p:cNvPr>
          <p:cNvSpPr/>
          <p:nvPr/>
        </p:nvSpPr>
        <p:spPr>
          <a:xfrm>
            <a:off x="9864376" y="11675"/>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CARE PROGRAMS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120953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199"/>
          <p:cNvSpPr txBox="1">
            <a:spLocks noGrp="1"/>
          </p:cNvSpPr>
          <p:nvPr>
            <p:ph type="title"/>
          </p:nvPr>
        </p:nvSpPr>
        <p:spPr>
          <a:xfrm>
            <a:off x="420855" y="390172"/>
            <a:ext cx="9167911" cy="763693"/>
          </a:xfrm>
          <a:prstGeom prst="rect">
            <a:avLst/>
          </a:prstGeom>
        </p:spPr>
        <p:txBody>
          <a:bodyPr spcFirstLastPara="1" wrap="square" lIns="121787" tIns="60877" rIns="121787" bIns="60877" anchor="t" anchorCtr="0">
            <a:noAutofit/>
          </a:bodyPr>
          <a:lstStyle/>
          <a:p>
            <a:r>
              <a:rPr lang="en-US"/>
              <a:t>Adding biometric monitoring programs to promote self-management and accountability</a:t>
            </a:r>
            <a:endParaRPr/>
          </a:p>
        </p:txBody>
      </p:sp>
      <p:sp>
        <p:nvSpPr>
          <p:cNvPr id="1563" name="Google Shape;1563;p199"/>
          <p:cNvSpPr txBox="1">
            <a:spLocks noGrp="1"/>
          </p:cNvSpPr>
          <p:nvPr>
            <p:ph type="sldNum" idx="12"/>
          </p:nvPr>
        </p:nvSpPr>
        <p:spPr>
          <a:xfrm>
            <a:off x="10901051" y="6480111"/>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11</a:t>
            </a:fld>
            <a:endParaRPr/>
          </a:p>
        </p:txBody>
      </p:sp>
      <p:sp>
        <p:nvSpPr>
          <p:cNvPr id="1564" name="Google Shape;1564;p199"/>
          <p:cNvSpPr txBox="1"/>
          <p:nvPr/>
        </p:nvSpPr>
        <p:spPr>
          <a:xfrm>
            <a:off x="420855" y="1844580"/>
            <a:ext cx="5749077" cy="3496657"/>
          </a:xfrm>
          <a:prstGeom prst="rect">
            <a:avLst/>
          </a:prstGeom>
          <a:noFill/>
          <a:ln>
            <a:noFill/>
          </a:ln>
        </p:spPr>
        <p:txBody>
          <a:bodyPr spcFirstLastPara="1" wrap="square" lIns="121787" tIns="0" rIns="121787" bIns="121787" anchor="ctr" anchorCtr="0">
            <a:spAutoFit/>
          </a:bodyPr>
          <a:lstStyle/>
          <a:p>
            <a:pPr marL="609036" indent="-406024">
              <a:lnSpc>
                <a:spcPct val="113000"/>
              </a:lnSpc>
              <a:buClr>
                <a:schemeClr val="accent1"/>
              </a:buClr>
              <a:buSzPts val="1200"/>
              <a:buFont typeface="Roboto"/>
              <a:buChar char="●"/>
            </a:pPr>
            <a:r>
              <a:rPr lang="en-US" sz="1599">
                <a:solidFill>
                  <a:schemeClr val="accent1"/>
                </a:solidFill>
                <a:latin typeface="Roboto"/>
                <a:ea typeface="Roboto"/>
                <a:cs typeface="Roboto"/>
                <a:sym typeface="Roboto"/>
              </a:rPr>
              <a:t>Use Weekly Weight &amp; Physical Activity report to </a:t>
            </a:r>
            <a:r>
              <a:rPr lang="en-US" sz="1599" b="1">
                <a:solidFill>
                  <a:schemeClr val="accent1"/>
                </a:solidFill>
                <a:latin typeface="Roboto"/>
                <a:ea typeface="Roboto"/>
                <a:cs typeface="Roboto"/>
                <a:sym typeface="Roboto"/>
              </a:rPr>
              <a:t>promote member's with lifestyle goals. </a:t>
            </a:r>
            <a:endParaRPr sz="1599">
              <a:solidFill>
                <a:schemeClr val="accent1"/>
              </a:solidFill>
              <a:latin typeface="Roboto"/>
              <a:ea typeface="Roboto"/>
              <a:cs typeface="Roboto"/>
              <a:sym typeface="Roboto"/>
            </a:endParaRPr>
          </a:p>
          <a:p>
            <a:pPr marL="609036" indent="-406024">
              <a:lnSpc>
                <a:spcPct val="113000"/>
              </a:lnSpc>
              <a:spcBef>
                <a:spcPts val="1332"/>
              </a:spcBef>
              <a:buClr>
                <a:schemeClr val="accent1"/>
              </a:buClr>
              <a:buSzPts val="1200"/>
              <a:buFont typeface="Roboto"/>
              <a:buChar char="●"/>
            </a:pPr>
            <a:r>
              <a:rPr lang="en-US" sz="1599" b="1">
                <a:solidFill>
                  <a:schemeClr val="accent1"/>
                </a:solidFill>
                <a:latin typeface="Roboto"/>
                <a:ea typeface="Roboto"/>
                <a:cs typeface="Roboto"/>
                <a:sym typeface="Roboto"/>
              </a:rPr>
              <a:t>Align </a:t>
            </a:r>
            <a:r>
              <a:rPr lang="en-US" sz="1599">
                <a:solidFill>
                  <a:schemeClr val="accent1"/>
                </a:solidFill>
                <a:latin typeface="Roboto"/>
                <a:ea typeface="Roboto"/>
                <a:cs typeface="Roboto"/>
                <a:sym typeface="Roboto"/>
              </a:rPr>
              <a:t>Blood Sugar and Blood Pressure biometrics </a:t>
            </a:r>
            <a:r>
              <a:rPr lang="en-US" sz="1599" b="1">
                <a:solidFill>
                  <a:schemeClr val="accent1"/>
                </a:solidFill>
                <a:latin typeface="Roboto"/>
                <a:ea typeface="Roboto"/>
                <a:cs typeface="Roboto"/>
                <a:sym typeface="Roboto"/>
              </a:rPr>
              <a:t>with members' specific testing schedules. </a:t>
            </a:r>
            <a:endParaRPr sz="1599">
              <a:solidFill>
                <a:schemeClr val="accent1"/>
              </a:solidFill>
              <a:latin typeface="Roboto"/>
              <a:ea typeface="Roboto"/>
              <a:cs typeface="Roboto"/>
              <a:sym typeface="Roboto"/>
            </a:endParaRPr>
          </a:p>
          <a:p>
            <a:pPr marL="609036" indent="-406024">
              <a:lnSpc>
                <a:spcPct val="113000"/>
              </a:lnSpc>
              <a:spcBef>
                <a:spcPts val="1332"/>
              </a:spcBef>
              <a:buClr>
                <a:schemeClr val="accent1"/>
              </a:buClr>
              <a:buSzPts val="1200"/>
              <a:buFont typeface="Roboto"/>
              <a:buChar char="●"/>
            </a:pPr>
            <a:r>
              <a:rPr lang="en-US" sz="1599">
                <a:solidFill>
                  <a:schemeClr val="accent1"/>
                </a:solidFill>
                <a:latin typeface="Roboto"/>
                <a:ea typeface="Roboto"/>
                <a:cs typeface="Roboto"/>
                <a:sym typeface="Roboto"/>
              </a:rPr>
              <a:t>Daily and Weekly Pain Biometrics enable you to</a:t>
            </a:r>
            <a:r>
              <a:rPr lang="en-US" sz="1599" b="1">
                <a:solidFill>
                  <a:schemeClr val="accent1"/>
                </a:solidFill>
                <a:latin typeface="Roboto"/>
                <a:ea typeface="Roboto"/>
                <a:cs typeface="Roboto"/>
                <a:sym typeface="Roboto"/>
              </a:rPr>
              <a:t> support both acute and chronic </a:t>
            </a:r>
            <a:r>
              <a:rPr lang="en-US" sz="1599">
                <a:solidFill>
                  <a:schemeClr val="accent1"/>
                </a:solidFill>
                <a:latin typeface="Roboto"/>
                <a:ea typeface="Roboto"/>
                <a:cs typeface="Roboto"/>
                <a:sym typeface="Roboto"/>
              </a:rPr>
              <a:t>pain tracking: </a:t>
            </a:r>
            <a:endParaRPr sz="1599">
              <a:solidFill>
                <a:schemeClr val="accent1"/>
              </a:solidFill>
              <a:latin typeface="Roboto"/>
              <a:ea typeface="Roboto"/>
              <a:cs typeface="Roboto"/>
              <a:sym typeface="Roboto"/>
            </a:endParaRPr>
          </a:p>
          <a:p>
            <a:pPr marL="1218072" lvl="1" indent="-406024">
              <a:lnSpc>
                <a:spcPct val="113000"/>
              </a:lnSpc>
              <a:spcBef>
                <a:spcPts val="1332"/>
              </a:spcBef>
              <a:buClr>
                <a:schemeClr val="accent1"/>
              </a:buClr>
              <a:buSzPts val="1200"/>
              <a:buFont typeface="Roboto"/>
              <a:buChar char="○"/>
            </a:pPr>
            <a:r>
              <a:rPr lang="en-US" sz="1599">
                <a:solidFill>
                  <a:schemeClr val="accent1"/>
                </a:solidFill>
                <a:latin typeface="Roboto"/>
                <a:ea typeface="Roboto"/>
                <a:cs typeface="Roboto"/>
                <a:sym typeface="Roboto"/>
              </a:rPr>
              <a:t>Post-Op </a:t>
            </a:r>
            <a:endParaRPr sz="1599">
              <a:solidFill>
                <a:schemeClr val="accent1"/>
              </a:solidFill>
              <a:latin typeface="Roboto"/>
              <a:ea typeface="Roboto"/>
              <a:cs typeface="Roboto"/>
              <a:sym typeface="Roboto"/>
            </a:endParaRPr>
          </a:p>
          <a:p>
            <a:pPr marL="1218072" lvl="1" indent="-406024">
              <a:lnSpc>
                <a:spcPct val="113000"/>
              </a:lnSpc>
              <a:buClr>
                <a:schemeClr val="accent1"/>
              </a:buClr>
              <a:buSzPts val="1200"/>
              <a:buFont typeface="Roboto"/>
              <a:buChar char="○"/>
            </a:pPr>
            <a:r>
              <a:rPr lang="en-US" sz="1599">
                <a:solidFill>
                  <a:schemeClr val="accent1"/>
                </a:solidFill>
                <a:latin typeface="Roboto"/>
                <a:ea typeface="Roboto"/>
                <a:cs typeface="Roboto"/>
                <a:sym typeface="Roboto"/>
              </a:rPr>
              <a:t>Oncology </a:t>
            </a:r>
            <a:endParaRPr sz="1599">
              <a:solidFill>
                <a:schemeClr val="accent1"/>
              </a:solidFill>
              <a:latin typeface="Roboto"/>
              <a:ea typeface="Roboto"/>
              <a:cs typeface="Roboto"/>
              <a:sym typeface="Roboto"/>
            </a:endParaRPr>
          </a:p>
          <a:p>
            <a:pPr marL="1218072" lvl="1" indent="-406024">
              <a:lnSpc>
                <a:spcPct val="113000"/>
              </a:lnSpc>
              <a:buClr>
                <a:schemeClr val="accent1"/>
              </a:buClr>
              <a:buSzPts val="1200"/>
              <a:buFont typeface="Roboto"/>
              <a:buChar char="○"/>
            </a:pPr>
            <a:r>
              <a:rPr lang="en-US" sz="1599">
                <a:solidFill>
                  <a:schemeClr val="accent1"/>
                </a:solidFill>
                <a:latin typeface="Roboto"/>
                <a:ea typeface="Roboto"/>
                <a:cs typeface="Roboto"/>
                <a:sym typeface="Roboto"/>
              </a:rPr>
              <a:t>Chronic pain </a:t>
            </a:r>
            <a:endParaRPr sz="1599">
              <a:solidFill>
                <a:schemeClr val="accent1"/>
              </a:solidFill>
              <a:latin typeface="Roboto"/>
              <a:ea typeface="Roboto"/>
              <a:cs typeface="Roboto"/>
              <a:sym typeface="Roboto"/>
            </a:endParaRPr>
          </a:p>
          <a:p>
            <a:pPr>
              <a:lnSpc>
                <a:spcPct val="113000"/>
              </a:lnSpc>
            </a:pPr>
            <a:endParaRPr sz="1066">
              <a:solidFill>
                <a:schemeClr val="accent1"/>
              </a:solidFill>
              <a:latin typeface="Roboto"/>
              <a:ea typeface="Roboto"/>
              <a:cs typeface="Roboto"/>
              <a:sym typeface="Roboto"/>
            </a:endParaRPr>
          </a:p>
          <a:p>
            <a:pPr>
              <a:lnSpc>
                <a:spcPct val="113000"/>
              </a:lnSpc>
            </a:pPr>
            <a:endParaRPr sz="1066">
              <a:solidFill>
                <a:schemeClr val="accent1"/>
              </a:solidFill>
              <a:latin typeface="Roboto"/>
              <a:ea typeface="Roboto"/>
              <a:cs typeface="Roboto"/>
              <a:sym typeface="Roboto"/>
            </a:endParaRPr>
          </a:p>
        </p:txBody>
      </p:sp>
      <p:sp>
        <p:nvSpPr>
          <p:cNvPr id="1565" name="Google Shape;1565;p199"/>
          <p:cNvSpPr txBox="1"/>
          <p:nvPr/>
        </p:nvSpPr>
        <p:spPr>
          <a:xfrm>
            <a:off x="530287" y="5046077"/>
            <a:ext cx="3120311" cy="548927"/>
          </a:xfrm>
          <a:prstGeom prst="rect">
            <a:avLst/>
          </a:prstGeom>
          <a:noFill/>
          <a:ln>
            <a:noFill/>
          </a:ln>
        </p:spPr>
        <p:txBody>
          <a:bodyPr spcFirstLastPara="1" wrap="square" lIns="121787" tIns="0" rIns="121787" bIns="121787" anchor="ctr" anchorCtr="0">
            <a:spAutoFit/>
          </a:bodyPr>
          <a:lstStyle/>
          <a:p>
            <a:pPr>
              <a:lnSpc>
                <a:spcPct val="115000"/>
              </a:lnSpc>
              <a:spcAft>
                <a:spcPts val="1332"/>
              </a:spcAft>
            </a:pPr>
            <a:endParaRPr sz="1465">
              <a:latin typeface="Roboto"/>
              <a:ea typeface="Roboto"/>
              <a:cs typeface="Roboto"/>
              <a:sym typeface="Roboto"/>
            </a:endParaRPr>
          </a:p>
        </p:txBody>
      </p:sp>
      <p:sp>
        <p:nvSpPr>
          <p:cNvPr id="1566" name="Google Shape;1566;p199"/>
          <p:cNvSpPr txBox="1"/>
          <p:nvPr/>
        </p:nvSpPr>
        <p:spPr>
          <a:xfrm>
            <a:off x="9992759" y="3393674"/>
            <a:ext cx="3008814" cy="548927"/>
          </a:xfrm>
          <a:prstGeom prst="rect">
            <a:avLst/>
          </a:prstGeom>
          <a:noFill/>
          <a:ln>
            <a:noFill/>
          </a:ln>
        </p:spPr>
        <p:txBody>
          <a:bodyPr spcFirstLastPara="1" wrap="square" lIns="121787" tIns="0" rIns="121787" bIns="121787" anchor="ctr" anchorCtr="0">
            <a:spAutoFit/>
          </a:bodyPr>
          <a:lstStyle/>
          <a:p>
            <a:pPr>
              <a:lnSpc>
                <a:spcPct val="115000"/>
              </a:lnSpc>
              <a:spcAft>
                <a:spcPts val="1332"/>
              </a:spcAft>
            </a:pPr>
            <a:r>
              <a:rPr lang="en-US" sz="1465" b="1">
                <a:solidFill>
                  <a:schemeClr val="accent6"/>
                </a:solidFill>
                <a:latin typeface="Roboto"/>
                <a:ea typeface="Roboto"/>
                <a:cs typeface="Roboto"/>
                <a:sym typeface="Roboto"/>
              </a:rPr>
              <a:t>Biometric Programs </a:t>
            </a:r>
            <a:endParaRPr sz="1465">
              <a:latin typeface="Roboto"/>
              <a:ea typeface="Roboto"/>
              <a:cs typeface="Roboto"/>
              <a:sym typeface="Roboto"/>
            </a:endParaRPr>
          </a:p>
        </p:txBody>
      </p:sp>
      <p:pic>
        <p:nvPicPr>
          <p:cNvPr id="1567" name="Google Shape;1567;p199"/>
          <p:cNvPicPr preferRelativeResize="0"/>
          <p:nvPr/>
        </p:nvPicPr>
        <p:blipFill>
          <a:blip r:embed="rId3">
            <a:alphaModFix/>
          </a:blip>
          <a:stretch>
            <a:fillRect/>
          </a:stretch>
        </p:blipFill>
        <p:spPr>
          <a:xfrm>
            <a:off x="6837448" y="1460025"/>
            <a:ext cx="2574969" cy="5138607"/>
          </a:xfrm>
          <a:prstGeom prst="rect">
            <a:avLst/>
          </a:prstGeom>
          <a:noFill/>
          <a:ln>
            <a:noFill/>
          </a:ln>
        </p:spPr>
      </p:pic>
      <p:sp>
        <p:nvSpPr>
          <p:cNvPr id="1568" name="Google Shape;1568;p199"/>
          <p:cNvSpPr/>
          <p:nvPr/>
        </p:nvSpPr>
        <p:spPr>
          <a:xfrm>
            <a:off x="7055512" y="2276759"/>
            <a:ext cx="2141217" cy="822039"/>
          </a:xfrm>
          <a:prstGeom prst="rect">
            <a:avLst/>
          </a:prstGeom>
          <a:solidFill>
            <a:srgbClr val="976FC1">
              <a:alpha val="27770"/>
            </a:srgbClr>
          </a:solidFill>
          <a:ln>
            <a:noFill/>
          </a:ln>
        </p:spPr>
        <p:txBody>
          <a:bodyPr spcFirstLastPara="1" wrap="square" lIns="121787" tIns="121787" rIns="121787" bIns="121787" anchor="ctr" anchorCtr="0">
            <a:noAutofit/>
          </a:bodyPr>
          <a:lstStyle/>
          <a:p>
            <a:endParaRPr sz="2398"/>
          </a:p>
        </p:txBody>
      </p:sp>
      <p:sp>
        <p:nvSpPr>
          <p:cNvPr id="1569" name="Google Shape;1569;p199"/>
          <p:cNvSpPr/>
          <p:nvPr/>
        </p:nvSpPr>
        <p:spPr>
          <a:xfrm>
            <a:off x="7055512" y="3098798"/>
            <a:ext cx="2141217" cy="822039"/>
          </a:xfrm>
          <a:prstGeom prst="rect">
            <a:avLst/>
          </a:prstGeom>
          <a:solidFill>
            <a:srgbClr val="CC61AD">
              <a:alpha val="20110"/>
            </a:srgbClr>
          </a:solidFill>
          <a:ln>
            <a:noFill/>
          </a:ln>
        </p:spPr>
        <p:txBody>
          <a:bodyPr spcFirstLastPara="1" wrap="square" lIns="121787" tIns="121787" rIns="121787" bIns="121787" anchor="ctr" anchorCtr="0">
            <a:noAutofit/>
          </a:bodyPr>
          <a:lstStyle/>
          <a:p>
            <a:endParaRPr sz="2398"/>
          </a:p>
        </p:txBody>
      </p:sp>
      <p:sp>
        <p:nvSpPr>
          <p:cNvPr id="1570" name="Google Shape;1570;p199"/>
          <p:cNvSpPr/>
          <p:nvPr/>
        </p:nvSpPr>
        <p:spPr>
          <a:xfrm>
            <a:off x="7055512" y="3920837"/>
            <a:ext cx="2141217" cy="822039"/>
          </a:xfrm>
          <a:prstGeom prst="rect">
            <a:avLst/>
          </a:prstGeom>
          <a:solidFill>
            <a:srgbClr val="09BFB1">
              <a:alpha val="15639"/>
            </a:srgbClr>
          </a:solidFill>
          <a:ln>
            <a:noFill/>
          </a:ln>
        </p:spPr>
        <p:txBody>
          <a:bodyPr spcFirstLastPara="1" wrap="square" lIns="121787" tIns="121787" rIns="121787" bIns="121787" anchor="ctr" anchorCtr="0">
            <a:noAutofit/>
          </a:bodyPr>
          <a:lstStyle/>
          <a:p>
            <a:endParaRPr sz="2398"/>
          </a:p>
        </p:txBody>
      </p:sp>
      <p:cxnSp>
        <p:nvCxnSpPr>
          <p:cNvPr id="1571" name="Google Shape;1571;p199"/>
          <p:cNvCxnSpPr/>
          <p:nvPr/>
        </p:nvCxnSpPr>
        <p:spPr>
          <a:xfrm>
            <a:off x="9383011" y="3709071"/>
            <a:ext cx="352873"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1572" name="Google Shape;1572;p199"/>
          <p:cNvCxnSpPr/>
          <p:nvPr/>
        </p:nvCxnSpPr>
        <p:spPr>
          <a:xfrm rot="10800000">
            <a:off x="9805503" y="3298039"/>
            <a:ext cx="0" cy="822039"/>
          </a:xfrm>
          <a:prstGeom prst="straightConnector1">
            <a:avLst/>
          </a:prstGeom>
          <a:noFill/>
          <a:ln w="38100" cap="flat" cmpd="sng">
            <a:solidFill>
              <a:schemeClr val="accent6"/>
            </a:solidFill>
            <a:prstDash val="solid"/>
            <a:miter lim="400000"/>
            <a:headEnd type="none" w="sm" len="sm"/>
            <a:tailEnd type="none" w="sm" len="sm"/>
          </a:ln>
        </p:spPr>
      </p:cxnSp>
      <p:sp>
        <p:nvSpPr>
          <p:cNvPr id="1573" name="Google Shape;1573;p199"/>
          <p:cNvSpPr txBox="1"/>
          <p:nvPr/>
        </p:nvSpPr>
        <p:spPr>
          <a:xfrm>
            <a:off x="10824322" y="155224"/>
            <a:ext cx="1218072" cy="837012"/>
          </a:xfrm>
          <a:prstGeom prst="rect">
            <a:avLst/>
          </a:prstGeom>
          <a:noFill/>
          <a:ln>
            <a:noFill/>
          </a:ln>
        </p:spPr>
        <p:txBody>
          <a:bodyPr spcFirstLastPara="1" wrap="square" lIns="121787" tIns="121787" rIns="121787" bIns="121787" anchor="t" anchorCtr="0">
            <a:spAutoFit/>
          </a:bodyPr>
          <a:lstStyle/>
          <a:p>
            <a:pPr algn="ctr">
              <a:lnSpc>
                <a:spcPct val="115000"/>
              </a:lnSpc>
              <a:spcAft>
                <a:spcPts val="1332"/>
              </a:spcAft>
            </a:pPr>
            <a:endParaRPr sz="2398"/>
          </a:p>
        </p:txBody>
      </p:sp>
      <p:sp>
        <p:nvSpPr>
          <p:cNvPr id="1574" name="Google Shape;1574;p199"/>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1575" name="Google Shape;1575;p199"/>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756321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1"/>
          <p:cNvSpPr txBox="1">
            <a:spLocks noGrp="1"/>
          </p:cNvSpPr>
          <p:nvPr>
            <p:ph type="title"/>
          </p:nvPr>
        </p:nvSpPr>
        <p:spPr>
          <a:xfrm>
            <a:off x="548133" y="470828"/>
            <a:ext cx="10502800" cy="612800"/>
          </a:xfrm>
          <a:prstGeom prst="rect">
            <a:avLst/>
          </a:prstGeom>
        </p:spPr>
        <p:txBody>
          <a:bodyPr spcFirstLastPara="1" wrap="square" lIns="121900" tIns="60933" rIns="121900" bIns="60933" anchor="t" anchorCtr="0">
            <a:noAutofit/>
          </a:bodyPr>
          <a:lstStyle/>
          <a:p>
            <a:pPr>
              <a:lnSpc>
                <a:spcPct val="115000"/>
              </a:lnSpc>
            </a:pPr>
            <a:r>
              <a:rPr lang="en"/>
              <a:t>What’s in a biometric monitoring program? </a:t>
            </a:r>
            <a:endParaRPr>
              <a:solidFill>
                <a:schemeClr val="accent1"/>
              </a:solidFill>
            </a:endParaRPr>
          </a:p>
        </p:txBody>
      </p:sp>
      <p:sp>
        <p:nvSpPr>
          <p:cNvPr id="240" name="Google Shape;240;p31"/>
          <p:cNvSpPr txBox="1"/>
          <p:nvPr/>
        </p:nvSpPr>
        <p:spPr>
          <a:xfrm>
            <a:off x="1540599" y="1293067"/>
            <a:ext cx="10059217" cy="858088"/>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rgbClr val="00BDED"/>
                </a:solidFill>
                <a:latin typeface="Roboto" panose="02000000000000000000" pitchFamily="2" charset="0"/>
                <a:ea typeface="Roboto" panose="02000000000000000000" pitchFamily="2" charset="0"/>
                <a:cs typeface="Roboto"/>
                <a:sym typeface="Roboto"/>
              </a:rPr>
              <a:t>SURVEYS</a:t>
            </a:r>
            <a:endParaRPr sz="1600" b="1">
              <a:solidFill>
                <a:srgbClr val="00BDED"/>
              </a:solidFill>
              <a:latin typeface="Roboto" panose="02000000000000000000" pitchFamily="2" charset="0"/>
              <a:ea typeface="Roboto" panose="02000000000000000000" pitchFamily="2" charset="0"/>
              <a:cs typeface="Roboto"/>
              <a:sym typeface="Roboto"/>
            </a:endParaRPr>
          </a:p>
          <a:p>
            <a:pPr>
              <a:lnSpc>
                <a:spcPct val="115000"/>
              </a:lnSpc>
              <a:spcBef>
                <a:spcPts val="800"/>
              </a:spcBef>
            </a:pPr>
            <a:r>
              <a:rPr lang="en" sz="1600">
                <a:solidFill>
                  <a:srgbClr val="2C2F32"/>
                </a:solidFill>
                <a:latin typeface="Roboto" panose="02000000000000000000" pitchFamily="2" charset="0"/>
                <a:ea typeface="Roboto" panose="02000000000000000000" pitchFamily="2" charset="0"/>
                <a:cs typeface="Roboto Light"/>
                <a:sym typeface="Roboto Light"/>
              </a:rPr>
              <a:t>A daily or weekly survey that appears on the members checklist and enables the user to input both quantitative and qualitative data about their self-managed biometric, including:</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Their biometric reading (i.e. blood pressure, blood sugar, weight or pain rating)</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How their reading compares against their goals/target range</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Whether they are experiencing any symptoms </a:t>
            </a: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r>
              <a:rPr lang="en" sz="1600">
                <a:solidFill>
                  <a:srgbClr val="2C2F32"/>
                </a:solidFill>
                <a:latin typeface="Roboto" panose="02000000000000000000" pitchFamily="2" charset="0"/>
                <a:ea typeface="Roboto" panose="02000000000000000000" pitchFamily="2" charset="0"/>
                <a:cs typeface="Roboto Light"/>
                <a:sym typeface="Roboto Light"/>
              </a:rPr>
              <a:t>Surveys include general management guidance based on evidence-based clinical guidelines but </a:t>
            </a: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r>
              <a:rPr lang="en" sz="1600" b="1">
                <a:solidFill>
                  <a:srgbClr val="2C2F32"/>
                </a:solidFill>
                <a:latin typeface="Roboto" panose="02000000000000000000" pitchFamily="2" charset="0"/>
                <a:ea typeface="Roboto" panose="02000000000000000000" pitchFamily="2" charset="0"/>
                <a:cs typeface="Roboto"/>
                <a:sym typeface="Roboto"/>
              </a:rPr>
              <a:t>always refer members back to their provider's instructions &amp; recommendations. </a:t>
            </a: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a:latin typeface="Roboto" panose="02000000000000000000" pitchFamily="2" charset="0"/>
              <a:ea typeface="Roboto" panose="02000000000000000000" pitchFamily="2" charset="0"/>
              <a:cs typeface="Helvetica Neue"/>
              <a:sym typeface="Helvetica Neue"/>
            </a:endParaRPr>
          </a:p>
        </p:txBody>
      </p:sp>
      <p:sp>
        <p:nvSpPr>
          <p:cNvPr id="241" name="Google Shape;241;p31"/>
          <p:cNvSpPr txBox="1"/>
          <p:nvPr/>
        </p:nvSpPr>
        <p:spPr>
          <a:xfrm>
            <a:off x="1540599" y="4206239"/>
            <a:ext cx="10502800" cy="801073"/>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rgbClr val="00BDED"/>
                </a:solidFill>
                <a:latin typeface="Roboto" panose="02000000000000000000" pitchFamily="2" charset="0"/>
                <a:ea typeface="Roboto" panose="02000000000000000000" pitchFamily="2" charset="0"/>
                <a:cs typeface="Roboto"/>
                <a:sym typeface="Roboto"/>
              </a:rPr>
              <a:t>DASHBOARD ALERTS</a:t>
            </a:r>
            <a:endParaRPr sz="1600" b="1">
              <a:solidFill>
                <a:srgbClr val="00BDED"/>
              </a:solidFill>
              <a:latin typeface="Roboto" panose="02000000000000000000" pitchFamily="2" charset="0"/>
              <a:ea typeface="Roboto" panose="02000000000000000000" pitchFamily="2" charset="0"/>
              <a:cs typeface="Roboto"/>
              <a:sym typeface="Roboto"/>
            </a:endParaRPr>
          </a:p>
          <a:p>
            <a:pPr>
              <a:lnSpc>
                <a:spcPct val="115000"/>
              </a:lnSpc>
              <a:spcBef>
                <a:spcPts val="400"/>
              </a:spcBef>
            </a:pPr>
            <a:r>
              <a:rPr lang="en" sz="1600">
                <a:solidFill>
                  <a:srgbClr val="2C2F32"/>
                </a:solidFill>
                <a:latin typeface="Roboto" panose="02000000000000000000" pitchFamily="2" charset="0"/>
                <a:ea typeface="Roboto" panose="02000000000000000000" pitchFamily="2" charset="0"/>
                <a:cs typeface="Roboto Light"/>
                <a:sym typeface="Roboto Light"/>
              </a:rPr>
              <a:t>Automated notification designed to surface pertinent member insights from surveys back to the dashboard users. Alerts also provide end-user decision support in an effort to help guide next steps. </a:t>
            </a: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spcBef>
                <a:spcPts val="400"/>
              </a:spcBef>
            </a:pP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spcBef>
                <a:spcPts val="400"/>
              </a:spcBef>
            </a:pPr>
            <a:r>
              <a:rPr lang="en" sz="1600">
                <a:solidFill>
                  <a:srgbClr val="2C2F32"/>
                </a:solidFill>
                <a:latin typeface="Roboto" panose="02000000000000000000" pitchFamily="2" charset="0"/>
                <a:ea typeface="Roboto" panose="02000000000000000000" pitchFamily="2" charset="0"/>
                <a:cs typeface="Roboto Light"/>
                <a:sym typeface="Roboto Light"/>
              </a:rPr>
              <a:t>Dashboard users will always be notified if: </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spcBef>
                <a:spcPts val="400"/>
              </a:spcBef>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A reading is outside the clinical guideline recommendation</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Member reports a reading is outside of their target range</a:t>
            </a: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indent="-406390">
              <a:lnSpc>
                <a:spcPct val="115000"/>
              </a:lnSpc>
              <a:buClr>
                <a:srgbClr val="2C2F32"/>
              </a:buClr>
              <a:buSzPts val="1200"/>
              <a:buFont typeface="Roboto Light"/>
              <a:buChar char="●"/>
            </a:pPr>
            <a:r>
              <a:rPr lang="en" sz="1600">
                <a:solidFill>
                  <a:srgbClr val="2C2F32"/>
                </a:solidFill>
                <a:latin typeface="Roboto" panose="02000000000000000000" pitchFamily="2" charset="0"/>
                <a:ea typeface="Roboto" panose="02000000000000000000" pitchFamily="2" charset="0"/>
                <a:cs typeface="Roboto Light"/>
                <a:sym typeface="Roboto Light"/>
              </a:rPr>
              <a:t>Member reports experiencing any symptoms </a:t>
            </a: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spcBef>
                <a:spcPts val="400"/>
              </a:spcBef>
            </a:pPr>
            <a:endParaRPr sz="1600">
              <a:solidFill>
                <a:srgbClr val="2C2F32"/>
              </a:solidFill>
              <a:latin typeface="Roboto" panose="02000000000000000000" pitchFamily="2" charset="0"/>
              <a:ea typeface="Roboto" panose="02000000000000000000" pitchFamily="2" charset="0"/>
              <a:cs typeface="Roboto Light"/>
              <a:sym typeface="Roboto Light"/>
            </a:endParaRPr>
          </a:p>
          <a:p>
            <a:pPr marL="609585">
              <a:lnSpc>
                <a:spcPct val="115000"/>
              </a:lnSpc>
              <a:spcBef>
                <a:spcPts val="400"/>
              </a:spcBef>
            </a:pPr>
            <a:endParaRPr sz="1600">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spcBef>
                <a:spcPts val="400"/>
              </a:spcBef>
            </a:pPr>
            <a:endParaRPr sz="1600">
              <a:latin typeface="Roboto" panose="02000000000000000000" pitchFamily="2" charset="0"/>
              <a:ea typeface="Roboto" panose="02000000000000000000" pitchFamily="2" charset="0"/>
              <a:cs typeface="Roboto"/>
              <a:sym typeface="Roboto"/>
            </a:endParaRPr>
          </a:p>
        </p:txBody>
      </p:sp>
      <p:pic>
        <p:nvPicPr>
          <p:cNvPr id="242" name="Google Shape;242;p31"/>
          <p:cNvPicPr preferRelativeResize="0"/>
          <p:nvPr/>
        </p:nvPicPr>
        <p:blipFill>
          <a:blip r:embed="rId3">
            <a:alphaModFix/>
          </a:blip>
          <a:stretch>
            <a:fillRect/>
          </a:stretch>
        </p:blipFill>
        <p:spPr>
          <a:xfrm>
            <a:off x="422041" y="1293083"/>
            <a:ext cx="858088" cy="858088"/>
          </a:xfrm>
          <a:prstGeom prst="rect">
            <a:avLst/>
          </a:prstGeom>
          <a:noFill/>
          <a:ln>
            <a:noFill/>
          </a:ln>
        </p:spPr>
      </p:pic>
      <p:pic>
        <p:nvPicPr>
          <p:cNvPr id="243" name="Google Shape;243;p31"/>
          <p:cNvPicPr preferRelativeResize="0"/>
          <p:nvPr/>
        </p:nvPicPr>
        <p:blipFill>
          <a:blip r:embed="rId4">
            <a:alphaModFix/>
          </a:blip>
          <a:stretch>
            <a:fillRect/>
          </a:stretch>
        </p:blipFill>
        <p:spPr>
          <a:xfrm>
            <a:off x="410977" y="4149224"/>
            <a:ext cx="858088" cy="858088"/>
          </a:xfrm>
          <a:prstGeom prst="rect">
            <a:avLst/>
          </a:prstGeom>
          <a:noFill/>
          <a:ln>
            <a:noFill/>
          </a:ln>
        </p:spPr>
      </p:pic>
      <p:sp>
        <p:nvSpPr>
          <p:cNvPr id="2" name="Google Shape;1574;p199">
            <a:extLst>
              <a:ext uri="{FF2B5EF4-FFF2-40B4-BE49-F238E27FC236}">
                <a16:creationId xmlns:a16="http://schemas.microsoft.com/office/drawing/2014/main" id="{9F0D03A0-2172-455F-E546-1AC3AE485D13}"/>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3" name="Google Shape;1575;p199">
            <a:extLst>
              <a:ext uri="{FF2B5EF4-FFF2-40B4-BE49-F238E27FC236}">
                <a16:creationId xmlns:a16="http://schemas.microsoft.com/office/drawing/2014/main" id="{C28BDCA9-8177-1852-EC12-833C565E2BB1}"/>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473145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3"/>
          <p:cNvSpPr txBox="1">
            <a:spLocks noGrp="1"/>
          </p:cNvSpPr>
          <p:nvPr>
            <p:ph type="title"/>
          </p:nvPr>
        </p:nvSpPr>
        <p:spPr>
          <a:xfrm>
            <a:off x="548133" y="470828"/>
            <a:ext cx="10502800" cy="612800"/>
          </a:xfrm>
          <a:prstGeom prst="rect">
            <a:avLst/>
          </a:prstGeom>
        </p:spPr>
        <p:txBody>
          <a:bodyPr spcFirstLastPara="1" wrap="square" lIns="121900" tIns="60933" rIns="121900" bIns="60933" anchor="t" anchorCtr="0">
            <a:noAutofit/>
          </a:bodyPr>
          <a:lstStyle/>
          <a:p>
            <a:pPr>
              <a:lnSpc>
                <a:spcPct val="115000"/>
              </a:lnSpc>
            </a:pPr>
            <a:r>
              <a:rPr lang="en"/>
              <a:t>Biometric monitoring program best practices</a:t>
            </a:r>
            <a:endParaRPr/>
          </a:p>
          <a:p>
            <a:pPr>
              <a:lnSpc>
                <a:spcPct val="115000"/>
              </a:lnSpc>
            </a:pPr>
            <a:endParaRPr/>
          </a:p>
        </p:txBody>
      </p:sp>
      <p:sp>
        <p:nvSpPr>
          <p:cNvPr id="259" name="Google Shape;259;p33"/>
          <p:cNvSpPr txBox="1"/>
          <p:nvPr/>
        </p:nvSpPr>
        <p:spPr>
          <a:xfrm>
            <a:off x="1136467" y="1388433"/>
            <a:ext cx="9593904" cy="4904800"/>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chemeClr val="accent1"/>
                </a:solidFill>
                <a:latin typeface="Roboto"/>
                <a:ea typeface="Roboto"/>
                <a:cs typeface="Roboto"/>
                <a:sym typeface="Roboto"/>
              </a:rPr>
              <a:t>Biometrics do not contain any articles; members will not receive health education unless they are enrolled in additional, relevant care programs.  </a:t>
            </a:r>
            <a:endParaRPr sz="1600" b="1">
              <a:solidFill>
                <a:schemeClr val="accent1"/>
              </a:solidFill>
              <a:latin typeface="Roboto"/>
              <a:ea typeface="Roboto"/>
              <a:cs typeface="Roboto"/>
              <a:sym typeface="Roboto"/>
            </a:endParaRPr>
          </a:p>
          <a:p>
            <a:pPr>
              <a:lnSpc>
                <a:spcPct val="115000"/>
              </a:lnSpc>
            </a:pPr>
            <a:r>
              <a:rPr lang="en" sz="1600">
                <a:solidFill>
                  <a:srgbClr val="2C2F32"/>
                </a:solidFill>
                <a:latin typeface="Roboto Light"/>
                <a:ea typeface="Roboto Light"/>
                <a:cs typeface="Roboto Light"/>
                <a:sym typeface="Roboto Light"/>
              </a:rPr>
              <a:t>We typically recommend use of biometrics as a supplement to a clinical care program. There are some exceptions where a clinical care program is not necessary.  For example, a member who is not interested in receiving health education through a care program but may benefit from the accountability provided in a biometric program. </a:t>
            </a:r>
            <a:endParaRPr lang="en-US" sz="1600">
              <a:solidFill>
                <a:srgbClr val="2C2F32"/>
              </a:solidFill>
              <a:latin typeface="Roboto Light"/>
              <a:ea typeface="Roboto Light"/>
              <a:cs typeface="Roboto Light"/>
              <a:sym typeface="Roboto Light"/>
            </a:endParaRPr>
          </a:p>
          <a:p>
            <a:pPr>
              <a:lnSpc>
                <a:spcPct val="115000"/>
              </a:lnSpc>
            </a:pPr>
            <a:endParaRPr sz="1600">
              <a:solidFill>
                <a:srgbClr val="2C2F32"/>
              </a:solidFill>
              <a:latin typeface="Roboto Light"/>
              <a:ea typeface="Roboto Light"/>
              <a:cs typeface="Roboto Light"/>
              <a:sym typeface="Roboto Light"/>
            </a:endParaRPr>
          </a:p>
          <a:p>
            <a:pPr>
              <a:lnSpc>
                <a:spcPct val="115000"/>
              </a:lnSpc>
            </a:pPr>
            <a:r>
              <a:rPr lang="en" sz="1600" b="1">
                <a:solidFill>
                  <a:schemeClr val="accent1"/>
                </a:solidFill>
                <a:latin typeface="Roboto"/>
                <a:ea typeface="Roboto"/>
                <a:cs typeface="Roboto"/>
                <a:sym typeface="Roboto"/>
              </a:rPr>
              <a:t>Biometrics include clinical questions and clinical alerts </a:t>
            </a:r>
          </a:p>
          <a:p>
            <a:pPr>
              <a:lnSpc>
                <a:spcPct val="115000"/>
              </a:lnSpc>
            </a:pPr>
            <a:r>
              <a:rPr lang="en" sz="1600">
                <a:solidFill>
                  <a:srgbClr val="2C2F32"/>
                </a:solidFill>
                <a:latin typeface="Roboto Light"/>
                <a:ea typeface="Roboto Light"/>
                <a:cs typeface="Roboto Light"/>
                <a:sym typeface="Roboto Light"/>
              </a:rPr>
              <a:t>We only recommend use of biometrics if a clinician is managing the member or available for clinical escalation. </a:t>
            </a:r>
            <a:endParaRPr sz="1600">
              <a:solidFill>
                <a:srgbClr val="2C2F32"/>
              </a:solidFill>
              <a:latin typeface="Roboto Light"/>
              <a:ea typeface="Roboto Light"/>
              <a:cs typeface="Roboto Light"/>
              <a:sym typeface="Roboto Light"/>
            </a:endParaRPr>
          </a:p>
          <a:p>
            <a:pPr>
              <a:lnSpc>
                <a:spcPct val="115000"/>
              </a:lnSpc>
            </a:pPr>
            <a:endParaRPr lang="en-US" sz="1600">
              <a:solidFill>
                <a:srgbClr val="2C2F32"/>
              </a:solidFill>
              <a:latin typeface="Roboto Light"/>
              <a:ea typeface="Roboto Light"/>
              <a:cs typeface="Roboto Light"/>
              <a:sym typeface="Roboto Light"/>
            </a:endParaRPr>
          </a:p>
          <a:p>
            <a:pPr>
              <a:lnSpc>
                <a:spcPct val="115000"/>
              </a:lnSpc>
            </a:pPr>
            <a:endParaRPr sz="1600">
              <a:solidFill>
                <a:srgbClr val="2C2F32"/>
              </a:solidFill>
              <a:latin typeface="Roboto Light"/>
              <a:ea typeface="Roboto Light"/>
              <a:cs typeface="Roboto Light"/>
              <a:sym typeface="Roboto Light"/>
            </a:endParaRPr>
          </a:p>
          <a:p>
            <a:pPr>
              <a:lnSpc>
                <a:spcPct val="115000"/>
              </a:lnSpc>
            </a:pPr>
            <a:r>
              <a:rPr lang="en" sz="1600" b="1">
                <a:solidFill>
                  <a:schemeClr val="accent1"/>
                </a:solidFill>
                <a:latin typeface="Roboto"/>
                <a:ea typeface="Roboto"/>
                <a:cs typeface="Roboto"/>
                <a:sym typeface="Roboto"/>
              </a:rPr>
              <a:t>Biometrics foster member activation and engagement </a:t>
            </a:r>
            <a:endParaRPr sz="1600" b="1">
              <a:solidFill>
                <a:schemeClr val="accent1"/>
              </a:solidFill>
              <a:latin typeface="Roboto"/>
              <a:ea typeface="Roboto"/>
              <a:cs typeface="Roboto"/>
              <a:sym typeface="Roboto"/>
            </a:endParaRPr>
          </a:p>
          <a:p>
            <a:pPr>
              <a:lnSpc>
                <a:spcPct val="115000"/>
              </a:lnSpc>
            </a:pPr>
            <a:r>
              <a:rPr lang="en" sz="1600">
                <a:solidFill>
                  <a:srgbClr val="2C2F32"/>
                </a:solidFill>
                <a:latin typeface="Roboto Light"/>
                <a:ea typeface="Roboto Light"/>
                <a:cs typeface="Roboto Light"/>
                <a:sym typeface="Roboto Light"/>
              </a:rPr>
              <a:t>The earlier in the member journey that a biometric program is added, the better chance that the member is engaged and retained. We have seen up to 2.1x increase in engagement for members enrolled in biometric programs.</a:t>
            </a:r>
            <a:endParaRPr sz="1600">
              <a:solidFill>
                <a:srgbClr val="2C2F32"/>
              </a:solidFill>
              <a:latin typeface="Roboto Light"/>
              <a:ea typeface="Roboto Light"/>
              <a:cs typeface="Roboto Light"/>
              <a:sym typeface="Roboto Light"/>
            </a:endParaRPr>
          </a:p>
        </p:txBody>
      </p:sp>
      <p:sp>
        <p:nvSpPr>
          <p:cNvPr id="10" name="Bent-Up Arrow 9">
            <a:extLst>
              <a:ext uri="{FF2B5EF4-FFF2-40B4-BE49-F238E27FC236}">
                <a16:creationId xmlns:a16="http://schemas.microsoft.com/office/drawing/2014/main" id="{97EADDF5-EE9F-1988-5DB5-87EED8AB4A3F}"/>
              </a:ext>
            </a:extLst>
          </p:cNvPr>
          <p:cNvSpPr/>
          <p:nvPr/>
        </p:nvSpPr>
        <p:spPr>
          <a:xfrm rot="5400000">
            <a:off x="599872" y="3241766"/>
            <a:ext cx="270987" cy="374467"/>
          </a:xfrm>
          <a:prstGeom prst="bentUp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1" name="Bent-Up Arrow 10">
            <a:extLst>
              <a:ext uri="{FF2B5EF4-FFF2-40B4-BE49-F238E27FC236}">
                <a16:creationId xmlns:a16="http://schemas.microsoft.com/office/drawing/2014/main" id="{281AC737-816D-E963-3A6C-1AA6DDF40536}"/>
              </a:ext>
            </a:extLst>
          </p:cNvPr>
          <p:cNvSpPr/>
          <p:nvPr/>
        </p:nvSpPr>
        <p:spPr>
          <a:xfrm rot="5400000">
            <a:off x="599873" y="1435815"/>
            <a:ext cx="270987" cy="374467"/>
          </a:xfrm>
          <a:prstGeom prst="bentUp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Bent-Up Arrow 11">
            <a:extLst>
              <a:ext uri="{FF2B5EF4-FFF2-40B4-BE49-F238E27FC236}">
                <a16:creationId xmlns:a16="http://schemas.microsoft.com/office/drawing/2014/main" id="{206265FF-58BF-8199-F508-5D077ABB4E6B}"/>
              </a:ext>
            </a:extLst>
          </p:cNvPr>
          <p:cNvSpPr/>
          <p:nvPr/>
        </p:nvSpPr>
        <p:spPr>
          <a:xfrm rot="5400000">
            <a:off x="599870" y="4776730"/>
            <a:ext cx="270988" cy="374467"/>
          </a:xfrm>
          <a:prstGeom prst="bentUp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 name="Google Shape;1574;p199">
            <a:extLst>
              <a:ext uri="{FF2B5EF4-FFF2-40B4-BE49-F238E27FC236}">
                <a16:creationId xmlns:a16="http://schemas.microsoft.com/office/drawing/2014/main" id="{F7D0A0CB-0BBD-0499-611F-E116CA8C1E5C}"/>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3" name="Google Shape;1575;p199">
            <a:extLst>
              <a:ext uri="{FF2B5EF4-FFF2-40B4-BE49-F238E27FC236}">
                <a16:creationId xmlns:a16="http://schemas.microsoft.com/office/drawing/2014/main" id="{1F9463BE-274C-AECB-A3B3-1B0070C41316}"/>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613711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4"/>
          <p:cNvSpPr txBox="1">
            <a:spLocks noGrp="1"/>
          </p:cNvSpPr>
          <p:nvPr>
            <p:ph type="title"/>
          </p:nvPr>
        </p:nvSpPr>
        <p:spPr>
          <a:xfrm>
            <a:off x="548133" y="470828"/>
            <a:ext cx="10502800" cy="612800"/>
          </a:xfrm>
          <a:prstGeom prst="rect">
            <a:avLst/>
          </a:prstGeom>
        </p:spPr>
        <p:txBody>
          <a:bodyPr spcFirstLastPara="1" wrap="square" lIns="121900" tIns="60933" rIns="121900" bIns="60933" anchor="t" anchorCtr="0">
            <a:noAutofit/>
          </a:bodyPr>
          <a:lstStyle/>
          <a:p>
            <a:pPr>
              <a:lnSpc>
                <a:spcPct val="115000"/>
              </a:lnSpc>
            </a:pPr>
            <a:r>
              <a:rPr lang="en"/>
              <a:t>When to Use a Biometric Program</a:t>
            </a:r>
            <a:endParaRPr/>
          </a:p>
        </p:txBody>
      </p:sp>
      <p:sp>
        <p:nvSpPr>
          <p:cNvPr id="266" name="Google Shape;266;p34"/>
          <p:cNvSpPr txBox="1"/>
          <p:nvPr/>
        </p:nvSpPr>
        <p:spPr>
          <a:xfrm>
            <a:off x="1090350" y="1575471"/>
            <a:ext cx="4496063" cy="1453483"/>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rgbClr val="2C2F32"/>
                </a:solidFill>
                <a:latin typeface="Roboto" panose="02000000000000000000" pitchFamily="2" charset="0"/>
                <a:ea typeface="Roboto" panose="02000000000000000000" pitchFamily="2" charset="0"/>
                <a:cs typeface="Roboto"/>
                <a:sym typeface="Roboto"/>
              </a:rPr>
              <a:t>If the member expresses interest in monitoring a biometric or working towards a goal</a:t>
            </a: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r>
              <a:rPr lang="en" sz="1600" i="1">
                <a:solidFill>
                  <a:srgbClr val="2C2F32"/>
                </a:solidFill>
                <a:latin typeface="Roboto" panose="02000000000000000000" pitchFamily="2" charset="0"/>
                <a:ea typeface="Roboto" panose="02000000000000000000" pitchFamily="2" charset="0"/>
                <a:cs typeface="Roboto Light"/>
                <a:sym typeface="Roboto Light"/>
              </a:rPr>
              <a:t>→ Example: Member would like to lose weight or track their blood pressure</a:t>
            </a:r>
            <a:endParaRPr sz="1600" i="1">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endParaRPr sz="1600" b="1" i="1">
              <a:solidFill>
                <a:srgbClr val="2C2F32"/>
              </a:solidFill>
              <a:latin typeface="Roboto" panose="02000000000000000000" pitchFamily="2" charset="0"/>
              <a:ea typeface="Roboto" panose="02000000000000000000" pitchFamily="2" charset="0"/>
              <a:cs typeface="Roboto"/>
              <a:sym typeface="Roboto"/>
            </a:endParaRPr>
          </a:p>
        </p:txBody>
      </p:sp>
      <p:sp>
        <p:nvSpPr>
          <p:cNvPr id="2" name="Google Shape;266;p34">
            <a:extLst>
              <a:ext uri="{FF2B5EF4-FFF2-40B4-BE49-F238E27FC236}">
                <a16:creationId xmlns:a16="http://schemas.microsoft.com/office/drawing/2014/main" id="{261477FE-D815-5872-4E5B-7CA9E393F2CD}"/>
              </a:ext>
            </a:extLst>
          </p:cNvPr>
          <p:cNvSpPr txBox="1"/>
          <p:nvPr/>
        </p:nvSpPr>
        <p:spPr>
          <a:xfrm>
            <a:off x="6803987" y="1312232"/>
            <a:ext cx="4880369" cy="1716722"/>
          </a:xfrm>
          <a:prstGeom prst="rect">
            <a:avLst/>
          </a:prstGeom>
          <a:noFill/>
          <a:ln>
            <a:noFill/>
          </a:ln>
        </p:spPr>
        <p:txBody>
          <a:bodyPr spcFirstLastPara="1" wrap="square" lIns="45700" tIns="0" rIns="45700" bIns="45700" anchor="t" anchorCtr="0">
            <a:noAutofit/>
          </a:bodyPr>
          <a:lstStyle/>
          <a:p>
            <a:pPr>
              <a:lnSpc>
                <a:spcPct val="115000"/>
              </a:lnSpc>
            </a:pP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r>
              <a:rPr lang="en" sz="1600" b="1">
                <a:solidFill>
                  <a:srgbClr val="2C2F32"/>
                </a:solidFill>
                <a:latin typeface="Roboto" panose="02000000000000000000" pitchFamily="2" charset="0"/>
                <a:ea typeface="Roboto" panose="02000000000000000000" pitchFamily="2" charset="0"/>
                <a:cs typeface="Roboto"/>
                <a:sym typeface="Roboto"/>
              </a:rPr>
              <a:t>If biometric management is part of your care management team's program</a:t>
            </a: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r>
              <a:rPr lang="en" sz="1600" i="1">
                <a:solidFill>
                  <a:srgbClr val="2C2F32"/>
                </a:solidFill>
                <a:latin typeface="Roboto" panose="02000000000000000000" pitchFamily="2" charset="0"/>
                <a:ea typeface="Roboto" panose="02000000000000000000" pitchFamily="2" charset="0"/>
                <a:cs typeface="Roboto Light"/>
                <a:sym typeface="Roboto Light"/>
              </a:rPr>
              <a:t>→ Example: Care Manager is part of a dedicated diabetes management care team focusing on blood sugar monitoring</a:t>
            </a:r>
            <a:endParaRPr sz="1600" b="1" i="1">
              <a:solidFill>
                <a:srgbClr val="2C2F32"/>
              </a:solidFill>
              <a:latin typeface="Roboto" panose="02000000000000000000" pitchFamily="2" charset="0"/>
              <a:ea typeface="Roboto" panose="02000000000000000000" pitchFamily="2" charset="0"/>
              <a:cs typeface="Roboto"/>
              <a:sym typeface="Roboto"/>
            </a:endParaRPr>
          </a:p>
        </p:txBody>
      </p:sp>
      <p:sp>
        <p:nvSpPr>
          <p:cNvPr id="3" name="Oval 2">
            <a:extLst>
              <a:ext uri="{FF2B5EF4-FFF2-40B4-BE49-F238E27FC236}">
                <a16:creationId xmlns:a16="http://schemas.microsoft.com/office/drawing/2014/main" id="{7276B0A5-ECDB-D4E3-ABFD-1DB065506A4A}"/>
              </a:ext>
            </a:extLst>
          </p:cNvPr>
          <p:cNvSpPr/>
          <p:nvPr/>
        </p:nvSpPr>
        <p:spPr>
          <a:xfrm>
            <a:off x="240105" y="1724871"/>
            <a:ext cx="702870" cy="732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bg1"/>
                </a:solidFill>
                <a:effectLst>
                  <a:outerShdw blurRad="38100" dist="19050" dir="2700000" algn="tl" rotWithShape="0">
                    <a:schemeClr val="dk1">
                      <a:alpha val="40000"/>
                    </a:schemeClr>
                  </a:outerShdw>
                </a:effectLst>
              </a:rPr>
              <a:t>1</a:t>
            </a:r>
          </a:p>
        </p:txBody>
      </p:sp>
      <p:sp>
        <p:nvSpPr>
          <p:cNvPr id="4" name="Oval 3">
            <a:extLst>
              <a:ext uri="{FF2B5EF4-FFF2-40B4-BE49-F238E27FC236}">
                <a16:creationId xmlns:a16="http://schemas.microsoft.com/office/drawing/2014/main" id="{EE7BB3C4-29D2-D11D-0C6E-D233A80F667C}"/>
              </a:ext>
            </a:extLst>
          </p:cNvPr>
          <p:cNvSpPr/>
          <p:nvPr/>
        </p:nvSpPr>
        <p:spPr>
          <a:xfrm>
            <a:off x="196698" y="3623903"/>
            <a:ext cx="702870" cy="732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bg1"/>
                </a:solidFill>
                <a:effectLst>
                  <a:outerShdw blurRad="38100" dist="19050" dir="2700000" algn="tl" rotWithShape="0">
                    <a:schemeClr val="dk1">
                      <a:alpha val="40000"/>
                    </a:schemeClr>
                  </a:outerShdw>
                </a:effectLst>
              </a:rPr>
              <a:t>2</a:t>
            </a:r>
          </a:p>
        </p:txBody>
      </p:sp>
      <p:sp>
        <p:nvSpPr>
          <p:cNvPr id="5" name="Oval 4">
            <a:extLst>
              <a:ext uri="{FF2B5EF4-FFF2-40B4-BE49-F238E27FC236}">
                <a16:creationId xmlns:a16="http://schemas.microsoft.com/office/drawing/2014/main" id="{E5304A4C-DF08-3517-EE34-DFD9814F0FBE}"/>
              </a:ext>
            </a:extLst>
          </p:cNvPr>
          <p:cNvSpPr/>
          <p:nvPr/>
        </p:nvSpPr>
        <p:spPr>
          <a:xfrm>
            <a:off x="5918461" y="1724870"/>
            <a:ext cx="702870" cy="732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bg1"/>
                </a:solidFill>
                <a:effectLst>
                  <a:outerShdw blurRad="38100" dist="19050" dir="2700000" algn="tl" rotWithShape="0">
                    <a:schemeClr val="dk1">
                      <a:alpha val="40000"/>
                    </a:schemeClr>
                  </a:outerShdw>
                </a:effectLst>
              </a:rPr>
              <a:t>3</a:t>
            </a:r>
          </a:p>
        </p:txBody>
      </p:sp>
      <p:sp>
        <p:nvSpPr>
          <p:cNvPr id="6" name="Oval 5">
            <a:extLst>
              <a:ext uri="{FF2B5EF4-FFF2-40B4-BE49-F238E27FC236}">
                <a16:creationId xmlns:a16="http://schemas.microsoft.com/office/drawing/2014/main" id="{BA441F30-2B9F-5FB7-7AC6-57544CF2490B}"/>
              </a:ext>
            </a:extLst>
          </p:cNvPr>
          <p:cNvSpPr/>
          <p:nvPr/>
        </p:nvSpPr>
        <p:spPr>
          <a:xfrm>
            <a:off x="5955990" y="3623902"/>
            <a:ext cx="702870" cy="732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bg1"/>
                </a:solidFill>
                <a:effectLst>
                  <a:outerShdw blurRad="38100" dist="19050" dir="2700000" algn="tl" rotWithShape="0">
                    <a:schemeClr val="dk1">
                      <a:alpha val="40000"/>
                    </a:schemeClr>
                  </a:outerShdw>
                </a:effectLst>
              </a:rPr>
              <a:t>4</a:t>
            </a:r>
          </a:p>
        </p:txBody>
      </p:sp>
      <p:sp>
        <p:nvSpPr>
          <p:cNvPr id="7" name="Google Shape;266;p34">
            <a:extLst>
              <a:ext uri="{FF2B5EF4-FFF2-40B4-BE49-F238E27FC236}">
                <a16:creationId xmlns:a16="http://schemas.microsoft.com/office/drawing/2014/main" id="{B071478A-F5F6-68F1-7D6F-B37C02F10987}"/>
              </a:ext>
            </a:extLst>
          </p:cNvPr>
          <p:cNvSpPr txBox="1"/>
          <p:nvPr/>
        </p:nvSpPr>
        <p:spPr>
          <a:xfrm>
            <a:off x="1098283" y="3568616"/>
            <a:ext cx="4496063" cy="1074829"/>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rgbClr val="2C2F32"/>
                </a:solidFill>
                <a:latin typeface="Roboto" panose="02000000000000000000" pitchFamily="2" charset="0"/>
                <a:ea typeface="Roboto" panose="02000000000000000000" pitchFamily="2" charset="0"/>
                <a:cs typeface="Roboto"/>
                <a:sym typeface="Roboto"/>
              </a:rPr>
              <a:t>If the the member is managing a new condition or medication that requires them to track a biometric</a:t>
            </a: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r>
              <a:rPr lang="en" sz="1600" i="1">
                <a:solidFill>
                  <a:srgbClr val="2C2F32"/>
                </a:solidFill>
                <a:latin typeface="Roboto" panose="02000000000000000000" pitchFamily="2" charset="0"/>
                <a:ea typeface="Roboto" panose="02000000000000000000" pitchFamily="2" charset="0"/>
                <a:cs typeface="Roboto Light"/>
                <a:sym typeface="Roboto Light"/>
              </a:rPr>
              <a:t>→ Example: Member diagnosed with gestational diabetes who needs to track their blood sugar </a:t>
            </a:r>
            <a:endParaRPr sz="1600" i="1">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r>
              <a:rPr lang="en" sz="1600" i="1">
                <a:solidFill>
                  <a:srgbClr val="2C2F32"/>
                </a:solidFill>
                <a:latin typeface="Roboto" panose="02000000000000000000" pitchFamily="2" charset="0"/>
                <a:ea typeface="Roboto" panose="02000000000000000000" pitchFamily="2" charset="0"/>
                <a:cs typeface="Roboto Light"/>
                <a:sym typeface="Roboto Light"/>
              </a:rPr>
              <a:t>→ Example: Member is managing new blood pressure diagnosis; wants to report back to their provider</a:t>
            </a:r>
            <a:endParaRPr sz="1600" i="1">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b="1" i="1">
              <a:solidFill>
                <a:srgbClr val="2C2F32"/>
              </a:solidFill>
              <a:latin typeface="Roboto" panose="02000000000000000000" pitchFamily="2" charset="0"/>
              <a:ea typeface="Roboto" panose="02000000000000000000" pitchFamily="2" charset="0"/>
              <a:cs typeface="Roboto"/>
              <a:sym typeface="Roboto"/>
            </a:endParaRPr>
          </a:p>
        </p:txBody>
      </p:sp>
      <p:sp>
        <p:nvSpPr>
          <p:cNvPr id="8" name="Google Shape;266;p34">
            <a:extLst>
              <a:ext uri="{FF2B5EF4-FFF2-40B4-BE49-F238E27FC236}">
                <a16:creationId xmlns:a16="http://schemas.microsoft.com/office/drawing/2014/main" id="{8DDD246B-DD2D-0542-E02A-2A995F023AD1}"/>
              </a:ext>
            </a:extLst>
          </p:cNvPr>
          <p:cNvSpPr txBox="1"/>
          <p:nvPr/>
        </p:nvSpPr>
        <p:spPr>
          <a:xfrm>
            <a:off x="6803986" y="3623902"/>
            <a:ext cx="4880369" cy="1944309"/>
          </a:xfrm>
          <a:prstGeom prst="rect">
            <a:avLst/>
          </a:prstGeom>
          <a:noFill/>
          <a:ln>
            <a:noFill/>
          </a:ln>
        </p:spPr>
        <p:txBody>
          <a:bodyPr spcFirstLastPara="1" wrap="square" lIns="45700" tIns="0" rIns="45700" bIns="45700" anchor="t" anchorCtr="0">
            <a:noAutofit/>
          </a:bodyPr>
          <a:lstStyle/>
          <a:p>
            <a:pPr>
              <a:lnSpc>
                <a:spcPct val="115000"/>
              </a:lnSpc>
            </a:pPr>
            <a:r>
              <a:rPr lang="en" sz="1600" b="1">
                <a:solidFill>
                  <a:srgbClr val="2C2F32"/>
                </a:solidFill>
                <a:latin typeface="Roboto" panose="02000000000000000000" pitchFamily="2" charset="0"/>
                <a:ea typeface="Roboto" panose="02000000000000000000" pitchFamily="2" charset="0"/>
                <a:cs typeface="Roboto"/>
                <a:sym typeface="Roboto"/>
              </a:rPr>
              <a:t>If the care manager would like to boost member accountability and engagement </a:t>
            </a:r>
            <a:endParaRPr sz="1600" b="1">
              <a:solidFill>
                <a:srgbClr val="2C2F32"/>
              </a:solidFill>
              <a:latin typeface="Roboto" panose="02000000000000000000" pitchFamily="2" charset="0"/>
              <a:ea typeface="Roboto" panose="02000000000000000000" pitchFamily="2" charset="0"/>
              <a:cs typeface="Roboto"/>
              <a:sym typeface="Roboto"/>
            </a:endParaRPr>
          </a:p>
          <a:p>
            <a:pPr>
              <a:lnSpc>
                <a:spcPct val="115000"/>
              </a:lnSpc>
            </a:pPr>
            <a:r>
              <a:rPr lang="en" sz="1600" i="1">
                <a:solidFill>
                  <a:srgbClr val="2C2F32"/>
                </a:solidFill>
                <a:latin typeface="Roboto" panose="02000000000000000000" pitchFamily="2" charset="0"/>
                <a:ea typeface="Roboto" panose="02000000000000000000" pitchFamily="2" charset="0"/>
                <a:cs typeface="Roboto Light"/>
                <a:sym typeface="Roboto Light"/>
              </a:rPr>
              <a:t>→ Example: Member expresses that they would like more to do on the app or care manager wants to provide more targeted to-dos for the member </a:t>
            </a:r>
            <a:endParaRPr sz="1600" i="1">
              <a:solidFill>
                <a:srgbClr val="2C2F32"/>
              </a:solidFill>
              <a:latin typeface="Roboto" panose="02000000000000000000" pitchFamily="2" charset="0"/>
              <a:ea typeface="Roboto" panose="02000000000000000000" pitchFamily="2" charset="0"/>
              <a:cs typeface="Roboto Light"/>
              <a:sym typeface="Roboto Light"/>
            </a:endParaRPr>
          </a:p>
          <a:p>
            <a:pPr>
              <a:lnSpc>
                <a:spcPct val="115000"/>
              </a:lnSpc>
            </a:pPr>
            <a:endParaRPr sz="1600" b="1" i="1">
              <a:solidFill>
                <a:srgbClr val="2C2F32"/>
              </a:solidFill>
              <a:latin typeface="Roboto" panose="02000000000000000000" pitchFamily="2" charset="0"/>
              <a:ea typeface="Roboto" panose="02000000000000000000" pitchFamily="2" charset="0"/>
              <a:cs typeface="Roboto"/>
              <a:sym typeface="Roboto"/>
            </a:endParaRPr>
          </a:p>
        </p:txBody>
      </p:sp>
      <p:sp>
        <p:nvSpPr>
          <p:cNvPr id="9" name="Google Shape;1574;p199">
            <a:extLst>
              <a:ext uri="{FF2B5EF4-FFF2-40B4-BE49-F238E27FC236}">
                <a16:creationId xmlns:a16="http://schemas.microsoft.com/office/drawing/2014/main" id="{4868746A-E22B-81D1-E841-3C9899DDFF45}"/>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10" name="Google Shape;1575;p199">
            <a:extLst>
              <a:ext uri="{FF2B5EF4-FFF2-40B4-BE49-F238E27FC236}">
                <a16:creationId xmlns:a16="http://schemas.microsoft.com/office/drawing/2014/main" id="{C307FB98-C9BC-450C-647A-4C50D7E3B10B}"/>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985210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2"/>
          <p:cNvSpPr txBox="1">
            <a:spLocks noGrp="1"/>
          </p:cNvSpPr>
          <p:nvPr>
            <p:ph type="sldNum" idx="12"/>
          </p:nvPr>
        </p:nvSpPr>
        <p:spPr>
          <a:xfrm>
            <a:off x="10905500" y="6486111"/>
            <a:ext cx="1142400" cy="132000"/>
          </a:xfrm>
          <a:prstGeom prst="rect">
            <a:avLst/>
          </a:prstGeom>
        </p:spPr>
        <p:txBody>
          <a:bodyPr spcFirstLastPara="1" wrap="square" lIns="121900" tIns="121900" rIns="121900" bIns="121900" anchor="ctr" anchorCtr="0">
            <a:noAutofit/>
          </a:bodyPr>
          <a:lstStyle/>
          <a:p>
            <a:pPr algn="l"/>
            <a:fld id="{00000000-1234-1234-1234-123412341234}" type="slidenum">
              <a:rPr lang="en"/>
              <a:pPr algn="l"/>
              <a:t>15</a:t>
            </a:fld>
            <a:endParaRPr/>
          </a:p>
        </p:txBody>
      </p:sp>
      <p:sp>
        <p:nvSpPr>
          <p:cNvPr id="328" name="Google Shape;328;p42"/>
          <p:cNvSpPr txBox="1">
            <a:spLocks noGrp="1"/>
          </p:cNvSpPr>
          <p:nvPr>
            <p:ph type="title"/>
          </p:nvPr>
        </p:nvSpPr>
        <p:spPr>
          <a:xfrm>
            <a:off x="925900" y="1732915"/>
            <a:ext cx="4293200" cy="3231600"/>
          </a:xfrm>
          <a:prstGeom prst="rect">
            <a:avLst/>
          </a:prstGeom>
        </p:spPr>
        <p:txBody>
          <a:bodyPr spcFirstLastPara="1" wrap="square" lIns="121900" tIns="60933" rIns="121900" bIns="60933" anchor="t" anchorCtr="0">
            <a:noAutofit/>
          </a:bodyPr>
          <a:lstStyle/>
          <a:p>
            <a:r>
              <a:rPr lang="en" sz="3733"/>
              <a:t>Health data visualizations in mobile app</a:t>
            </a:r>
            <a:endParaRPr sz="3733"/>
          </a:p>
          <a:p>
            <a:endParaRPr/>
          </a:p>
        </p:txBody>
      </p:sp>
      <p:sp>
        <p:nvSpPr>
          <p:cNvPr id="329" name="Google Shape;329;p42"/>
          <p:cNvSpPr/>
          <p:nvPr/>
        </p:nvSpPr>
        <p:spPr>
          <a:xfrm>
            <a:off x="6085867" y="733967"/>
            <a:ext cx="5068400" cy="55512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330" name="Google Shape;330;p42"/>
          <p:cNvSpPr txBox="1"/>
          <p:nvPr/>
        </p:nvSpPr>
        <p:spPr>
          <a:xfrm>
            <a:off x="5896965" y="5809284"/>
            <a:ext cx="2041200" cy="676800"/>
          </a:xfrm>
          <a:prstGeom prst="rect">
            <a:avLst/>
          </a:prstGeom>
          <a:noFill/>
          <a:ln>
            <a:noFill/>
          </a:ln>
        </p:spPr>
        <p:txBody>
          <a:bodyPr spcFirstLastPara="1" wrap="square" lIns="121900" tIns="121900" rIns="121900" bIns="121900" anchor="b" anchorCtr="0">
            <a:noAutofit/>
          </a:bodyPr>
          <a:lstStyle/>
          <a:p>
            <a:r>
              <a:rPr lang="en" sz="1200">
                <a:latin typeface="Roboto Light"/>
                <a:ea typeface="Roboto Light"/>
                <a:cs typeface="Roboto Light"/>
                <a:sym typeface="Roboto Light"/>
              </a:rPr>
              <a:t>Image: Expanded blood pressure widget</a:t>
            </a:r>
            <a:endParaRPr sz="933">
              <a:latin typeface="Roboto Light"/>
              <a:ea typeface="Roboto Light"/>
              <a:cs typeface="Roboto Light"/>
              <a:sym typeface="Roboto Light"/>
            </a:endParaRPr>
          </a:p>
        </p:txBody>
      </p:sp>
      <p:sp>
        <p:nvSpPr>
          <p:cNvPr id="331" name="Google Shape;331;p42"/>
          <p:cNvSpPr txBox="1"/>
          <p:nvPr/>
        </p:nvSpPr>
        <p:spPr>
          <a:xfrm>
            <a:off x="8913799" y="5809284"/>
            <a:ext cx="2041200" cy="676800"/>
          </a:xfrm>
          <a:prstGeom prst="rect">
            <a:avLst/>
          </a:prstGeom>
          <a:noFill/>
          <a:ln>
            <a:noFill/>
          </a:ln>
        </p:spPr>
        <p:txBody>
          <a:bodyPr spcFirstLastPara="1" wrap="square" lIns="121900" tIns="121900" rIns="121900" bIns="121900" anchor="b" anchorCtr="0">
            <a:noAutofit/>
          </a:bodyPr>
          <a:lstStyle/>
          <a:p>
            <a:r>
              <a:rPr lang="en" sz="1200">
                <a:latin typeface="Roboto Light"/>
                <a:ea typeface="Roboto Light"/>
                <a:cs typeface="Roboto Light"/>
                <a:sym typeface="Roboto Light"/>
              </a:rPr>
              <a:t>Image: Expanded weight tracker widget</a:t>
            </a:r>
            <a:endParaRPr sz="933">
              <a:latin typeface="Roboto Light"/>
              <a:ea typeface="Roboto Light"/>
              <a:cs typeface="Roboto Light"/>
              <a:sym typeface="Roboto Light"/>
            </a:endParaRPr>
          </a:p>
        </p:txBody>
      </p:sp>
      <p:grpSp>
        <p:nvGrpSpPr>
          <p:cNvPr id="332" name="Google Shape;332;p42"/>
          <p:cNvGrpSpPr/>
          <p:nvPr/>
        </p:nvGrpSpPr>
        <p:grpSpPr>
          <a:xfrm>
            <a:off x="8669167" y="733967"/>
            <a:ext cx="2621900" cy="5212136"/>
            <a:chOff x="3450100" y="514975"/>
            <a:chExt cx="1966425" cy="3909102"/>
          </a:xfrm>
        </p:grpSpPr>
        <p:pic>
          <p:nvPicPr>
            <p:cNvPr id="333" name="Google Shape;333;p42"/>
            <p:cNvPicPr preferRelativeResize="0"/>
            <p:nvPr/>
          </p:nvPicPr>
          <p:blipFill rotWithShape="1">
            <a:blip r:embed="rId3">
              <a:alphaModFix/>
            </a:blip>
            <a:srcRect b="11613"/>
            <a:stretch/>
          </p:blipFill>
          <p:spPr>
            <a:xfrm>
              <a:off x="3555500" y="599625"/>
              <a:ext cx="1755600" cy="3739800"/>
            </a:xfrm>
            <a:prstGeom prst="roundRect">
              <a:avLst>
                <a:gd name="adj" fmla="val 10662"/>
              </a:avLst>
            </a:prstGeom>
            <a:noFill/>
            <a:ln>
              <a:noFill/>
            </a:ln>
          </p:spPr>
        </p:pic>
        <p:pic>
          <p:nvPicPr>
            <p:cNvPr id="334" name="Google Shape;334;p42"/>
            <p:cNvPicPr preferRelativeResize="0"/>
            <p:nvPr/>
          </p:nvPicPr>
          <p:blipFill rotWithShape="1">
            <a:blip r:embed="rId4">
              <a:alphaModFix/>
            </a:blip>
            <a:srcRect r="-1853"/>
            <a:stretch/>
          </p:blipFill>
          <p:spPr>
            <a:xfrm>
              <a:off x="3450100" y="514975"/>
              <a:ext cx="1966425" cy="3909102"/>
            </a:xfrm>
            <a:prstGeom prst="rect">
              <a:avLst/>
            </a:prstGeom>
            <a:noFill/>
            <a:ln>
              <a:noFill/>
            </a:ln>
          </p:spPr>
        </p:pic>
      </p:grpSp>
      <p:grpSp>
        <p:nvGrpSpPr>
          <p:cNvPr id="335" name="Google Shape;335;p42"/>
          <p:cNvGrpSpPr/>
          <p:nvPr/>
        </p:nvGrpSpPr>
        <p:grpSpPr>
          <a:xfrm>
            <a:off x="5730241" y="731520"/>
            <a:ext cx="2621900" cy="5212136"/>
            <a:chOff x="7177575" y="534475"/>
            <a:chExt cx="1966425" cy="3909102"/>
          </a:xfrm>
        </p:grpSpPr>
        <p:pic>
          <p:nvPicPr>
            <p:cNvPr id="336" name="Google Shape;336;p42"/>
            <p:cNvPicPr preferRelativeResize="0"/>
            <p:nvPr/>
          </p:nvPicPr>
          <p:blipFill>
            <a:blip r:embed="rId5">
              <a:alphaModFix/>
            </a:blip>
            <a:stretch>
              <a:fillRect/>
            </a:stretch>
          </p:blipFill>
          <p:spPr>
            <a:xfrm>
              <a:off x="7282996" y="619125"/>
              <a:ext cx="1755600" cy="3739800"/>
            </a:xfrm>
            <a:prstGeom prst="roundRect">
              <a:avLst>
                <a:gd name="adj" fmla="val 16667"/>
              </a:avLst>
            </a:prstGeom>
            <a:noFill/>
            <a:ln>
              <a:noFill/>
            </a:ln>
          </p:spPr>
        </p:pic>
        <p:pic>
          <p:nvPicPr>
            <p:cNvPr id="337" name="Google Shape;337;p42"/>
            <p:cNvPicPr preferRelativeResize="0"/>
            <p:nvPr/>
          </p:nvPicPr>
          <p:blipFill rotWithShape="1">
            <a:blip r:embed="rId4">
              <a:alphaModFix/>
            </a:blip>
            <a:srcRect l="-1110" r="-743"/>
            <a:stretch/>
          </p:blipFill>
          <p:spPr>
            <a:xfrm>
              <a:off x="7177575" y="534475"/>
              <a:ext cx="1966425" cy="3909102"/>
            </a:xfrm>
            <a:prstGeom prst="rect">
              <a:avLst/>
            </a:prstGeom>
            <a:noFill/>
            <a:ln>
              <a:noFill/>
            </a:ln>
          </p:spPr>
        </p:pic>
      </p:grpSp>
      <p:sp>
        <p:nvSpPr>
          <p:cNvPr id="338" name="Google Shape;338;p42"/>
          <p:cNvSpPr/>
          <p:nvPr/>
        </p:nvSpPr>
        <p:spPr>
          <a:xfrm>
            <a:off x="760567" y="1298633"/>
            <a:ext cx="118400" cy="2706800"/>
          </a:xfrm>
          <a:prstGeom prst="rect">
            <a:avLst/>
          </a:prstGeom>
          <a:solidFill>
            <a:srgbClr val="09BFB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007089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3"/>
          <p:cNvSpPr txBox="1">
            <a:spLocks noGrp="1"/>
          </p:cNvSpPr>
          <p:nvPr>
            <p:ph type="sldNum" idx="12"/>
          </p:nvPr>
        </p:nvSpPr>
        <p:spPr>
          <a:xfrm>
            <a:off x="10905500" y="6480125"/>
            <a:ext cx="1142400" cy="132000"/>
          </a:xfrm>
          <a:prstGeom prst="rect">
            <a:avLst/>
          </a:prstGeom>
          <a:noFill/>
          <a:ln>
            <a:noFill/>
          </a:ln>
        </p:spPr>
        <p:txBody>
          <a:bodyPr spcFirstLastPara="1" wrap="square" lIns="121900" tIns="121900" rIns="121900" bIns="121900" anchor="ctr" anchorCtr="0">
            <a:noAutofit/>
          </a:bodyPr>
          <a:lstStyle/>
          <a:p>
            <a:pPr algn="l"/>
            <a:fld id="{00000000-1234-1234-1234-123412341234}" type="slidenum">
              <a:rPr lang="en" dirty="0"/>
              <a:pPr algn="l"/>
              <a:t>16</a:t>
            </a:fld>
            <a:endParaRPr/>
          </a:p>
        </p:txBody>
      </p:sp>
      <p:sp>
        <p:nvSpPr>
          <p:cNvPr id="344" name="Google Shape;344;p43"/>
          <p:cNvSpPr txBox="1">
            <a:spLocks noGrp="1"/>
          </p:cNvSpPr>
          <p:nvPr>
            <p:ph type="title"/>
          </p:nvPr>
        </p:nvSpPr>
        <p:spPr>
          <a:xfrm>
            <a:off x="426717" y="608476"/>
            <a:ext cx="11362800" cy="766400"/>
          </a:xfrm>
          <a:prstGeom prst="rect">
            <a:avLst/>
          </a:prstGeom>
        </p:spPr>
        <p:txBody>
          <a:bodyPr spcFirstLastPara="1" wrap="square" lIns="121900" tIns="60933" rIns="121900" bIns="60933" anchor="t" anchorCtr="0">
            <a:noAutofit/>
          </a:bodyPr>
          <a:lstStyle/>
          <a:p>
            <a:r>
              <a:rPr lang="en" sz="1733">
                <a:solidFill>
                  <a:schemeClr val="accent4"/>
                </a:solidFill>
                <a:latin typeface="Roboto"/>
                <a:ea typeface="Roboto"/>
                <a:cs typeface="Roboto"/>
                <a:sym typeface="Roboto"/>
              </a:rPr>
              <a:t>HEALTH DATA VISUALIZATIONS IN MOBILE APP</a:t>
            </a:r>
            <a:endParaRPr sz="1733">
              <a:solidFill>
                <a:schemeClr val="accent4"/>
              </a:solidFill>
              <a:latin typeface="Roboto"/>
              <a:ea typeface="Roboto"/>
              <a:cs typeface="Roboto"/>
              <a:sym typeface="Roboto"/>
            </a:endParaRPr>
          </a:p>
          <a:p>
            <a:r>
              <a:rPr lang="en"/>
              <a:t>The member experience</a:t>
            </a:r>
            <a:endParaRPr/>
          </a:p>
        </p:txBody>
      </p:sp>
      <p:grpSp>
        <p:nvGrpSpPr>
          <p:cNvPr id="345" name="Google Shape;345;p43"/>
          <p:cNvGrpSpPr/>
          <p:nvPr/>
        </p:nvGrpSpPr>
        <p:grpSpPr>
          <a:xfrm>
            <a:off x="3281651" y="1511825"/>
            <a:ext cx="2898800" cy="4886046"/>
            <a:chOff x="3591274" y="1133856"/>
            <a:chExt cx="2174100" cy="3664535"/>
          </a:xfrm>
        </p:grpSpPr>
        <p:grpSp>
          <p:nvGrpSpPr>
            <p:cNvPr id="346" name="Google Shape;346;p43"/>
            <p:cNvGrpSpPr/>
            <p:nvPr/>
          </p:nvGrpSpPr>
          <p:grpSpPr>
            <a:xfrm>
              <a:off x="3953222" y="1133856"/>
              <a:ext cx="1433231" cy="2880727"/>
              <a:chOff x="3800822" y="1081263"/>
              <a:chExt cx="1433231" cy="2880727"/>
            </a:xfrm>
          </p:grpSpPr>
          <p:pic>
            <p:nvPicPr>
              <p:cNvPr id="347" name="Google Shape;347;p43"/>
              <p:cNvPicPr preferRelativeResize="0"/>
              <p:nvPr/>
            </p:nvPicPr>
            <p:blipFill>
              <a:blip r:embed="rId3">
                <a:alphaModFix/>
              </a:blip>
              <a:stretch>
                <a:fillRect/>
              </a:stretch>
            </p:blipFill>
            <p:spPr>
              <a:xfrm>
                <a:off x="3859084" y="1145525"/>
                <a:ext cx="1316700" cy="2752200"/>
              </a:xfrm>
              <a:prstGeom prst="roundRect">
                <a:avLst>
                  <a:gd name="adj" fmla="val 16667"/>
                </a:avLst>
              </a:prstGeom>
              <a:noFill/>
              <a:ln>
                <a:noFill/>
              </a:ln>
            </p:spPr>
          </p:pic>
          <p:pic>
            <p:nvPicPr>
              <p:cNvPr id="348" name="Google Shape;348;p43"/>
              <p:cNvPicPr preferRelativeResize="0"/>
              <p:nvPr/>
            </p:nvPicPr>
            <p:blipFill>
              <a:blip r:embed="rId4">
                <a:alphaModFix/>
              </a:blip>
              <a:stretch>
                <a:fillRect/>
              </a:stretch>
            </p:blipFill>
            <p:spPr>
              <a:xfrm>
                <a:off x="3800822" y="1081263"/>
                <a:ext cx="1433231" cy="2880727"/>
              </a:xfrm>
              <a:prstGeom prst="rect">
                <a:avLst/>
              </a:prstGeom>
              <a:noFill/>
              <a:ln>
                <a:noFill/>
              </a:ln>
            </p:spPr>
          </p:pic>
        </p:grpSp>
        <p:sp>
          <p:nvSpPr>
            <p:cNvPr id="349" name="Google Shape;349;p43"/>
            <p:cNvSpPr txBox="1"/>
            <p:nvPr/>
          </p:nvSpPr>
          <p:spPr>
            <a:xfrm>
              <a:off x="3591274" y="4012100"/>
              <a:ext cx="2174100" cy="786291"/>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1333">
                  <a:solidFill>
                    <a:schemeClr val="dk1"/>
                  </a:solidFill>
                  <a:latin typeface="Roboto"/>
                  <a:ea typeface="Roboto"/>
                  <a:cs typeface="Roboto"/>
                  <a:sym typeface="Roboto"/>
                </a:rPr>
                <a:t>Step 2</a:t>
              </a:r>
              <a:endParaRPr sz="1333">
                <a:solidFill>
                  <a:schemeClr val="dk1"/>
                </a:solidFill>
                <a:latin typeface="Roboto"/>
                <a:ea typeface="Roboto"/>
                <a:cs typeface="Roboto"/>
                <a:sym typeface="Roboto"/>
              </a:endParaRPr>
            </a:p>
            <a:p>
              <a:pPr algn="ctr">
                <a:lnSpc>
                  <a:spcPct val="115000"/>
                </a:lnSpc>
              </a:pPr>
              <a:r>
                <a:rPr lang="en" sz="1600">
                  <a:solidFill>
                    <a:schemeClr val="dk1"/>
                  </a:solidFill>
                  <a:latin typeface="Roboto"/>
                  <a:ea typeface="Roboto"/>
                  <a:cs typeface="Roboto"/>
                  <a:sym typeface="Roboto"/>
                </a:rPr>
                <a:t>Enter weight or blood pressure reading</a:t>
              </a:r>
              <a:endParaRPr sz="1600">
                <a:solidFill>
                  <a:schemeClr val="dk1"/>
                </a:solidFill>
                <a:latin typeface="Roboto"/>
                <a:ea typeface="Roboto"/>
                <a:cs typeface="Roboto"/>
                <a:sym typeface="Roboto"/>
              </a:endParaRPr>
            </a:p>
          </p:txBody>
        </p:sp>
        <p:sp>
          <p:nvSpPr>
            <p:cNvPr id="350" name="Google Shape;350;p43"/>
            <p:cNvSpPr/>
            <p:nvPr/>
          </p:nvSpPr>
          <p:spPr>
            <a:xfrm>
              <a:off x="4932925" y="1847525"/>
              <a:ext cx="254700" cy="266100"/>
            </a:xfrm>
            <a:prstGeom prst="ellipse">
              <a:avLst/>
            </a:prstGeom>
            <a:gradFill>
              <a:gsLst>
                <a:gs pos="0">
                  <a:srgbClr val="CC61AD"/>
                </a:gs>
                <a:gs pos="65000">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sp>
        <p:nvSpPr>
          <p:cNvPr id="351" name="Google Shape;351;p43"/>
          <p:cNvSpPr txBox="1"/>
          <p:nvPr/>
        </p:nvSpPr>
        <p:spPr>
          <a:xfrm>
            <a:off x="8887000" y="283700"/>
            <a:ext cx="2898800" cy="632000"/>
          </a:xfrm>
          <a:prstGeom prst="rect">
            <a:avLst/>
          </a:prstGeom>
          <a:noFill/>
          <a:ln>
            <a:noFill/>
          </a:ln>
        </p:spPr>
        <p:txBody>
          <a:bodyPr spcFirstLastPara="1" wrap="square" lIns="121900" tIns="60933" rIns="121900" bIns="60933" anchor="t" anchorCtr="0">
            <a:noAutofit/>
          </a:bodyPr>
          <a:lstStyle/>
          <a:p>
            <a:pPr>
              <a:spcAft>
                <a:spcPts val="1333"/>
              </a:spcAft>
            </a:pPr>
            <a:r>
              <a:rPr lang="en" sz="1600">
                <a:solidFill>
                  <a:srgbClr val="222222"/>
                </a:solidFill>
                <a:latin typeface="Roboto"/>
                <a:ea typeface="Roboto"/>
                <a:cs typeface="Roboto"/>
                <a:sym typeface="Roboto"/>
              </a:rPr>
              <a:t>Indicates member action to tap screen</a:t>
            </a:r>
            <a:endParaRPr sz="1600">
              <a:solidFill>
                <a:srgbClr val="222222"/>
              </a:solidFill>
              <a:latin typeface="Roboto"/>
              <a:ea typeface="Roboto"/>
              <a:cs typeface="Roboto"/>
              <a:sym typeface="Roboto"/>
            </a:endParaRPr>
          </a:p>
        </p:txBody>
      </p:sp>
      <p:sp>
        <p:nvSpPr>
          <p:cNvPr id="352" name="Google Shape;352;p43"/>
          <p:cNvSpPr/>
          <p:nvPr/>
        </p:nvSpPr>
        <p:spPr>
          <a:xfrm>
            <a:off x="8547400" y="283700"/>
            <a:ext cx="339600" cy="354800"/>
          </a:xfrm>
          <a:prstGeom prst="ellipse">
            <a:avLst/>
          </a:prstGeom>
          <a:gradFill>
            <a:gsLst>
              <a:gs pos="0">
                <a:srgbClr val="CC61AD"/>
              </a:gs>
              <a:gs pos="65000">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353" name="Google Shape;353;p43"/>
          <p:cNvGrpSpPr/>
          <p:nvPr/>
        </p:nvGrpSpPr>
        <p:grpSpPr>
          <a:xfrm>
            <a:off x="426733" y="1510156"/>
            <a:ext cx="3003600" cy="4889364"/>
            <a:chOff x="510150" y="1131374"/>
            <a:chExt cx="2252700" cy="3667023"/>
          </a:xfrm>
        </p:grpSpPr>
        <p:pic>
          <p:nvPicPr>
            <p:cNvPr id="354" name="Google Shape;354;p43"/>
            <p:cNvPicPr preferRelativeResize="0"/>
            <p:nvPr/>
          </p:nvPicPr>
          <p:blipFill>
            <a:blip r:embed="rId5">
              <a:alphaModFix/>
            </a:blip>
            <a:stretch>
              <a:fillRect/>
            </a:stretch>
          </p:blipFill>
          <p:spPr>
            <a:xfrm>
              <a:off x="982300" y="1187925"/>
              <a:ext cx="1281300" cy="2772600"/>
            </a:xfrm>
            <a:prstGeom prst="roundRect">
              <a:avLst>
                <a:gd name="adj" fmla="val 10407"/>
              </a:avLst>
            </a:prstGeom>
            <a:noFill/>
            <a:ln>
              <a:noFill/>
            </a:ln>
          </p:spPr>
        </p:pic>
        <p:grpSp>
          <p:nvGrpSpPr>
            <p:cNvPr id="355" name="Google Shape;355;p43"/>
            <p:cNvGrpSpPr/>
            <p:nvPr/>
          </p:nvGrpSpPr>
          <p:grpSpPr>
            <a:xfrm>
              <a:off x="510150" y="1131374"/>
              <a:ext cx="2252700" cy="3667023"/>
              <a:chOff x="510150" y="1131375"/>
              <a:chExt cx="2252700" cy="3667023"/>
            </a:xfrm>
          </p:grpSpPr>
          <p:sp>
            <p:nvSpPr>
              <p:cNvPr id="356" name="Google Shape;356;p43"/>
              <p:cNvSpPr txBox="1"/>
              <p:nvPr/>
            </p:nvSpPr>
            <p:spPr>
              <a:xfrm>
                <a:off x="510150" y="4012107"/>
                <a:ext cx="2252700" cy="786291"/>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1333">
                    <a:solidFill>
                      <a:schemeClr val="dk1"/>
                    </a:solidFill>
                    <a:latin typeface="Roboto"/>
                    <a:ea typeface="Roboto"/>
                    <a:cs typeface="Roboto"/>
                    <a:sym typeface="Roboto"/>
                  </a:rPr>
                  <a:t>Step 1</a:t>
                </a:r>
                <a:endParaRPr sz="1333">
                  <a:solidFill>
                    <a:schemeClr val="dk1"/>
                  </a:solidFill>
                  <a:latin typeface="Roboto"/>
                  <a:ea typeface="Roboto"/>
                  <a:cs typeface="Roboto"/>
                  <a:sym typeface="Roboto"/>
                </a:endParaRPr>
              </a:p>
              <a:p>
                <a:pPr algn="ctr">
                  <a:lnSpc>
                    <a:spcPct val="115000"/>
                  </a:lnSpc>
                </a:pPr>
                <a:r>
                  <a:rPr lang="en" sz="1600">
                    <a:solidFill>
                      <a:schemeClr val="dk1"/>
                    </a:solidFill>
                    <a:latin typeface="Roboto"/>
                    <a:ea typeface="Roboto"/>
                    <a:cs typeface="Roboto"/>
                    <a:sym typeface="Roboto"/>
                  </a:rPr>
                  <a:t>Checklist task appears to enter weight or blood pressure</a:t>
                </a:r>
                <a:endParaRPr sz="1600">
                  <a:solidFill>
                    <a:schemeClr val="dk1"/>
                  </a:solidFill>
                  <a:latin typeface="Roboto"/>
                  <a:ea typeface="Roboto"/>
                  <a:cs typeface="Roboto"/>
                  <a:sym typeface="Roboto"/>
                </a:endParaRPr>
              </a:p>
            </p:txBody>
          </p:sp>
          <p:pic>
            <p:nvPicPr>
              <p:cNvPr id="357" name="Google Shape;357;p43"/>
              <p:cNvPicPr preferRelativeResize="0"/>
              <p:nvPr/>
            </p:nvPicPr>
            <p:blipFill rotWithShape="1">
              <a:blip r:embed="rId4">
                <a:alphaModFix/>
              </a:blip>
              <a:srcRect t="800" b="-800"/>
              <a:stretch/>
            </p:blipFill>
            <p:spPr>
              <a:xfrm>
                <a:off x="910984" y="1131375"/>
                <a:ext cx="1433231" cy="2880727"/>
              </a:xfrm>
              <a:prstGeom prst="rect">
                <a:avLst/>
              </a:prstGeom>
              <a:noFill/>
              <a:ln>
                <a:noFill/>
              </a:ln>
            </p:spPr>
          </p:pic>
        </p:grpSp>
        <p:sp>
          <p:nvSpPr>
            <p:cNvPr id="358" name="Google Shape;358;p43"/>
            <p:cNvSpPr/>
            <p:nvPr/>
          </p:nvSpPr>
          <p:spPr>
            <a:xfrm>
              <a:off x="1836250" y="1633250"/>
              <a:ext cx="254700" cy="266100"/>
            </a:xfrm>
            <a:prstGeom prst="ellipse">
              <a:avLst/>
            </a:prstGeom>
            <a:gradFill>
              <a:gsLst>
                <a:gs pos="0">
                  <a:srgbClr val="CC61AD"/>
                </a:gs>
                <a:gs pos="65000">
                  <a:srgbClr val="FFFFFF">
                    <a:alpha val="0"/>
                  </a:srgbClr>
                </a:gs>
                <a:gs pos="100000">
                  <a:srgbClr val="FFFFFF">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sp>
        <p:nvSpPr>
          <p:cNvPr id="359" name="Google Shape;359;p43"/>
          <p:cNvSpPr txBox="1"/>
          <p:nvPr/>
        </p:nvSpPr>
        <p:spPr>
          <a:xfrm>
            <a:off x="8887000" y="2019833"/>
            <a:ext cx="2940000" cy="2779631"/>
          </a:xfrm>
          <a:prstGeom prst="rect">
            <a:avLst/>
          </a:prstGeom>
          <a:noFill/>
          <a:ln>
            <a:noFill/>
          </a:ln>
        </p:spPr>
        <p:txBody>
          <a:bodyPr spcFirstLastPara="1" wrap="square" lIns="121900" tIns="121900" rIns="121900" bIns="121900" anchor="t" anchorCtr="0">
            <a:spAutoFit/>
          </a:bodyPr>
          <a:lstStyle/>
          <a:p>
            <a:pPr>
              <a:lnSpc>
                <a:spcPct val="115000"/>
              </a:lnSpc>
            </a:pPr>
            <a:r>
              <a:rPr lang="en" sz="1333">
                <a:solidFill>
                  <a:schemeClr val="dk1"/>
                </a:solidFill>
                <a:latin typeface="Roboto"/>
                <a:ea typeface="Roboto"/>
                <a:cs typeface="Roboto"/>
                <a:sym typeface="Roboto"/>
              </a:rPr>
              <a:t>NOTES: </a:t>
            </a:r>
            <a:endParaRPr sz="1333">
              <a:solidFill>
                <a:schemeClr val="dk1"/>
              </a:solidFill>
              <a:latin typeface="Roboto"/>
              <a:ea typeface="Roboto"/>
              <a:cs typeface="Roboto"/>
              <a:sym typeface="Roboto"/>
            </a:endParaRPr>
          </a:p>
          <a:p>
            <a:pPr>
              <a:lnSpc>
                <a:spcPct val="115000"/>
              </a:lnSpc>
              <a:spcBef>
                <a:spcPts val="800"/>
              </a:spcBef>
            </a:pPr>
            <a:r>
              <a:rPr lang="en" sz="1333">
                <a:solidFill>
                  <a:schemeClr val="dk1"/>
                </a:solidFill>
                <a:latin typeface="Roboto"/>
                <a:ea typeface="Roboto"/>
                <a:cs typeface="Roboto"/>
                <a:sym typeface="Roboto"/>
              </a:rPr>
              <a:t>Widget displays immediately upon entering the first data point.</a:t>
            </a:r>
            <a:endParaRPr sz="1333">
              <a:solidFill>
                <a:schemeClr val="dk1"/>
              </a:solidFill>
              <a:latin typeface="Roboto"/>
              <a:ea typeface="Roboto"/>
              <a:cs typeface="Roboto"/>
              <a:sym typeface="Roboto"/>
            </a:endParaRPr>
          </a:p>
          <a:p>
            <a:pPr>
              <a:lnSpc>
                <a:spcPct val="115000"/>
              </a:lnSpc>
              <a:spcBef>
                <a:spcPts val="800"/>
              </a:spcBef>
            </a:pPr>
            <a:endParaRPr sz="1333">
              <a:solidFill>
                <a:schemeClr val="dk1"/>
              </a:solidFill>
              <a:latin typeface="Roboto"/>
              <a:ea typeface="Roboto"/>
              <a:cs typeface="Roboto"/>
              <a:sym typeface="Roboto"/>
            </a:endParaRPr>
          </a:p>
          <a:p>
            <a:pPr>
              <a:lnSpc>
                <a:spcPct val="115000"/>
              </a:lnSpc>
              <a:spcBef>
                <a:spcPts val="800"/>
              </a:spcBef>
              <a:spcAft>
                <a:spcPts val="800"/>
              </a:spcAft>
            </a:pPr>
            <a:r>
              <a:rPr lang="en" sz="1333">
                <a:solidFill>
                  <a:schemeClr val="dk1"/>
                </a:solidFill>
                <a:latin typeface="Roboto"/>
                <a:ea typeface="Roboto"/>
                <a:cs typeface="Roboto"/>
                <a:sym typeface="Roboto"/>
              </a:rPr>
              <a:t>Neither members nor staff can currently set goals for these widgets. Goal setting is a future enhancement on the product roadmap.</a:t>
            </a:r>
            <a:endParaRPr sz="1333">
              <a:solidFill>
                <a:schemeClr val="dk1"/>
              </a:solidFill>
              <a:latin typeface="Roboto"/>
              <a:ea typeface="Roboto"/>
              <a:cs typeface="Roboto"/>
              <a:sym typeface="Roboto"/>
            </a:endParaRPr>
          </a:p>
        </p:txBody>
      </p:sp>
      <p:grpSp>
        <p:nvGrpSpPr>
          <p:cNvPr id="360" name="Google Shape;360;p43"/>
          <p:cNvGrpSpPr/>
          <p:nvPr/>
        </p:nvGrpSpPr>
        <p:grpSpPr>
          <a:xfrm>
            <a:off x="6329167" y="1511808"/>
            <a:ext cx="2346800" cy="4887730"/>
            <a:chOff x="4746875" y="1133856"/>
            <a:chExt cx="1760100" cy="3665798"/>
          </a:xfrm>
        </p:grpSpPr>
        <p:sp>
          <p:nvSpPr>
            <p:cNvPr id="361" name="Google Shape;361;p43"/>
            <p:cNvSpPr txBox="1"/>
            <p:nvPr/>
          </p:nvSpPr>
          <p:spPr>
            <a:xfrm>
              <a:off x="4746875" y="4013363"/>
              <a:ext cx="1760100" cy="786291"/>
            </a:xfrm>
            <a:prstGeom prst="rect">
              <a:avLst/>
            </a:prstGeom>
            <a:noFill/>
            <a:ln>
              <a:noFill/>
            </a:ln>
          </p:spPr>
          <p:txBody>
            <a:bodyPr spcFirstLastPara="1" wrap="square" lIns="121900" tIns="121900" rIns="121900" bIns="121900" anchor="t" anchorCtr="0">
              <a:spAutoFit/>
            </a:bodyPr>
            <a:lstStyle/>
            <a:p>
              <a:pPr algn="ctr">
                <a:lnSpc>
                  <a:spcPct val="115000"/>
                </a:lnSpc>
              </a:pPr>
              <a:r>
                <a:rPr lang="en" sz="1333">
                  <a:solidFill>
                    <a:schemeClr val="dk1"/>
                  </a:solidFill>
                  <a:latin typeface="Roboto"/>
                  <a:ea typeface="Roboto"/>
                  <a:cs typeface="Roboto"/>
                  <a:sym typeface="Roboto"/>
                </a:rPr>
                <a:t>Step 3</a:t>
              </a:r>
              <a:endParaRPr sz="1333">
                <a:solidFill>
                  <a:schemeClr val="dk1"/>
                </a:solidFill>
                <a:latin typeface="Roboto"/>
                <a:ea typeface="Roboto"/>
                <a:cs typeface="Roboto"/>
                <a:sym typeface="Roboto"/>
              </a:endParaRPr>
            </a:p>
            <a:p>
              <a:pPr algn="ctr">
                <a:lnSpc>
                  <a:spcPct val="115000"/>
                </a:lnSpc>
              </a:pPr>
              <a:r>
                <a:rPr lang="en" sz="1600">
                  <a:solidFill>
                    <a:schemeClr val="dk1"/>
                  </a:solidFill>
                  <a:latin typeface="Roboto"/>
                  <a:ea typeface="Roboto"/>
                  <a:cs typeface="Roboto"/>
                  <a:sym typeface="Roboto"/>
                </a:rPr>
                <a:t>View data within the ‘Me’ Screen</a:t>
              </a:r>
              <a:endParaRPr sz="1600">
                <a:solidFill>
                  <a:schemeClr val="dk1"/>
                </a:solidFill>
                <a:latin typeface="Roboto"/>
                <a:ea typeface="Roboto"/>
                <a:cs typeface="Roboto"/>
                <a:sym typeface="Roboto"/>
              </a:endParaRPr>
            </a:p>
          </p:txBody>
        </p:sp>
        <p:grpSp>
          <p:nvGrpSpPr>
            <p:cNvPr id="362" name="Google Shape;362;p43"/>
            <p:cNvGrpSpPr/>
            <p:nvPr/>
          </p:nvGrpSpPr>
          <p:grpSpPr>
            <a:xfrm>
              <a:off x="4910328" y="1133856"/>
              <a:ext cx="1435619" cy="2880408"/>
              <a:chOff x="7017912" y="1016238"/>
              <a:chExt cx="1514525" cy="3010775"/>
            </a:xfrm>
          </p:grpSpPr>
          <p:pic>
            <p:nvPicPr>
              <p:cNvPr id="363" name="Google Shape;363;p43"/>
              <p:cNvPicPr preferRelativeResize="0"/>
              <p:nvPr/>
            </p:nvPicPr>
            <p:blipFill rotWithShape="1">
              <a:blip r:embed="rId6">
                <a:alphaModFix/>
              </a:blip>
              <a:srcRect b="28876"/>
              <a:stretch/>
            </p:blipFill>
            <p:spPr>
              <a:xfrm>
                <a:off x="7080225" y="1089025"/>
                <a:ext cx="1389900" cy="2871300"/>
              </a:xfrm>
              <a:prstGeom prst="roundRect">
                <a:avLst>
                  <a:gd name="adj" fmla="val 16667"/>
                </a:avLst>
              </a:prstGeom>
              <a:noFill/>
              <a:ln>
                <a:noFill/>
              </a:ln>
            </p:spPr>
          </p:pic>
          <p:pic>
            <p:nvPicPr>
              <p:cNvPr id="364" name="Google Shape;364;p43"/>
              <p:cNvPicPr preferRelativeResize="0"/>
              <p:nvPr/>
            </p:nvPicPr>
            <p:blipFill rotWithShape="1">
              <a:blip r:embed="rId4">
                <a:alphaModFix/>
              </a:blip>
              <a:srcRect l="-1110" r="-743"/>
              <a:stretch/>
            </p:blipFill>
            <p:spPr>
              <a:xfrm>
                <a:off x="7017912" y="1016238"/>
                <a:ext cx="1514525" cy="3010775"/>
              </a:xfrm>
              <a:prstGeom prst="rect">
                <a:avLst/>
              </a:prstGeom>
              <a:noFill/>
              <a:ln>
                <a:noFill/>
              </a:ln>
            </p:spPr>
          </p:pic>
        </p:grpSp>
      </p:grpSp>
    </p:spTree>
    <p:extLst>
      <p:ext uri="{BB962C8B-B14F-4D97-AF65-F5344CB8AC3E}">
        <p14:creationId xmlns:p14="http://schemas.microsoft.com/office/powerpoint/2010/main" val="807198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5"/>
          <p:cNvSpPr txBox="1">
            <a:spLocks noGrp="1"/>
          </p:cNvSpPr>
          <p:nvPr>
            <p:ph type="sldNum" idx="12"/>
          </p:nvPr>
        </p:nvSpPr>
        <p:spPr>
          <a:xfrm>
            <a:off x="10905500" y="6480125"/>
            <a:ext cx="1142400" cy="132000"/>
          </a:xfrm>
          <a:prstGeom prst="rect">
            <a:avLst/>
          </a:prstGeom>
          <a:noFill/>
          <a:ln>
            <a:noFill/>
          </a:ln>
        </p:spPr>
        <p:txBody>
          <a:bodyPr spcFirstLastPara="1" wrap="square" lIns="121900" tIns="121900" rIns="121900" bIns="121900" anchor="ctr" anchorCtr="0">
            <a:noAutofit/>
          </a:bodyPr>
          <a:lstStyle/>
          <a:p>
            <a:pPr algn="l"/>
            <a:fld id="{00000000-1234-1234-1234-123412341234}" type="slidenum">
              <a:rPr lang="en"/>
              <a:pPr algn="l"/>
              <a:t>17</a:t>
            </a:fld>
            <a:endParaRPr/>
          </a:p>
        </p:txBody>
      </p:sp>
      <p:pic>
        <p:nvPicPr>
          <p:cNvPr id="381" name="Google Shape;381;p45"/>
          <p:cNvPicPr preferRelativeResize="0"/>
          <p:nvPr/>
        </p:nvPicPr>
        <p:blipFill rotWithShape="1">
          <a:blip r:embed="rId3">
            <a:alphaModFix/>
          </a:blip>
          <a:srcRect l="82632" t="8328" r="8199" b="87837"/>
          <a:stretch/>
        </p:blipFill>
        <p:spPr>
          <a:xfrm>
            <a:off x="10980701" y="1562701"/>
            <a:ext cx="248468" cy="210167"/>
          </a:xfrm>
          <a:prstGeom prst="rect">
            <a:avLst/>
          </a:prstGeom>
          <a:noFill/>
          <a:ln>
            <a:noFill/>
          </a:ln>
        </p:spPr>
      </p:pic>
      <p:grpSp>
        <p:nvGrpSpPr>
          <p:cNvPr id="382" name="Google Shape;382;p45"/>
          <p:cNvGrpSpPr/>
          <p:nvPr/>
        </p:nvGrpSpPr>
        <p:grpSpPr>
          <a:xfrm>
            <a:off x="3072384" y="1865377"/>
            <a:ext cx="2401923" cy="4828001"/>
            <a:chOff x="7177575" y="534475"/>
            <a:chExt cx="1966425" cy="3909102"/>
          </a:xfrm>
        </p:grpSpPr>
        <p:pic>
          <p:nvPicPr>
            <p:cNvPr id="383" name="Google Shape;383;p45"/>
            <p:cNvPicPr preferRelativeResize="0"/>
            <p:nvPr/>
          </p:nvPicPr>
          <p:blipFill>
            <a:blip r:embed="rId4">
              <a:alphaModFix/>
            </a:blip>
            <a:stretch>
              <a:fillRect/>
            </a:stretch>
          </p:blipFill>
          <p:spPr>
            <a:xfrm>
              <a:off x="7282996" y="619125"/>
              <a:ext cx="1755600" cy="3739800"/>
            </a:xfrm>
            <a:prstGeom prst="roundRect">
              <a:avLst>
                <a:gd name="adj" fmla="val 16667"/>
              </a:avLst>
            </a:prstGeom>
            <a:noFill/>
            <a:ln>
              <a:noFill/>
            </a:ln>
          </p:spPr>
        </p:pic>
        <p:pic>
          <p:nvPicPr>
            <p:cNvPr id="384" name="Google Shape;384;p45"/>
            <p:cNvPicPr preferRelativeResize="0"/>
            <p:nvPr/>
          </p:nvPicPr>
          <p:blipFill rotWithShape="1">
            <a:blip r:embed="rId3">
              <a:alphaModFix/>
            </a:blip>
            <a:srcRect l="-1110" r="-743"/>
            <a:stretch/>
          </p:blipFill>
          <p:spPr>
            <a:xfrm>
              <a:off x="7177575" y="534475"/>
              <a:ext cx="1966425" cy="3909102"/>
            </a:xfrm>
            <a:prstGeom prst="rect">
              <a:avLst/>
            </a:prstGeom>
            <a:noFill/>
            <a:ln>
              <a:noFill/>
            </a:ln>
          </p:spPr>
        </p:pic>
      </p:grpSp>
      <p:sp>
        <p:nvSpPr>
          <p:cNvPr id="385" name="Google Shape;385;p45"/>
          <p:cNvSpPr txBox="1">
            <a:spLocks noGrp="1"/>
          </p:cNvSpPr>
          <p:nvPr>
            <p:ph type="title"/>
          </p:nvPr>
        </p:nvSpPr>
        <p:spPr>
          <a:xfrm>
            <a:off x="426717" y="608476"/>
            <a:ext cx="11362800" cy="766400"/>
          </a:xfrm>
          <a:prstGeom prst="rect">
            <a:avLst/>
          </a:prstGeom>
        </p:spPr>
        <p:txBody>
          <a:bodyPr spcFirstLastPara="1" wrap="square" lIns="121900" tIns="60933" rIns="121900" bIns="60933" anchor="t" anchorCtr="0">
            <a:noAutofit/>
          </a:bodyPr>
          <a:lstStyle/>
          <a:p>
            <a:r>
              <a:rPr lang="en" sz="1733">
                <a:solidFill>
                  <a:schemeClr val="accent4"/>
                </a:solidFill>
                <a:latin typeface="Roboto"/>
                <a:ea typeface="Roboto"/>
                <a:cs typeface="Roboto"/>
                <a:sym typeface="Roboto"/>
              </a:rPr>
              <a:t>DATA VISUALIZATIONS IN MOBILE APP:</a:t>
            </a:r>
            <a:endParaRPr sz="1733">
              <a:solidFill>
                <a:schemeClr val="accent4"/>
              </a:solidFill>
              <a:latin typeface="Roboto"/>
              <a:ea typeface="Roboto"/>
              <a:cs typeface="Roboto"/>
              <a:sym typeface="Roboto"/>
            </a:endParaRPr>
          </a:p>
          <a:p>
            <a:r>
              <a:rPr lang="en"/>
              <a:t>Downloading and sharing reports</a:t>
            </a:r>
            <a:endParaRPr/>
          </a:p>
        </p:txBody>
      </p:sp>
      <p:sp>
        <p:nvSpPr>
          <p:cNvPr id="386" name="Google Shape;386;p45"/>
          <p:cNvSpPr txBox="1"/>
          <p:nvPr/>
        </p:nvSpPr>
        <p:spPr>
          <a:xfrm>
            <a:off x="563433" y="2073001"/>
            <a:ext cx="2560000" cy="1095644"/>
          </a:xfrm>
          <a:prstGeom prst="rect">
            <a:avLst/>
          </a:prstGeom>
          <a:noFill/>
          <a:ln>
            <a:noFill/>
          </a:ln>
        </p:spPr>
        <p:txBody>
          <a:bodyPr spcFirstLastPara="1" wrap="square" lIns="121900" tIns="121900" rIns="121900" bIns="121900" anchor="t" anchorCtr="0">
            <a:spAutoFit/>
          </a:bodyPr>
          <a:lstStyle/>
          <a:p>
            <a:pPr marL="228594" indent="-253994">
              <a:lnSpc>
                <a:spcPct val="115000"/>
              </a:lnSpc>
              <a:buSzPts val="1200"/>
              <a:buFont typeface="Roboto"/>
              <a:buAutoNum type="arabicPeriod"/>
            </a:pPr>
            <a:r>
              <a:rPr lang="en" sz="1600">
                <a:solidFill>
                  <a:schemeClr val="dk1"/>
                </a:solidFill>
                <a:latin typeface="Roboto"/>
                <a:ea typeface="Roboto"/>
                <a:cs typeface="Roboto"/>
                <a:sym typeface="Roboto"/>
              </a:rPr>
              <a:t>Tap</a:t>
            </a:r>
            <a:r>
              <a:rPr lang="en" sz="1600" b="1">
                <a:solidFill>
                  <a:schemeClr val="accent4"/>
                </a:solidFill>
                <a:latin typeface="Roboto"/>
                <a:ea typeface="Roboto"/>
                <a:cs typeface="Roboto"/>
                <a:sym typeface="Roboto"/>
              </a:rPr>
              <a:t> </a:t>
            </a:r>
            <a:r>
              <a:rPr lang="en" sz="1600">
                <a:solidFill>
                  <a:schemeClr val="dk1"/>
                </a:solidFill>
                <a:latin typeface="Roboto"/>
                <a:ea typeface="Roboto"/>
                <a:cs typeface="Roboto"/>
                <a:sym typeface="Roboto"/>
              </a:rPr>
              <a:t>“</a:t>
            </a:r>
            <a:r>
              <a:rPr lang="en" sz="1600" b="1">
                <a:solidFill>
                  <a:schemeClr val="accent6"/>
                </a:solidFill>
                <a:latin typeface="Roboto"/>
                <a:ea typeface="Roboto"/>
                <a:cs typeface="Roboto"/>
                <a:sym typeface="Roboto"/>
              </a:rPr>
              <a:t>share</a:t>
            </a:r>
            <a:r>
              <a:rPr lang="en" sz="1600">
                <a:solidFill>
                  <a:schemeClr val="dk1"/>
                </a:solidFill>
                <a:latin typeface="Roboto"/>
                <a:ea typeface="Roboto"/>
                <a:cs typeface="Roboto"/>
                <a:sym typeface="Roboto"/>
              </a:rPr>
              <a:t>”</a:t>
            </a:r>
            <a:r>
              <a:rPr lang="en" sz="1600" b="1">
                <a:solidFill>
                  <a:schemeClr val="accent4"/>
                </a:solidFill>
                <a:latin typeface="Roboto"/>
                <a:ea typeface="Roboto"/>
                <a:cs typeface="Roboto"/>
                <a:sym typeface="Roboto"/>
              </a:rPr>
              <a:t> </a:t>
            </a:r>
            <a:r>
              <a:rPr lang="en" sz="1600">
                <a:solidFill>
                  <a:schemeClr val="dk1"/>
                </a:solidFill>
                <a:latin typeface="Roboto"/>
                <a:ea typeface="Roboto"/>
                <a:cs typeface="Roboto"/>
                <a:sym typeface="Roboto"/>
              </a:rPr>
              <a:t>on the expanded widget screen.</a:t>
            </a:r>
            <a:endParaRPr sz="1600">
              <a:solidFill>
                <a:schemeClr val="dk1"/>
              </a:solidFill>
              <a:latin typeface="Roboto"/>
              <a:ea typeface="Roboto"/>
              <a:cs typeface="Roboto"/>
              <a:sym typeface="Roboto"/>
            </a:endParaRPr>
          </a:p>
        </p:txBody>
      </p:sp>
      <p:sp>
        <p:nvSpPr>
          <p:cNvPr id="387" name="Google Shape;387;p45"/>
          <p:cNvSpPr/>
          <p:nvPr/>
        </p:nvSpPr>
        <p:spPr>
          <a:xfrm>
            <a:off x="4677167" y="4446233"/>
            <a:ext cx="606000" cy="299600"/>
          </a:xfrm>
          <a:prstGeom prst="rect">
            <a:avLst/>
          </a:prstGeom>
          <a:no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88" name="Google Shape;388;p45"/>
          <p:cNvSpPr txBox="1"/>
          <p:nvPr/>
        </p:nvSpPr>
        <p:spPr>
          <a:xfrm>
            <a:off x="674632" y="5803333"/>
            <a:ext cx="2402000" cy="676800"/>
          </a:xfrm>
          <a:prstGeom prst="rect">
            <a:avLst/>
          </a:prstGeom>
          <a:noFill/>
          <a:ln>
            <a:noFill/>
          </a:ln>
        </p:spPr>
        <p:txBody>
          <a:bodyPr spcFirstLastPara="1" wrap="square" lIns="121900" tIns="121900" rIns="121900" bIns="121900" anchor="b" anchorCtr="0">
            <a:noAutofit/>
          </a:bodyPr>
          <a:lstStyle/>
          <a:p>
            <a:pPr algn="r"/>
            <a:r>
              <a:rPr lang="en" sz="1200">
                <a:latin typeface="Roboto Light"/>
                <a:ea typeface="Roboto Light"/>
                <a:cs typeface="Roboto Light"/>
                <a:sym typeface="Roboto Light"/>
              </a:rPr>
              <a:t>Image: Expanded blood pressure data screen</a:t>
            </a:r>
            <a:endParaRPr sz="933">
              <a:latin typeface="Roboto Light"/>
              <a:ea typeface="Roboto Light"/>
              <a:cs typeface="Roboto Light"/>
              <a:sym typeface="Roboto Light"/>
            </a:endParaRPr>
          </a:p>
        </p:txBody>
      </p:sp>
      <p:sp>
        <p:nvSpPr>
          <p:cNvPr id="389" name="Google Shape;389;p45"/>
          <p:cNvSpPr txBox="1"/>
          <p:nvPr/>
        </p:nvSpPr>
        <p:spPr>
          <a:xfrm>
            <a:off x="6998733" y="5803333"/>
            <a:ext cx="2082800" cy="676800"/>
          </a:xfrm>
          <a:prstGeom prst="rect">
            <a:avLst/>
          </a:prstGeom>
          <a:noFill/>
          <a:ln>
            <a:noFill/>
          </a:ln>
        </p:spPr>
        <p:txBody>
          <a:bodyPr spcFirstLastPara="1" wrap="square" lIns="121900" tIns="121900" rIns="121900" bIns="121900" anchor="b" anchorCtr="0">
            <a:noAutofit/>
          </a:bodyPr>
          <a:lstStyle/>
          <a:p>
            <a:pPr algn="r"/>
            <a:r>
              <a:rPr lang="en" sz="1200">
                <a:latin typeface="Roboto Light"/>
                <a:ea typeface="Roboto Light"/>
                <a:cs typeface="Roboto Light"/>
                <a:sym typeface="Roboto Light"/>
              </a:rPr>
              <a:t>Image: Example options to share blood pressure data</a:t>
            </a:r>
            <a:endParaRPr sz="933">
              <a:latin typeface="Roboto Light"/>
              <a:ea typeface="Roboto Light"/>
              <a:cs typeface="Roboto Light"/>
              <a:sym typeface="Roboto Light"/>
            </a:endParaRPr>
          </a:p>
        </p:txBody>
      </p:sp>
      <p:sp>
        <p:nvSpPr>
          <p:cNvPr id="390" name="Google Shape;390;p45"/>
          <p:cNvSpPr txBox="1"/>
          <p:nvPr/>
        </p:nvSpPr>
        <p:spPr>
          <a:xfrm>
            <a:off x="426733" y="1377600"/>
            <a:ext cx="11362800" cy="525200"/>
          </a:xfrm>
          <a:prstGeom prst="rect">
            <a:avLst/>
          </a:prstGeom>
          <a:noFill/>
          <a:ln>
            <a:noFill/>
          </a:ln>
        </p:spPr>
        <p:txBody>
          <a:bodyPr spcFirstLastPara="1" wrap="square" lIns="121900" tIns="121900" rIns="0" bIns="121900" anchor="t" anchorCtr="0">
            <a:noAutofit/>
          </a:bodyPr>
          <a:lstStyle/>
          <a:p>
            <a:r>
              <a:rPr lang="en" sz="1600" b="1">
                <a:solidFill>
                  <a:srgbClr val="222222"/>
                </a:solidFill>
                <a:latin typeface="Roboto"/>
                <a:ea typeface="Roboto"/>
                <a:cs typeface="Roboto"/>
                <a:sym typeface="Roboto"/>
              </a:rPr>
              <a:t>Easily export data from the app for personal use or to share with a care team or caregivers. </a:t>
            </a:r>
            <a:endParaRPr sz="1600" b="1">
              <a:solidFill>
                <a:srgbClr val="222222"/>
              </a:solidFill>
              <a:latin typeface="Roboto"/>
              <a:ea typeface="Roboto"/>
              <a:cs typeface="Roboto"/>
              <a:sym typeface="Roboto"/>
            </a:endParaRPr>
          </a:p>
        </p:txBody>
      </p:sp>
      <p:sp>
        <p:nvSpPr>
          <p:cNvPr id="391" name="Google Shape;391;p45"/>
          <p:cNvSpPr txBox="1"/>
          <p:nvPr/>
        </p:nvSpPr>
        <p:spPr>
          <a:xfrm>
            <a:off x="6287633" y="2073000"/>
            <a:ext cx="2682400" cy="3372678"/>
          </a:xfrm>
          <a:prstGeom prst="rect">
            <a:avLst/>
          </a:prstGeom>
          <a:noFill/>
          <a:ln>
            <a:noFill/>
          </a:ln>
        </p:spPr>
        <p:txBody>
          <a:bodyPr spcFirstLastPara="1" wrap="square" lIns="121900" tIns="121900" rIns="121900" bIns="121900" anchor="t" anchorCtr="0">
            <a:spAutoFit/>
          </a:bodyPr>
          <a:lstStyle/>
          <a:p>
            <a:pPr marL="228594" indent="-253994">
              <a:lnSpc>
                <a:spcPct val="115000"/>
              </a:lnSpc>
              <a:buSzPts val="1200"/>
              <a:buFont typeface="Roboto"/>
              <a:buAutoNum type="arabicPeriod" startAt="2"/>
            </a:pPr>
            <a:r>
              <a:rPr lang="en" sz="1600">
                <a:solidFill>
                  <a:schemeClr val="dk1"/>
                </a:solidFill>
                <a:latin typeface="Roboto"/>
                <a:ea typeface="Roboto"/>
                <a:cs typeface="Roboto"/>
                <a:sym typeface="Roboto"/>
              </a:rPr>
              <a:t>Select from the presented options. Members will see the sharing options available or selected on their device.</a:t>
            </a:r>
            <a:endParaRPr sz="1600">
              <a:solidFill>
                <a:schemeClr val="dk1"/>
              </a:solidFill>
              <a:latin typeface="Roboto"/>
              <a:ea typeface="Roboto"/>
              <a:cs typeface="Roboto"/>
              <a:sym typeface="Roboto"/>
            </a:endParaRPr>
          </a:p>
          <a:p>
            <a:pPr>
              <a:lnSpc>
                <a:spcPct val="115000"/>
              </a:lnSpc>
              <a:spcBef>
                <a:spcPts val="533"/>
              </a:spcBef>
            </a:pPr>
            <a:endParaRPr sz="1600">
              <a:solidFill>
                <a:schemeClr val="dk1"/>
              </a:solidFill>
              <a:latin typeface="Roboto"/>
              <a:ea typeface="Roboto"/>
              <a:cs typeface="Roboto"/>
              <a:sym typeface="Roboto"/>
            </a:endParaRPr>
          </a:p>
          <a:p>
            <a:pPr>
              <a:lnSpc>
                <a:spcPct val="115000"/>
              </a:lnSpc>
              <a:spcBef>
                <a:spcPts val="1333"/>
              </a:spcBef>
              <a:spcAft>
                <a:spcPts val="533"/>
              </a:spcAft>
            </a:pPr>
            <a:r>
              <a:rPr lang="en" sz="1600">
                <a:solidFill>
                  <a:schemeClr val="dk1"/>
                </a:solidFill>
                <a:latin typeface="Roboto"/>
                <a:ea typeface="Roboto"/>
                <a:cs typeface="Roboto"/>
                <a:sym typeface="Roboto"/>
              </a:rPr>
              <a:t>NOTE: This generates a csv file with a complete list of entered data.</a:t>
            </a:r>
            <a:endParaRPr sz="1600">
              <a:solidFill>
                <a:schemeClr val="dk1"/>
              </a:solidFill>
              <a:latin typeface="Roboto"/>
              <a:ea typeface="Roboto"/>
              <a:cs typeface="Roboto"/>
              <a:sym typeface="Roboto"/>
            </a:endParaRPr>
          </a:p>
        </p:txBody>
      </p:sp>
      <p:pic>
        <p:nvPicPr>
          <p:cNvPr id="392" name="Google Shape;392;p45"/>
          <p:cNvPicPr preferRelativeResize="0"/>
          <p:nvPr/>
        </p:nvPicPr>
        <p:blipFill>
          <a:blip r:embed="rId5">
            <a:alphaModFix/>
          </a:blip>
          <a:stretch>
            <a:fillRect/>
          </a:stretch>
        </p:blipFill>
        <p:spPr>
          <a:xfrm>
            <a:off x="9197149" y="1960933"/>
            <a:ext cx="2182400" cy="4632800"/>
          </a:xfrm>
          <a:prstGeom prst="roundRect">
            <a:avLst>
              <a:gd name="adj" fmla="val 14709"/>
            </a:avLst>
          </a:prstGeom>
          <a:noFill/>
          <a:ln>
            <a:noFill/>
          </a:ln>
        </p:spPr>
      </p:pic>
      <p:pic>
        <p:nvPicPr>
          <p:cNvPr id="393" name="Google Shape;393;p45"/>
          <p:cNvPicPr preferRelativeResize="0"/>
          <p:nvPr/>
        </p:nvPicPr>
        <p:blipFill>
          <a:blip r:embed="rId3">
            <a:alphaModFix/>
          </a:blip>
          <a:stretch>
            <a:fillRect/>
          </a:stretch>
        </p:blipFill>
        <p:spPr>
          <a:xfrm>
            <a:off x="9086733" y="1862333"/>
            <a:ext cx="2403200" cy="4830000"/>
          </a:xfrm>
          <a:prstGeom prst="roundRect">
            <a:avLst>
              <a:gd name="adj" fmla="val 8445"/>
            </a:avLst>
          </a:prstGeom>
          <a:noFill/>
          <a:ln>
            <a:noFill/>
          </a:ln>
        </p:spPr>
      </p:pic>
      <p:sp>
        <p:nvSpPr>
          <p:cNvPr id="2" name="Google Shape;1574;p199">
            <a:extLst>
              <a:ext uri="{FF2B5EF4-FFF2-40B4-BE49-F238E27FC236}">
                <a16:creationId xmlns:a16="http://schemas.microsoft.com/office/drawing/2014/main" id="{4F7A7C19-7D06-2346-6771-8F14B22922F1}"/>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3" name="Google Shape;1575;p199">
            <a:extLst>
              <a:ext uri="{FF2B5EF4-FFF2-40B4-BE49-F238E27FC236}">
                <a16:creationId xmlns:a16="http://schemas.microsoft.com/office/drawing/2014/main" id="{A546F4DC-4BAF-53BA-E155-D35E09FE7AA8}"/>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62787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4"/>
          <p:cNvSpPr txBox="1">
            <a:spLocks noGrp="1"/>
          </p:cNvSpPr>
          <p:nvPr>
            <p:ph type="title"/>
          </p:nvPr>
        </p:nvSpPr>
        <p:spPr>
          <a:xfrm>
            <a:off x="426717" y="609037"/>
            <a:ext cx="11362800" cy="767200"/>
          </a:xfrm>
          <a:prstGeom prst="rect">
            <a:avLst/>
          </a:prstGeom>
        </p:spPr>
        <p:txBody>
          <a:bodyPr spcFirstLastPara="1" wrap="square" lIns="121900" tIns="60933" rIns="121900" bIns="60933" anchor="t" anchorCtr="0">
            <a:noAutofit/>
          </a:bodyPr>
          <a:lstStyle/>
          <a:p>
            <a:r>
              <a:rPr lang="en" sz="1733">
                <a:solidFill>
                  <a:schemeClr val="accent4"/>
                </a:solidFill>
                <a:latin typeface="Roboto"/>
                <a:ea typeface="Roboto"/>
                <a:cs typeface="Roboto"/>
                <a:sym typeface="Roboto"/>
              </a:rPr>
              <a:t>DATA VISUALIZATIONS IN MOBILE APP</a:t>
            </a:r>
            <a:br>
              <a:rPr lang="en" sz="1867" b="0">
                <a:solidFill>
                  <a:srgbClr val="222222"/>
                </a:solidFill>
                <a:latin typeface="Roboto"/>
                <a:ea typeface="Roboto"/>
                <a:cs typeface="Roboto"/>
                <a:sym typeface="Roboto"/>
              </a:rPr>
            </a:br>
            <a:r>
              <a:rPr lang="en"/>
              <a:t>Biometric care programs enabling the data visualization widgets</a:t>
            </a:r>
            <a:endParaRPr/>
          </a:p>
        </p:txBody>
      </p:sp>
      <p:sp>
        <p:nvSpPr>
          <p:cNvPr id="370" name="Google Shape;370;p44"/>
          <p:cNvSpPr txBox="1">
            <a:spLocks noGrp="1"/>
          </p:cNvSpPr>
          <p:nvPr>
            <p:ph type="body" idx="1"/>
          </p:nvPr>
        </p:nvSpPr>
        <p:spPr>
          <a:xfrm>
            <a:off x="272033" y="2410800"/>
            <a:ext cx="3368400" cy="2886800"/>
          </a:xfrm>
          <a:prstGeom prst="rect">
            <a:avLst/>
          </a:prstGeom>
        </p:spPr>
        <p:txBody>
          <a:bodyPr spcFirstLastPara="1" wrap="square" lIns="121900" tIns="60933" rIns="121900" bIns="60933" anchor="t" anchorCtr="0">
            <a:noAutofit/>
          </a:bodyPr>
          <a:lstStyle/>
          <a:p>
            <a:pPr marL="0" indent="0">
              <a:spcBef>
                <a:spcPts val="533"/>
              </a:spcBef>
            </a:pPr>
            <a:r>
              <a:rPr lang="en" sz="1200" b="1">
                <a:solidFill>
                  <a:schemeClr val="accent5"/>
                </a:solidFill>
              </a:rPr>
              <a:t>Blood Pressure Biometric Programs:</a:t>
            </a:r>
            <a:endParaRPr sz="1200" b="1">
              <a:solidFill>
                <a:schemeClr val="accent5"/>
              </a:solidFill>
            </a:endParaRPr>
          </a:p>
          <a:p>
            <a:pPr indent="-372524">
              <a:spcBef>
                <a:spcPts val="533"/>
              </a:spcBef>
              <a:buSzPts val="800"/>
              <a:buChar char="●"/>
            </a:pPr>
            <a:r>
              <a:rPr lang="en" sz="1200"/>
              <a:t>Monitoring: Daily Blood Pressure</a:t>
            </a:r>
            <a:endParaRPr sz="1200"/>
          </a:p>
          <a:p>
            <a:pPr indent="-372524">
              <a:spcBef>
                <a:spcPts val="533"/>
              </a:spcBef>
              <a:buSzPts val="800"/>
              <a:buChar char="●"/>
            </a:pPr>
            <a:r>
              <a:rPr lang="en" sz="1200"/>
              <a:t>Monitoring: Morning Blood Pressure</a:t>
            </a:r>
            <a:endParaRPr sz="1200"/>
          </a:p>
          <a:p>
            <a:pPr indent="-372524">
              <a:spcBef>
                <a:spcPts val="533"/>
              </a:spcBef>
              <a:buSzPts val="800"/>
              <a:buChar char="●"/>
            </a:pPr>
            <a:r>
              <a:rPr lang="en" sz="1200"/>
              <a:t>Monitoring: Afternoon Blood Pressure</a:t>
            </a:r>
            <a:endParaRPr sz="1200"/>
          </a:p>
          <a:p>
            <a:pPr indent="-372524">
              <a:spcBef>
                <a:spcPts val="533"/>
              </a:spcBef>
              <a:buSzPts val="800"/>
              <a:buChar char="●"/>
            </a:pPr>
            <a:r>
              <a:rPr lang="en" sz="1200"/>
              <a:t>Monitoring: Evening Blood Pressure</a:t>
            </a:r>
            <a:endParaRPr sz="1200"/>
          </a:p>
          <a:p>
            <a:pPr indent="-372524">
              <a:spcBef>
                <a:spcPts val="533"/>
              </a:spcBef>
              <a:buSzPts val="800"/>
              <a:buChar char="●"/>
            </a:pPr>
            <a:r>
              <a:rPr lang="en" sz="1200"/>
              <a:t>Monitoring: Weekly Blood Pressure</a:t>
            </a:r>
            <a:endParaRPr sz="1200"/>
          </a:p>
        </p:txBody>
      </p:sp>
      <p:sp>
        <p:nvSpPr>
          <p:cNvPr id="371" name="Google Shape;371;p44"/>
          <p:cNvSpPr txBox="1">
            <a:spLocks noGrp="1"/>
          </p:cNvSpPr>
          <p:nvPr>
            <p:ph type="sldNum" idx="12"/>
          </p:nvPr>
        </p:nvSpPr>
        <p:spPr>
          <a:xfrm>
            <a:off x="10905500" y="6480125"/>
            <a:ext cx="1142400" cy="132000"/>
          </a:xfrm>
          <a:prstGeom prst="rect">
            <a:avLst/>
          </a:prstGeom>
          <a:noFill/>
          <a:ln>
            <a:noFill/>
          </a:ln>
        </p:spPr>
        <p:txBody>
          <a:bodyPr spcFirstLastPara="1" wrap="square" lIns="121900" tIns="121900" rIns="121900" bIns="121900" anchor="ctr" anchorCtr="0">
            <a:noAutofit/>
          </a:bodyPr>
          <a:lstStyle/>
          <a:p>
            <a:pPr algn="l"/>
            <a:fld id="{00000000-1234-1234-1234-123412341234}" type="slidenum">
              <a:rPr lang="en"/>
              <a:pPr algn="l"/>
              <a:t>18</a:t>
            </a:fld>
            <a:endParaRPr/>
          </a:p>
        </p:txBody>
      </p:sp>
      <p:sp>
        <p:nvSpPr>
          <p:cNvPr id="372" name="Google Shape;372;p44"/>
          <p:cNvSpPr txBox="1"/>
          <p:nvPr/>
        </p:nvSpPr>
        <p:spPr>
          <a:xfrm>
            <a:off x="426733" y="5888600"/>
            <a:ext cx="5547200" cy="837625"/>
          </a:xfrm>
          <a:prstGeom prst="rect">
            <a:avLst/>
          </a:prstGeom>
          <a:noFill/>
          <a:ln>
            <a:noFill/>
          </a:ln>
        </p:spPr>
        <p:txBody>
          <a:bodyPr spcFirstLastPara="1" wrap="square" lIns="121900" tIns="121900" rIns="121900" bIns="121900" anchor="t" anchorCtr="0">
            <a:spAutoFit/>
          </a:bodyPr>
          <a:lstStyle/>
          <a:p>
            <a:pPr>
              <a:lnSpc>
                <a:spcPct val="115000"/>
              </a:lnSpc>
              <a:spcAft>
                <a:spcPts val="1333"/>
              </a:spcAft>
            </a:pPr>
            <a:endParaRPr sz="2400"/>
          </a:p>
        </p:txBody>
      </p:sp>
      <p:sp>
        <p:nvSpPr>
          <p:cNvPr id="373" name="Google Shape;373;p44"/>
          <p:cNvSpPr txBox="1">
            <a:spLocks noGrp="1"/>
          </p:cNvSpPr>
          <p:nvPr>
            <p:ph type="body" idx="1"/>
          </p:nvPr>
        </p:nvSpPr>
        <p:spPr>
          <a:xfrm>
            <a:off x="3805667" y="2410792"/>
            <a:ext cx="3368400" cy="1742400"/>
          </a:xfrm>
          <a:prstGeom prst="rect">
            <a:avLst/>
          </a:prstGeom>
        </p:spPr>
        <p:txBody>
          <a:bodyPr spcFirstLastPara="1" wrap="square" lIns="121900" tIns="60933" rIns="121900" bIns="60933" anchor="t" anchorCtr="0">
            <a:noAutofit/>
          </a:bodyPr>
          <a:lstStyle/>
          <a:p>
            <a:pPr marL="0" indent="0">
              <a:spcBef>
                <a:spcPts val="533"/>
              </a:spcBef>
            </a:pPr>
            <a:r>
              <a:rPr lang="en" sz="1200" b="1">
                <a:solidFill>
                  <a:schemeClr val="accent5"/>
                </a:solidFill>
              </a:rPr>
              <a:t>Weight Management Biometric Programs:</a:t>
            </a:r>
            <a:endParaRPr sz="1200" b="1">
              <a:solidFill>
                <a:schemeClr val="accent5"/>
              </a:solidFill>
            </a:endParaRPr>
          </a:p>
          <a:p>
            <a:pPr indent="-372524">
              <a:spcBef>
                <a:spcPts val="533"/>
              </a:spcBef>
              <a:buSzPts val="800"/>
              <a:buChar char="●"/>
            </a:pPr>
            <a:r>
              <a:rPr lang="en" sz="1200"/>
              <a:t>Monitoring: Daily Weight, Chronic Disease</a:t>
            </a:r>
            <a:endParaRPr sz="1200"/>
          </a:p>
          <a:p>
            <a:pPr indent="-372524">
              <a:spcBef>
                <a:spcPts val="533"/>
              </a:spcBef>
              <a:buSzPts val="800"/>
              <a:buChar char="●"/>
            </a:pPr>
            <a:r>
              <a:rPr lang="en" sz="1200"/>
              <a:t>Monitoring: Weekly Weight, Lifestyle</a:t>
            </a:r>
            <a:endParaRPr sz="1200"/>
          </a:p>
        </p:txBody>
      </p:sp>
      <p:sp>
        <p:nvSpPr>
          <p:cNvPr id="374" name="Google Shape;374;p44"/>
          <p:cNvSpPr txBox="1"/>
          <p:nvPr/>
        </p:nvSpPr>
        <p:spPr>
          <a:xfrm>
            <a:off x="426733" y="1377600"/>
            <a:ext cx="11362800" cy="767200"/>
          </a:xfrm>
          <a:prstGeom prst="rect">
            <a:avLst/>
          </a:prstGeom>
          <a:noFill/>
          <a:ln>
            <a:noFill/>
          </a:ln>
        </p:spPr>
        <p:txBody>
          <a:bodyPr spcFirstLastPara="1" wrap="square" lIns="121900" tIns="121900" rIns="0" bIns="121900" anchor="t" anchorCtr="0">
            <a:noAutofit/>
          </a:bodyPr>
          <a:lstStyle/>
          <a:p>
            <a:r>
              <a:rPr lang="en" sz="1600" b="1">
                <a:solidFill>
                  <a:srgbClr val="222222"/>
                </a:solidFill>
                <a:latin typeface="Roboto"/>
                <a:ea typeface="Roboto"/>
                <a:cs typeface="Roboto"/>
                <a:sym typeface="Roboto"/>
              </a:rPr>
              <a:t>Members will see the associated widget displayed in their ‘Me’ Screen when they have been enrolled in one of the following care programs and have entered their weight or blood pressure reading.</a:t>
            </a:r>
            <a:endParaRPr sz="1600" b="1">
              <a:solidFill>
                <a:srgbClr val="222222"/>
              </a:solidFill>
              <a:latin typeface="Roboto"/>
              <a:ea typeface="Roboto"/>
              <a:cs typeface="Roboto"/>
              <a:sym typeface="Roboto"/>
            </a:endParaRPr>
          </a:p>
        </p:txBody>
      </p:sp>
      <p:sp>
        <p:nvSpPr>
          <p:cNvPr id="375" name="Google Shape;375;p44"/>
          <p:cNvSpPr txBox="1">
            <a:spLocks noGrp="1"/>
          </p:cNvSpPr>
          <p:nvPr>
            <p:ph type="body" idx="1"/>
          </p:nvPr>
        </p:nvSpPr>
        <p:spPr>
          <a:xfrm>
            <a:off x="7449267" y="2410800"/>
            <a:ext cx="4109600" cy="1742400"/>
          </a:xfrm>
          <a:prstGeom prst="rect">
            <a:avLst/>
          </a:prstGeom>
        </p:spPr>
        <p:txBody>
          <a:bodyPr spcFirstLastPara="1" wrap="square" lIns="121900" tIns="60933" rIns="121900" bIns="60933" anchor="t" anchorCtr="0">
            <a:noAutofit/>
          </a:bodyPr>
          <a:lstStyle/>
          <a:p>
            <a:pPr marL="0" indent="0">
              <a:spcBef>
                <a:spcPts val="533"/>
              </a:spcBef>
            </a:pPr>
            <a:r>
              <a:rPr lang="en" sz="1200" b="1">
                <a:solidFill>
                  <a:schemeClr val="accent5"/>
                </a:solidFill>
              </a:rPr>
              <a:t>Blood Sugar Biometric Programs:</a:t>
            </a:r>
            <a:endParaRPr sz="1200" b="1">
              <a:solidFill>
                <a:schemeClr val="accent5"/>
              </a:solidFill>
            </a:endParaRPr>
          </a:p>
          <a:p>
            <a:pPr indent="-372524">
              <a:spcBef>
                <a:spcPts val="533"/>
              </a:spcBef>
              <a:buSzPts val="800"/>
              <a:buChar char="●"/>
            </a:pPr>
            <a:r>
              <a:rPr lang="en" sz="1200"/>
              <a:t>Monitoring: Fasting Breakfast</a:t>
            </a:r>
            <a:endParaRPr sz="1200"/>
          </a:p>
          <a:p>
            <a:pPr indent="-372524">
              <a:spcBef>
                <a:spcPts val="533"/>
              </a:spcBef>
              <a:buSzPts val="800"/>
              <a:buChar char="●"/>
            </a:pPr>
            <a:r>
              <a:rPr lang="en" sz="1200"/>
              <a:t>Monitoring: Pre-Lunch</a:t>
            </a:r>
            <a:endParaRPr sz="1200"/>
          </a:p>
          <a:p>
            <a:pPr indent="-372524">
              <a:spcBef>
                <a:spcPts val="533"/>
              </a:spcBef>
              <a:buSzPts val="800"/>
              <a:buChar char="●"/>
            </a:pPr>
            <a:r>
              <a:rPr lang="en" sz="1200"/>
              <a:t>Monitoring: Pre-Dinner</a:t>
            </a:r>
            <a:endParaRPr sz="1200"/>
          </a:p>
          <a:p>
            <a:pPr indent="-372524">
              <a:spcBef>
                <a:spcPts val="533"/>
              </a:spcBef>
              <a:buSzPts val="800"/>
              <a:buChar char="●"/>
            </a:pPr>
            <a:r>
              <a:rPr lang="en" sz="1200"/>
              <a:t>Monitoring: Bedtime</a:t>
            </a:r>
            <a:endParaRPr sz="1200"/>
          </a:p>
          <a:p>
            <a:pPr indent="-372524">
              <a:spcBef>
                <a:spcPts val="533"/>
              </a:spcBef>
              <a:buSzPts val="800"/>
              <a:buChar char="●"/>
            </a:pPr>
            <a:r>
              <a:rPr lang="en" sz="1200"/>
              <a:t>Monitoring: 2 Hour Postprandial Breakfast</a:t>
            </a:r>
            <a:endParaRPr sz="1200"/>
          </a:p>
          <a:p>
            <a:pPr indent="-372524">
              <a:spcBef>
                <a:spcPts val="533"/>
              </a:spcBef>
              <a:buSzPts val="800"/>
              <a:buChar char="●"/>
            </a:pPr>
            <a:r>
              <a:rPr lang="en" sz="1200"/>
              <a:t>Monitoring: 2 Hour Postprandial Lunch</a:t>
            </a:r>
            <a:endParaRPr sz="1200"/>
          </a:p>
          <a:p>
            <a:pPr indent="-372524">
              <a:spcBef>
                <a:spcPts val="533"/>
              </a:spcBef>
              <a:buSzPts val="800"/>
              <a:buChar char="●"/>
            </a:pPr>
            <a:r>
              <a:rPr lang="en" sz="1200"/>
              <a:t>Monitoring: 2 Hour Postprandial Dinner</a:t>
            </a:r>
            <a:endParaRPr sz="1200"/>
          </a:p>
          <a:p>
            <a:pPr marL="0" indent="0">
              <a:spcBef>
                <a:spcPts val="533"/>
              </a:spcBef>
              <a:spcAft>
                <a:spcPts val="533"/>
              </a:spcAft>
            </a:pPr>
            <a:endParaRPr sz="1200"/>
          </a:p>
        </p:txBody>
      </p:sp>
      <p:sp>
        <p:nvSpPr>
          <p:cNvPr id="2" name="Google Shape;1574;p199">
            <a:extLst>
              <a:ext uri="{FF2B5EF4-FFF2-40B4-BE49-F238E27FC236}">
                <a16:creationId xmlns:a16="http://schemas.microsoft.com/office/drawing/2014/main" id="{45A66B7C-9235-286B-281B-AAB0B04CEC9B}"/>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09BFB1"/>
          </a:solidFill>
          <a:ln>
            <a:noFill/>
          </a:ln>
        </p:spPr>
        <p:txBody>
          <a:bodyPr/>
          <a:lstStyle/>
          <a:p>
            <a:endParaRPr lang="en-US"/>
          </a:p>
        </p:txBody>
      </p:sp>
      <p:sp>
        <p:nvSpPr>
          <p:cNvPr id="3" name="Google Shape;1575;p199">
            <a:extLst>
              <a:ext uri="{FF2B5EF4-FFF2-40B4-BE49-F238E27FC236}">
                <a16:creationId xmlns:a16="http://schemas.microsoft.com/office/drawing/2014/main" id="{E9605F92-0552-21C4-5A1A-4E45CDB6D407}"/>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BIOMETRICS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1124840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210"/>
          <p:cNvSpPr txBox="1">
            <a:spLocks noGrp="1"/>
          </p:cNvSpPr>
          <p:nvPr>
            <p:ph type="title"/>
          </p:nvPr>
        </p:nvSpPr>
        <p:spPr>
          <a:xfrm>
            <a:off x="431962" y="609036"/>
            <a:ext cx="11352289" cy="767290"/>
          </a:xfrm>
          <a:prstGeom prst="rect">
            <a:avLst/>
          </a:prstGeom>
        </p:spPr>
        <p:txBody>
          <a:bodyPr spcFirstLastPara="1" wrap="square" lIns="121787" tIns="60877" rIns="121787" bIns="60877" anchor="t" anchorCtr="0">
            <a:noAutofit/>
          </a:bodyPr>
          <a:lstStyle/>
          <a:p>
            <a:r>
              <a:rPr lang="en-US"/>
              <a:t>Adding medication reminders and general reminders to improve adherence and track health events</a:t>
            </a:r>
            <a:endParaRPr/>
          </a:p>
        </p:txBody>
      </p:sp>
      <p:sp>
        <p:nvSpPr>
          <p:cNvPr id="1497" name="Google Shape;1497;p210"/>
          <p:cNvSpPr txBox="1"/>
          <p:nvPr/>
        </p:nvSpPr>
        <p:spPr>
          <a:xfrm>
            <a:off x="420855" y="1864052"/>
            <a:ext cx="5651967" cy="3600980"/>
          </a:xfrm>
          <a:prstGeom prst="rect">
            <a:avLst/>
          </a:prstGeom>
          <a:noFill/>
          <a:ln>
            <a:noFill/>
          </a:ln>
        </p:spPr>
        <p:txBody>
          <a:bodyPr spcFirstLastPara="1" wrap="square" lIns="121787" tIns="0" rIns="122487" bIns="121787" anchor="ctr" anchorCtr="0">
            <a:spAutoFit/>
          </a:bodyPr>
          <a:lstStyle/>
          <a:p>
            <a:pPr marL="609036" indent="-406024">
              <a:lnSpc>
                <a:spcPct val="110000"/>
              </a:lnSpc>
              <a:buClr>
                <a:schemeClr val="dk2"/>
              </a:buClr>
              <a:buSzPts val="1200"/>
              <a:buFont typeface="Roboto"/>
              <a:buChar char="●"/>
            </a:pPr>
            <a:r>
              <a:rPr lang="en-US" sz="1599">
                <a:solidFill>
                  <a:schemeClr val="dk2"/>
                </a:solidFill>
                <a:latin typeface="Roboto"/>
                <a:ea typeface="Roboto"/>
                <a:cs typeface="Roboto"/>
                <a:sym typeface="Roboto"/>
              </a:rPr>
              <a:t>Use medication reminders to reconcile members’ meds or align on current medication list </a:t>
            </a:r>
            <a:endParaRPr sz="1599">
              <a:solidFill>
                <a:schemeClr val="dk2"/>
              </a:solidFill>
              <a:latin typeface="Roboto"/>
              <a:ea typeface="Roboto"/>
              <a:cs typeface="Roboto"/>
              <a:sym typeface="Roboto"/>
            </a:endParaRPr>
          </a:p>
          <a:p>
            <a:pPr marL="1218072" lvl="1" indent="-406024">
              <a:lnSpc>
                <a:spcPct val="110000"/>
              </a:lnSpc>
              <a:buClr>
                <a:schemeClr val="dk2"/>
              </a:buClr>
              <a:buSzPts val="1200"/>
              <a:buFont typeface="Roboto"/>
              <a:buChar char="○"/>
            </a:pPr>
            <a:r>
              <a:rPr lang="en-US" sz="1599">
                <a:solidFill>
                  <a:schemeClr val="dk2"/>
                </a:solidFill>
                <a:latin typeface="Roboto"/>
                <a:ea typeface="Roboto"/>
                <a:cs typeface="Roboto"/>
                <a:sym typeface="Roboto"/>
              </a:rPr>
              <a:t>Review dosage, time, form/route</a:t>
            </a:r>
            <a:endParaRPr sz="1599">
              <a:solidFill>
                <a:schemeClr val="dk2"/>
              </a:solidFill>
              <a:latin typeface="Roboto"/>
              <a:ea typeface="Roboto"/>
              <a:cs typeface="Roboto"/>
              <a:sym typeface="Roboto"/>
            </a:endParaRPr>
          </a:p>
          <a:p>
            <a:pPr marL="609036" indent="-406024">
              <a:lnSpc>
                <a:spcPct val="110000"/>
              </a:lnSpc>
              <a:spcBef>
                <a:spcPts val="1332"/>
              </a:spcBef>
              <a:buClr>
                <a:schemeClr val="dk2"/>
              </a:buClr>
              <a:buSzPts val="1200"/>
              <a:buFont typeface="Roboto"/>
              <a:buChar char="●"/>
            </a:pPr>
            <a:r>
              <a:rPr lang="en-US" sz="1599">
                <a:solidFill>
                  <a:schemeClr val="dk2"/>
                </a:solidFill>
                <a:latin typeface="Roboto"/>
                <a:ea typeface="Roboto"/>
                <a:cs typeface="Roboto"/>
                <a:sym typeface="Roboto"/>
              </a:rPr>
              <a:t>Track members’ adherence to identify and address barriers</a:t>
            </a:r>
            <a:endParaRPr sz="1599">
              <a:solidFill>
                <a:schemeClr val="dk2"/>
              </a:solidFill>
              <a:latin typeface="Roboto"/>
              <a:ea typeface="Roboto"/>
              <a:cs typeface="Roboto"/>
              <a:sym typeface="Roboto"/>
            </a:endParaRPr>
          </a:p>
          <a:p>
            <a:pPr marL="609036" indent="-406024">
              <a:lnSpc>
                <a:spcPct val="110000"/>
              </a:lnSpc>
              <a:spcBef>
                <a:spcPts val="1332"/>
              </a:spcBef>
              <a:buClr>
                <a:schemeClr val="dk2"/>
              </a:buClr>
              <a:buSzPts val="1200"/>
              <a:buFont typeface="Roboto"/>
              <a:buChar char="●"/>
            </a:pPr>
            <a:r>
              <a:rPr lang="en-US" sz="1599">
                <a:solidFill>
                  <a:schemeClr val="dk2"/>
                </a:solidFill>
                <a:latin typeface="Roboto"/>
                <a:ea typeface="Roboto"/>
                <a:cs typeface="Roboto"/>
                <a:sym typeface="Roboto"/>
              </a:rPr>
              <a:t>Promote goals by setting general reminders to: walk, exercise, journal, etc</a:t>
            </a:r>
            <a:endParaRPr sz="1599">
              <a:solidFill>
                <a:schemeClr val="dk2"/>
              </a:solidFill>
              <a:latin typeface="Roboto"/>
              <a:ea typeface="Roboto"/>
              <a:cs typeface="Roboto"/>
              <a:sym typeface="Roboto"/>
            </a:endParaRPr>
          </a:p>
          <a:p>
            <a:pPr marL="609036" indent="-406024">
              <a:lnSpc>
                <a:spcPct val="110000"/>
              </a:lnSpc>
              <a:spcBef>
                <a:spcPts val="1332"/>
              </a:spcBef>
              <a:buClr>
                <a:schemeClr val="dk2"/>
              </a:buClr>
              <a:buSzPts val="1200"/>
              <a:buFont typeface="Roboto"/>
              <a:buChar char="●"/>
            </a:pPr>
            <a:r>
              <a:rPr lang="en-US" sz="1599">
                <a:solidFill>
                  <a:schemeClr val="dk2"/>
                </a:solidFill>
                <a:latin typeface="Roboto"/>
                <a:ea typeface="Roboto"/>
                <a:cs typeface="Roboto"/>
                <a:sym typeface="Roboto"/>
              </a:rPr>
              <a:t>Set reminders for important activities such as: </a:t>
            </a:r>
            <a:endParaRPr sz="1599">
              <a:solidFill>
                <a:schemeClr val="dk2"/>
              </a:solidFill>
              <a:latin typeface="Roboto"/>
              <a:ea typeface="Roboto"/>
              <a:cs typeface="Roboto"/>
              <a:sym typeface="Roboto"/>
            </a:endParaRPr>
          </a:p>
          <a:p>
            <a:pPr marL="1218072" lvl="1" indent="-406024">
              <a:lnSpc>
                <a:spcPct val="110000"/>
              </a:lnSpc>
              <a:buClr>
                <a:schemeClr val="dk2"/>
              </a:buClr>
              <a:buSzPts val="1200"/>
              <a:buFont typeface="Roboto"/>
              <a:buChar char="○"/>
            </a:pPr>
            <a:r>
              <a:rPr lang="en-US" sz="1599">
                <a:solidFill>
                  <a:schemeClr val="dk2"/>
                </a:solidFill>
                <a:latin typeface="Roboto"/>
                <a:ea typeface="Roboto"/>
                <a:cs typeface="Roboto"/>
                <a:sym typeface="Roboto"/>
              </a:rPr>
              <a:t>Picking up medications</a:t>
            </a:r>
            <a:endParaRPr sz="1599">
              <a:solidFill>
                <a:schemeClr val="dk2"/>
              </a:solidFill>
              <a:latin typeface="Roboto"/>
              <a:ea typeface="Roboto"/>
              <a:cs typeface="Roboto"/>
              <a:sym typeface="Roboto"/>
            </a:endParaRPr>
          </a:p>
          <a:p>
            <a:pPr marL="1218072" lvl="1" indent="-406024">
              <a:lnSpc>
                <a:spcPct val="110000"/>
              </a:lnSpc>
              <a:buClr>
                <a:schemeClr val="dk2"/>
              </a:buClr>
              <a:buSzPts val="1200"/>
              <a:buFont typeface="Roboto"/>
              <a:buChar char="○"/>
            </a:pPr>
            <a:r>
              <a:rPr lang="en-US" sz="1599">
                <a:solidFill>
                  <a:schemeClr val="dk2"/>
                </a:solidFill>
                <a:latin typeface="Roboto"/>
                <a:ea typeface="Roboto"/>
                <a:cs typeface="Roboto"/>
                <a:sym typeface="Roboto"/>
              </a:rPr>
              <a:t>Scheduling or attending appointments</a:t>
            </a:r>
            <a:endParaRPr sz="1599">
              <a:solidFill>
                <a:schemeClr val="dk2"/>
              </a:solidFill>
              <a:latin typeface="Roboto"/>
              <a:ea typeface="Roboto"/>
              <a:cs typeface="Roboto"/>
              <a:sym typeface="Roboto"/>
            </a:endParaRPr>
          </a:p>
          <a:p>
            <a:pPr marL="1218072" lvl="1" indent="-406024">
              <a:lnSpc>
                <a:spcPct val="110000"/>
              </a:lnSpc>
              <a:buClr>
                <a:schemeClr val="dk2"/>
              </a:buClr>
              <a:buSzPts val="1200"/>
              <a:buFont typeface="Roboto"/>
              <a:buChar char="○"/>
            </a:pPr>
            <a:r>
              <a:rPr lang="en-US" sz="1599">
                <a:solidFill>
                  <a:schemeClr val="dk2"/>
                </a:solidFill>
                <a:latin typeface="Roboto"/>
                <a:ea typeface="Roboto"/>
                <a:cs typeface="Roboto"/>
                <a:sym typeface="Roboto"/>
              </a:rPr>
              <a:t>Scheduled phone calls with care team</a:t>
            </a:r>
            <a:endParaRPr sz="1599">
              <a:solidFill>
                <a:schemeClr val="dk2"/>
              </a:solidFill>
              <a:latin typeface="Roboto"/>
              <a:ea typeface="Roboto"/>
              <a:cs typeface="Roboto"/>
              <a:sym typeface="Roboto"/>
            </a:endParaRPr>
          </a:p>
        </p:txBody>
      </p:sp>
      <p:sp>
        <p:nvSpPr>
          <p:cNvPr id="1498" name="Google Shape;1498;p210"/>
          <p:cNvSpPr txBox="1"/>
          <p:nvPr/>
        </p:nvSpPr>
        <p:spPr>
          <a:xfrm>
            <a:off x="10862686" y="112897"/>
            <a:ext cx="1218072" cy="837012"/>
          </a:xfrm>
          <a:prstGeom prst="rect">
            <a:avLst/>
          </a:prstGeom>
          <a:noFill/>
          <a:ln>
            <a:noFill/>
          </a:ln>
        </p:spPr>
        <p:txBody>
          <a:bodyPr spcFirstLastPara="1" wrap="square" lIns="121787" tIns="121787" rIns="121787" bIns="121787" anchor="t" anchorCtr="0">
            <a:spAutoFit/>
          </a:bodyPr>
          <a:lstStyle/>
          <a:p>
            <a:pPr algn="ctr">
              <a:lnSpc>
                <a:spcPct val="115000"/>
              </a:lnSpc>
              <a:spcAft>
                <a:spcPts val="1332"/>
              </a:spcAft>
            </a:pPr>
            <a:endParaRPr sz="2398"/>
          </a:p>
        </p:txBody>
      </p:sp>
      <p:sp>
        <p:nvSpPr>
          <p:cNvPr id="1499" name="Google Shape;1499;p210"/>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ACTIVATE</a:t>
            </a:r>
            <a:endParaRPr sz="1199">
              <a:solidFill>
                <a:srgbClr val="FFFFFF"/>
              </a:solidFill>
              <a:latin typeface="Roboto"/>
              <a:ea typeface="Roboto"/>
              <a:cs typeface="Roboto"/>
              <a:sym typeface="Roboto"/>
            </a:endParaRPr>
          </a:p>
        </p:txBody>
      </p:sp>
      <p:sp>
        <p:nvSpPr>
          <p:cNvPr id="1501" name="Google Shape;1501;p210"/>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REMINDERS</a:t>
            </a:r>
            <a:endParaRPr sz="1199">
              <a:solidFill>
                <a:srgbClr val="FFFFFF"/>
              </a:solidFill>
              <a:latin typeface="Roboto"/>
              <a:ea typeface="Roboto"/>
              <a:cs typeface="Roboto"/>
              <a:sym typeface="Roboto"/>
            </a:endParaRPr>
          </a:p>
        </p:txBody>
      </p:sp>
      <p:grpSp>
        <p:nvGrpSpPr>
          <p:cNvPr id="1502" name="Google Shape;1502;p210"/>
          <p:cNvGrpSpPr/>
          <p:nvPr/>
        </p:nvGrpSpPr>
        <p:grpSpPr>
          <a:xfrm>
            <a:off x="6444977" y="1758372"/>
            <a:ext cx="4903060" cy="4336451"/>
            <a:chOff x="4315250" y="1548600"/>
            <a:chExt cx="3680700" cy="3255350"/>
          </a:xfrm>
        </p:grpSpPr>
        <p:sp>
          <p:nvSpPr>
            <p:cNvPr id="1503" name="Google Shape;1503;p210"/>
            <p:cNvSpPr/>
            <p:nvPr/>
          </p:nvSpPr>
          <p:spPr>
            <a:xfrm>
              <a:off x="4315250" y="1548650"/>
              <a:ext cx="3680700" cy="32553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121787" tIns="121787" rIns="121787" bIns="121787" anchor="ctr" anchorCtr="0">
              <a:noAutofit/>
            </a:bodyPr>
            <a:lstStyle/>
            <a:p>
              <a:endParaRPr sz="2398"/>
            </a:p>
          </p:txBody>
        </p:sp>
        <p:grpSp>
          <p:nvGrpSpPr>
            <p:cNvPr id="1504" name="Google Shape;1504;p210"/>
            <p:cNvGrpSpPr/>
            <p:nvPr/>
          </p:nvGrpSpPr>
          <p:grpSpPr>
            <a:xfrm>
              <a:off x="4327625" y="1548600"/>
              <a:ext cx="3668301" cy="3255199"/>
              <a:chOff x="4327625" y="1548600"/>
              <a:chExt cx="3668301" cy="3255199"/>
            </a:xfrm>
          </p:grpSpPr>
          <p:pic>
            <p:nvPicPr>
              <p:cNvPr id="1505" name="Google Shape;1505;p210"/>
              <p:cNvPicPr preferRelativeResize="0"/>
              <p:nvPr/>
            </p:nvPicPr>
            <p:blipFill rotWithShape="1">
              <a:blip r:embed="rId3">
                <a:alphaModFix/>
              </a:blip>
              <a:srcRect l="1297" r="1122"/>
              <a:stretch/>
            </p:blipFill>
            <p:spPr>
              <a:xfrm>
                <a:off x="4327625" y="1886875"/>
                <a:ext cx="3668299" cy="2916924"/>
              </a:xfrm>
              <a:prstGeom prst="rect">
                <a:avLst/>
              </a:prstGeom>
              <a:noFill/>
              <a:ln>
                <a:noFill/>
              </a:ln>
            </p:spPr>
          </p:pic>
          <p:pic>
            <p:nvPicPr>
              <p:cNvPr id="1506" name="Google Shape;1506;p210"/>
              <p:cNvPicPr preferRelativeResize="0"/>
              <p:nvPr/>
            </p:nvPicPr>
            <p:blipFill rotWithShape="1">
              <a:blip r:embed="rId4">
                <a:alphaModFix/>
              </a:blip>
              <a:srcRect l="1297" r="1122"/>
              <a:stretch/>
            </p:blipFill>
            <p:spPr>
              <a:xfrm>
                <a:off x="4327625" y="1548600"/>
                <a:ext cx="3668301" cy="884200"/>
              </a:xfrm>
              <a:prstGeom prst="rect">
                <a:avLst/>
              </a:prstGeom>
              <a:noFill/>
              <a:ln>
                <a:noFill/>
              </a:ln>
            </p:spPr>
          </p:pic>
        </p:grpSp>
      </p:grpSp>
      <p:sp>
        <p:nvSpPr>
          <p:cNvPr id="1507" name="Google Shape;1507;p210"/>
          <p:cNvSpPr/>
          <p:nvPr/>
        </p:nvSpPr>
        <p:spPr>
          <a:xfrm>
            <a:off x="8501213" y="1539350"/>
            <a:ext cx="281739" cy="274146"/>
          </a:xfrm>
          <a:prstGeom prst="ellipse">
            <a:avLst/>
          </a:prstGeom>
          <a:solidFill>
            <a:srgbClr val="00AAD5"/>
          </a:solidFill>
          <a:ln>
            <a:noFill/>
          </a:ln>
        </p:spPr>
        <p:txBody>
          <a:bodyPr spcFirstLastPara="1" wrap="square" lIns="60877" tIns="60877" rIns="60877" bIns="60877" anchor="ctr" anchorCtr="0">
            <a:noAutofit/>
          </a:bodyPr>
          <a:lstStyle/>
          <a:p>
            <a:pPr algn="ctr">
              <a:buClr>
                <a:srgbClr val="09BFB1"/>
              </a:buClr>
              <a:buSzPts val="3900"/>
            </a:pPr>
            <a:r>
              <a:rPr lang="en-US" sz="1066" b="1">
                <a:solidFill>
                  <a:srgbClr val="FFFFFF"/>
                </a:solidFill>
                <a:latin typeface="Roboto"/>
                <a:ea typeface="Roboto"/>
                <a:cs typeface="Roboto"/>
                <a:sym typeface="Roboto"/>
              </a:rPr>
              <a:t>1</a:t>
            </a:r>
            <a:endParaRPr sz="1066">
              <a:solidFill>
                <a:srgbClr val="FFFFFF"/>
              </a:solidFill>
              <a:latin typeface="Roboto"/>
              <a:ea typeface="Roboto"/>
              <a:cs typeface="Roboto"/>
              <a:sym typeface="Roboto"/>
            </a:endParaRPr>
          </a:p>
        </p:txBody>
      </p:sp>
      <p:sp>
        <p:nvSpPr>
          <p:cNvPr id="1508" name="Google Shape;1508;p210"/>
          <p:cNvSpPr/>
          <p:nvPr/>
        </p:nvSpPr>
        <p:spPr>
          <a:xfrm>
            <a:off x="9928491" y="2660662"/>
            <a:ext cx="281739" cy="274146"/>
          </a:xfrm>
          <a:prstGeom prst="ellipse">
            <a:avLst/>
          </a:prstGeom>
          <a:solidFill>
            <a:srgbClr val="00AAD5"/>
          </a:solidFill>
          <a:ln>
            <a:noFill/>
          </a:ln>
        </p:spPr>
        <p:txBody>
          <a:bodyPr spcFirstLastPara="1" wrap="square" lIns="60877" tIns="60877" rIns="60877" bIns="60877" anchor="ctr" anchorCtr="0">
            <a:noAutofit/>
          </a:bodyPr>
          <a:lstStyle/>
          <a:p>
            <a:pPr algn="ctr">
              <a:buClr>
                <a:srgbClr val="09BFB1"/>
              </a:buClr>
              <a:buSzPts val="3900"/>
            </a:pPr>
            <a:r>
              <a:rPr lang="en-US" sz="1066" b="1">
                <a:solidFill>
                  <a:srgbClr val="FFFFFF"/>
                </a:solidFill>
                <a:latin typeface="Roboto"/>
                <a:ea typeface="Roboto"/>
                <a:cs typeface="Roboto"/>
                <a:sym typeface="Roboto"/>
              </a:rPr>
              <a:t>2</a:t>
            </a:r>
            <a:endParaRPr sz="1066">
              <a:solidFill>
                <a:srgbClr val="FFFFFF"/>
              </a:solidFill>
              <a:latin typeface="Roboto"/>
              <a:ea typeface="Roboto"/>
              <a:cs typeface="Roboto"/>
              <a:sym typeface="Roboto"/>
            </a:endParaRPr>
          </a:p>
        </p:txBody>
      </p:sp>
      <p:sp>
        <p:nvSpPr>
          <p:cNvPr id="1509" name="Google Shape;1509;p210"/>
          <p:cNvSpPr/>
          <p:nvPr/>
        </p:nvSpPr>
        <p:spPr>
          <a:xfrm>
            <a:off x="8219474" y="3302066"/>
            <a:ext cx="281739" cy="274146"/>
          </a:xfrm>
          <a:prstGeom prst="ellipse">
            <a:avLst/>
          </a:prstGeom>
          <a:solidFill>
            <a:srgbClr val="00AAD5"/>
          </a:solidFill>
          <a:ln>
            <a:noFill/>
          </a:ln>
        </p:spPr>
        <p:txBody>
          <a:bodyPr spcFirstLastPara="1" wrap="square" lIns="60877" tIns="60877" rIns="60877" bIns="60877" anchor="ctr" anchorCtr="0">
            <a:noAutofit/>
          </a:bodyPr>
          <a:lstStyle/>
          <a:p>
            <a:pPr algn="ctr">
              <a:buClr>
                <a:srgbClr val="09BFB1"/>
              </a:buClr>
              <a:buSzPts val="3900"/>
            </a:pPr>
            <a:r>
              <a:rPr lang="en-US" sz="1066" b="1">
                <a:solidFill>
                  <a:srgbClr val="FFFFFF"/>
                </a:solidFill>
                <a:latin typeface="Roboto"/>
                <a:ea typeface="Roboto"/>
                <a:cs typeface="Roboto"/>
                <a:sym typeface="Roboto"/>
              </a:rPr>
              <a:t>3</a:t>
            </a:r>
            <a:endParaRPr sz="1066">
              <a:solidFill>
                <a:srgbClr val="FFFFFF"/>
              </a:solidFill>
              <a:latin typeface="Roboto"/>
              <a:ea typeface="Roboto"/>
              <a:cs typeface="Roboto"/>
              <a:sym typeface="Roboto"/>
            </a:endParaRPr>
          </a:p>
        </p:txBody>
      </p:sp>
      <p:sp>
        <p:nvSpPr>
          <p:cNvPr id="1510" name="Google Shape;1510;p210"/>
          <p:cNvSpPr/>
          <p:nvPr/>
        </p:nvSpPr>
        <p:spPr>
          <a:xfrm>
            <a:off x="8442567" y="5754180"/>
            <a:ext cx="281739" cy="274146"/>
          </a:xfrm>
          <a:prstGeom prst="ellipse">
            <a:avLst/>
          </a:prstGeom>
          <a:solidFill>
            <a:srgbClr val="00AAD5"/>
          </a:solidFill>
          <a:ln>
            <a:noFill/>
          </a:ln>
        </p:spPr>
        <p:txBody>
          <a:bodyPr spcFirstLastPara="1" wrap="square" lIns="60877" tIns="60877" rIns="60877" bIns="60877" anchor="ctr" anchorCtr="0">
            <a:noAutofit/>
          </a:bodyPr>
          <a:lstStyle/>
          <a:p>
            <a:pPr algn="ctr">
              <a:buClr>
                <a:srgbClr val="09BFB1"/>
              </a:buClr>
              <a:buSzPts val="3900"/>
            </a:pPr>
            <a:r>
              <a:rPr lang="en-US" sz="1066" b="1">
                <a:solidFill>
                  <a:srgbClr val="FFFFFF"/>
                </a:solidFill>
                <a:latin typeface="Roboto"/>
                <a:ea typeface="Roboto"/>
                <a:cs typeface="Roboto"/>
                <a:sym typeface="Roboto"/>
              </a:rPr>
              <a:t>4</a:t>
            </a:r>
            <a:endParaRPr sz="1066">
              <a:solidFill>
                <a:srgbClr val="FFFFFF"/>
              </a:solidFill>
              <a:latin typeface="Roboto"/>
              <a:ea typeface="Roboto"/>
              <a:cs typeface="Roboto"/>
              <a:sym typeface="Roboto"/>
            </a:endParaRPr>
          </a:p>
        </p:txBody>
      </p:sp>
      <p:sp>
        <p:nvSpPr>
          <p:cNvPr id="2" name="Google Shape;1614;p203">
            <a:extLst>
              <a:ext uri="{FF2B5EF4-FFF2-40B4-BE49-F238E27FC236}">
                <a16:creationId xmlns:a16="http://schemas.microsoft.com/office/drawing/2014/main" id="{3C680D76-D1A6-99AC-3A50-4AC2FC8FF1E4}"/>
              </a:ext>
            </a:extLst>
          </p:cNvPr>
          <p:cNvSpPr/>
          <p:nvPr/>
        </p:nvSpPr>
        <p:spPr>
          <a:xfrm>
            <a:off x="9447246" y="8708"/>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4"/>
          </a:solidFill>
          <a:ln>
            <a:noFill/>
          </a:ln>
        </p:spPr>
        <p:txBody>
          <a:bodyPr/>
          <a:lstStyle/>
          <a:p>
            <a:endParaRPr lang="en-US"/>
          </a:p>
        </p:txBody>
      </p:sp>
      <p:sp>
        <p:nvSpPr>
          <p:cNvPr id="3" name="Google Shape;1615;p203">
            <a:extLst>
              <a:ext uri="{FF2B5EF4-FFF2-40B4-BE49-F238E27FC236}">
                <a16:creationId xmlns:a16="http://schemas.microsoft.com/office/drawing/2014/main" id="{56890408-3C77-CDE1-2CBC-B69F5617A604}"/>
              </a:ext>
            </a:extLst>
          </p:cNvPr>
          <p:cNvSpPr/>
          <p:nvPr/>
        </p:nvSpPr>
        <p:spPr>
          <a:xfrm>
            <a:off x="9873084" y="24193"/>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REMINDERS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2634399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99"/>
          <p:cNvSpPr txBox="1">
            <a:spLocks noGrp="1"/>
          </p:cNvSpPr>
          <p:nvPr>
            <p:ph type="title"/>
          </p:nvPr>
        </p:nvSpPr>
        <p:spPr>
          <a:xfrm>
            <a:off x="420855" y="390166"/>
            <a:ext cx="11350290" cy="763693"/>
          </a:xfrm>
          <a:prstGeom prst="rect">
            <a:avLst/>
          </a:prstGeom>
        </p:spPr>
        <p:txBody>
          <a:bodyPr spcFirstLastPara="1" wrap="square" lIns="121787" tIns="60877" rIns="121787" bIns="60877" anchor="t" anchorCtr="0">
            <a:noAutofit/>
          </a:bodyPr>
          <a:lstStyle/>
          <a:p>
            <a:r>
              <a:rPr lang="en-US"/>
              <a:t>Agenda</a:t>
            </a:r>
            <a:endParaRPr/>
          </a:p>
        </p:txBody>
      </p:sp>
      <p:sp>
        <p:nvSpPr>
          <p:cNvPr id="657" name="Google Shape;657;p99"/>
          <p:cNvSpPr txBox="1">
            <a:spLocks noGrp="1"/>
          </p:cNvSpPr>
          <p:nvPr>
            <p:ph type="body" idx="1"/>
          </p:nvPr>
        </p:nvSpPr>
        <p:spPr>
          <a:xfrm>
            <a:off x="1715056" y="2036563"/>
            <a:ext cx="4218494" cy="524714"/>
          </a:xfrm>
          <a:prstGeom prst="rect">
            <a:avLst/>
          </a:prstGeom>
        </p:spPr>
        <p:txBody>
          <a:bodyPr spcFirstLastPara="1" wrap="square" lIns="121787" tIns="121787" rIns="121787" bIns="121787" anchor="ctr" anchorCtr="0">
            <a:noAutofit/>
          </a:bodyPr>
          <a:lstStyle/>
          <a:p>
            <a:pPr marL="0" indent="0">
              <a:buNone/>
            </a:pPr>
            <a:r>
              <a:rPr lang="en-US" sz="1850"/>
              <a:t>Why Care Programs?</a:t>
            </a:r>
          </a:p>
        </p:txBody>
      </p:sp>
      <p:sp>
        <p:nvSpPr>
          <p:cNvPr id="658" name="Google Shape;658;p99"/>
          <p:cNvSpPr txBox="1">
            <a:spLocks noGrp="1"/>
          </p:cNvSpPr>
          <p:nvPr>
            <p:ph type="body" idx="2"/>
          </p:nvPr>
        </p:nvSpPr>
        <p:spPr>
          <a:xfrm>
            <a:off x="1715056" y="3386059"/>
            <a:ext cx="4218494" cy="524714"/>
          </a:xfrm>
          <a:prstGeom prst="rect">
            <a:avLst/>
          </a:prstGeom>
        </p:spPr>
        <p:txBody>
          <a:bodyPr spcFirstLastPara="1" wrap="square" lIns="121787" tIns="121787" rIns="121787" bIns="121787" anchor="ctr" anchorCtr="0">
            <a:noAutofit/>
          </a:bodyPr>
          <a:lstStyle/>
          <a:p>
            <a:pPr marL="0" indent="0">
              <a:buNone/>
            </a:pPr>
            <a:r>
              <a:rPr lang="en-US" sz="1850"/>
              <a:t>Care Manager Journey Review</a:t>
            </a:r>
          </a:p>
        </p:txBody>
      </p:sp>
      <p:sp>
        <p:nvSpPr>
          <p:cNvPr id="659" name="Google Shape;659;p99"/>
          <p:cNvSpPr txBox="1">
            <a:spLocks noGrp="1"/>
          </p:cNvSpPr>
          <p:nvPr>
            <p:ph type="body" idx="3"/>
          </p:nvPr>
        </p:nvSpPr>
        <p:spPr>
          <a:xfrm>
            <a:off x="1715056" y="4722889"/>
            <a:ext cx="4722188" cy="524714"/>
          </a:xfrm>
          <a:prstGeom prst="rect">
            <a:avLst/>
          </a:prstGeom>
        </p:spPr>
        <p:txBody>
          <a:bodyPr spcFirstLastPara="1" wrap="square" lIns="121787" tIns="121787" rIns="121787" bIns="121787" anchor="ctr" anchorCtr="0">
            <a:noAutofit/>
          </a:bodyPr>
          <a:lstStyle/>
          <a:p>
            <a:pPr marL="0" indent="0">
              <a:buNone/>
            </a:pPr>
            <a:r>
              <a:rPr lang="en-US" sz="1850"/>
              <a:t>Activate and Engage Framework</a:t>
            </a:r>
          </a:p>
        </p:txBody>
      </p:sp>
      <p:sp>
        <p:nvSpPr>
          <p:cNvPr id="660" name="Google Shape;660;p99"/>
          <p:cNvSpPr txBox="1">
            <a:spLocks noGrp="1"/>
          </p:cNvSpPr>
          <p:nvPr>
            <p:ph type="body" idx="4"/>
          </p:nvPr>
        </p:nvSpPr>
        <p:spPr>
          <a:xfrm>
            <a:off x="6664474" y="2020279"/>
            <a:ext cx="5328266" cy="524714"/>
          </a:xfrm>
          <a:prstGeom prst="rect">
            <a:avLst/>
          </a:prstGeom>
        </p:spPr>
        <p:txBody>
          <a:bodyPr spcFirstLastPara="1" wrap="square" lIns="121787" tIns="121787" rIns="121787" bIns="121787" anchor="ctr" anchorCtr="0">
            <a:noAutofit/>
          </a:bodyPr>
          <a:lstStyle/>
          <a:p>
            <a:pPr marL="0" indent="0">
              <a:buNone/>
            </a:pPr>
            <a:r>
              <a:rPr lang="en-US" sz="1850" err="1"/>
              <a:t>BlueKC</a:t>
            </a:r>
            <a:r>
              <a:rPr lang="en-US" sz="1850"/>
              <a:t> Care Programs</a:t>
            </a:r>
          </a:p>
        </p:txBody>
      </p:sp>
      <p:sp>
        <p:nvSpPr>
          <p:cNvPr id="661" name="Google Shape;661;p99"/>
          <p:cNvSpPr txBox="1">
            <a:spLocks noGrp="1"/>
          </p:cNvSpPr>
          <p:nvPr>
            <p:ph type="body" idx="5"/>
          </p:nvPr>
        </p:nvSpPr>
        <p:spPr>
          <a:xfrm>
            <a:off x="6664474" y="3369784"/>
            <a:ext cx="5328266" cy="524714"/>
          </a:xfrm>
          <a:prstGeom prst="rect">
            <a:avLst/>
          </a:prstGeom>
        </p:spPr>
        <p:txBody>
          <a:bodyPr spcFirstLastPara="1" wrap="square" lIns="121787" tIns="121787" rIns="121787" bIns="121787" anchor="ctr" anchorCtr="0">
            <a:noAutofit/>
          </a:bodyPr>
          <a:lstStyle/>
          <a:p>
            <a:pPr marL="0" indent="0">
              <a:buNone/>
            </a:pPr>
            <a:r>
              <a:rPr lang="en-US" sz="1850"/>
              <a:t>Pod Specific Scenarios</a:t>
            </a:r>
            <a:endParaRPr/>
          </a:p>
        </p:txBody>
      </p:sp>
      <p:sp>
        <p:nvSpPr>
          <p:cNvPr id="662" name="Google Shape;662;p99"/>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2</a:t>
            </a:fld>
            <a:endParaRPr/>
          </a:p>
        </p:txBody>
      </p:sp>
    </p:spTree>
    <p:extLst>
      <p:ext uri="{BB962C8B-B14F-4D97-AF65-F5344CB8AC3E}">
        <p14:creationId xmlns:p14="http://schemas.microsoft.com/office/powerpoint/2010/main" val="369728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203"/>
          <p:cNvSpPr txBox="1">
            <a:spLocks noGrp="1"/>
          </p:cNvSpPr>
          <p:nvPr>
            <p:ph type="title"/>
          </p:nvPr>
        </p:nvSpPr>
        <p:spPr>
          <a:xfrm>
            <a:off x="232147" y="702050"/>
            <a:ext cx="11352289" cy="767290"/>
          </a:xfrm>
          <a:prstGeom prst="rect">
            <a:avLst/>
          </a:prstGeom>
        </p:spPr>
        <p:txBody>
          <a:bodyPr spcFirstLastPara="1" wrap="square" lIns="121787" tIns="60877" rIns="121787" bIns="60877" anchor="t" anchorCtr="0">
            <a:noAutofit/>
          </a:bodyPr>
          <a:lstStyle/>
          <a:p>
            <a:r>
              <a:rPr lang="en-US"/>
              <a:t>Use instructions to provide members with specific information and/or guidance </a:t>
            </a:r>
            <a:endParaRPr/>
          </a:p>
        </p:txBody>
      </p:sp>
      <p:sp>
        <p:nvSpPr>
          <p:cNvPr id="1609" name="Google Shape;1609;p203"/>
          <p:cNvSpPr txBox="1">
            <a:spLocks noGrp="1"/>
          </p:cNvSpPr>
          <p:nvPr>
            <p:ph type="sldNum" idx="12"/>
          </p:nvPr>
        </p:nvSpPr>
        <p:spPr>
          <a:xfrm>
            <a:off x="10901051" y="6480111"/>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20</a:t>
            </a:fld>
            <a:endParaRPr>
              <a:latin typeface="Roboto"/>
              <a:ea typeface="Roboto"/>
              <a:cs typeface="Roboto"/>
              <a:sym typeface="Roboto"/>
            </a:endParaRPr>
          </a:p>
        </p:txBody>
      </p:sp>
      <p:sp>
        <p:nvSpPr>
          <p:cNvPr id="1610" name="Google Shape;1610;p203"/>
          <p:cNvSpPr/>
          <p:nvPr/>
        </p:nvSpPr>
        <p:spPr>
          <a:xfrm>
            <a:off x="9842406" y="5868770"/>
            <a:ext cx="449983" cy="392037"/>
          </a:xfrm>
          <a:prstGeom prst="roundRect">
            <a:avLst>
              <a:gd name="adj" fmla="val 16667"/>
            </a:avLst>
          </a:prstGeom>
          <a:noFill/>
          <a:ln w="38100" cap="flat" cmpd="sng">
            <a:solidFill>
              <a:schemeClr val="accent5"/>
            </a:solidFill>
            <a:prstDash val="solid"/>
            <a:round/>
            <a:headEnd type="none" w="sm" len="sm"/>
            <a:tailEnd type="none" w="sm" len="sm"/>
          </a:ln>
        </p:spPr>
        <p:txBody>
          <a:bodyPr spcFirstLastPara="1" wrap="square" lIns="121787" tIns="121787" rIns="121787" bIns="121787" anchor="ctr" anchorCtr="0">
            <a:noAutofit/>
          </a:bodyPr>
          <a:lstStyle/>
          <a:p>
            <a:endParaRPr sz="2398"/>
          </a:p>
        </p:txBody>
      </p:sp>
      <p:sp>
        <p:nvSpPr>
          <p:cNvPr id="1611" name="Google Shape;1611;p203"/>
          <p:cNvSpPr/>
          <p:nvPr/>
        </p:nvSpPr>
        <p:spPr>
          <a:xfrm rot="10800000" flipH="1">
            <a:off x="6695006" y="4494282"/>
            <a:ext cx="2424155" cy="399230"/>
          </a:xfrm>
          <a:prstGeom prst="triangle">
            <a:avLst>
              <a:gd name="adj" fmla="val 94921"/>
            </a:avLst>
          </a:prstGeom>
          <a:solidFill>
            <a:srgbClr val="666666">
              <a:alpha val="46370"/>
            </a:srgbClr>
          </a:solidFill>
          <a:ln w="9525" cap="flat" cmpd="sng">
            <a:solidFill>
              <a:srgbClr val="666666"/>
            </a:solidFill>
            <a:prstDash val="solid"/>
            <a:round/>
            <a:headEnd type="none" w="sm" len="sm"/>
            <a:tailEnd type="none" w="sm" len="sm"/>
          </a:ln>
        </p:spPr>
        <p:txBody>
          <a:bodyPr spcFirstLastPara="1" wrap="square" lIns="121787" tIns="121787" rIns="121787" bIns="121787" anchor="ctr" anchorCtr="0">
            <a:noAutofit/>
          </a:bodyPr>
          <a:lstStyle/>
          <a:p>
            <a:endParaRPr sz="2398"/>
          </a:p>
        </p:txBody>
      </p:sp>
      <p:sp>
        <p:nvSpPr>
          <p:cNvPr id="1612" name="Google Shape;1612;p203"/>
          <p:cNvSpPr txBox="1"/>
          <p:nvPr/>
        </p:nvSpPr>
        <p:spPr>
          <a:xfrm>
            <a:off x="447563" y="1850154"/>
            <a:ext cx="5540870" cy="3690935"/>
          </a:xfrm>
          <a:prstGeom prst="rect">
            <a:avLst/>
          </a:prstGeom>
          <a:noFill/>
          <a:ln>
            <a:noFill/>
          </a:ln>
        </p:spPr>
        <p:txBody>
          <a:bodyPr spcFirstLastPara="1" wrap="square" lIns="121787" tIns="121787" rIns="121787" bIns="121787" anchor="t" anchorCtr="0">
            <a:spAutoFit/>
          </a:bodyPr>
          <a:lstStyle/>
          <a:p>
            <a:pPr marL="609036" indent="-414483">
              <a:lnSpc>
                <a:spcPct val="113000"/>
              </a:lnSpc>
              <a:buClr>
                <a:schemeClr val="accent1"/>
              </a:buClr>
              <a:buSzPts val="1300"/>
              <a:buFont typeface="Roboto"/>
              <a:buChar char="●"/>
            </a:pPr>
            <a:r>
              <a:rPr lang="en-US" sz="1732" b="1">
                <a:solidFill>
                  <a:schemeClr val="accent1"/>
                </a:solidFill>
                <a:latin typeface="Roboto"/>
                <a:ea typeface="Roboto"/>
                <a:cs typeface="Roboto"/>
                <a:sym typeface="Roboto"/>
              </a:rPr>
              <a:t>Share critical information: </a:t>
            </a:r>
            <a:endParaRPr sz="1732" b="1">
              <a:solidFill>
                <a:schemeClr val="accent1"/>
              </a:solidFill>
              <a:latin typeface="Roboto"/>
              <a:ea typeface="Roboto"/>
              <a:cs typeface="Roboto"/>
              <a:sym typeface="Roboto"/>
            </a:endParaRPr>
          </a:p>
          <a:p>
            <a:pPr marL="1218072" lvl="1" indent="-414483">
              <a:lnSpc>
                <a:spcPct val="113000"/>
              </a:lnSpc>
              <a:spcBef>
                <a:spcPts val="1332"/>
              </a:spcBef>
              <a:buClr>
                <a:schemeClr val="accent1"/>
              </a:buClr>
              <a:buSzPts val="1300"/>
              <a:buFont typeface="Roboto"/>
              <a:buChar char="○"/>
            </a:pPr>
            <a:r>
              <a:rPr lang="en-US" sz="1732">
                <a:solidFill>
                  <a:schemeClr val="accent1"/>
                </a:solidFill>
                <a:latin typeface="Roboto"/>
                <a:ea typeface="Roboto"/>
                <a:cs typeface="Roboto"/>
                <a:sym typeface="Roboto"/>
              </a:rPr>
              <a:t>Contact information &amp; addresses. </a:t>
            </a:r>
            <a:endParaRPr sz="1732">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Discharge instructions</a:t>
            </a:r>
            <a:endParaRPr sz="1732">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Resources </a:t>
            </a:r>
            <a:endParaRPr sz="1732">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Medication instructions </a:t>
            </a:r>
            <a:endParaRPr sz="1732">
              <a:solidFill>
                <a:schemeClr val="accent1"/>
              </a:solidFill>
              <a:latin typeface="Roboto"/>
              <a:ea typeface="Roboto"/>
              <a:cs typeface="Roboto"/>
              <a:sym typeface="Roboto"/>
            </a:endParaRPr>
          </a:p>
          <a:p>
            <a:pPr marL="1218072"/>
            <a:endParaRPr sz="1732">
              <a:solidFill>
                <a:schemeClr val="accent1"/>
              </a:solidFill>
              <a:latin typeface="Roboto"/>
              <a:ea typeface="Roboto"/>
              <a:cs typeface="Roboto"/>
              <a:sym typeface="Roboto"/>
            </a:endParaRPr>
          </a:p>
          <a:p>
            <a:pPr marL="609036" indent="-414483">
              <a:lnSpc>
                <a:spcPct val="113000"/>
              </a:lnSpc>
              <a:buClr>
                <a:schemeClr val="accent1"/>
              </a:buClr>
              <a:buSzPts val="1300"/>
              <a:buFont typeface="Roboto"/>
              <a:buChar char="●"/>
            </a:pPr>
            <a:r>
              <a:rPr lang="en-US" sz="1732" b="1">
                <a:solidFill>
                  <a:schemeClr val="accent1"/>
                </a:solidFill>
                <a:latin typeface="Roboto"/>
                <a:ea typeface="Roboto"/>
                <a:cs typeface="Roboto"/>
                <a:sym typeface="Roboto"/>
              </a:rPr>
              <a:t>Document member goals and/or plan of care. </a:t>
            </a:r>
            <a:endParaRPr sz="1732" b="1">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Track progress against goals</a:t>
            </a:r>
            <a:endParaRPr sz="1732">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Recap information discussed with member</a:t>
            </a:r>
            <a:endParaRPr sz="1732">
              <a:solidFill>
                <a:schemeClr val="accent1"/>
              </a:solidFill>
              <a:latin typeface="Roboto"/>
              <a:ea typeface="Roboto"/>
              <a:cs typeface="Roboto"/>
              <a:sym typeface="Roboto"/>
            </a:endParaRPr>
          </a:p>
          <a:p>
            <a:pPr marL="1218072" lvl="1" indent="-414483">
              <a:lnSpc>
                <a:spcPct val="113000"/>
              </a:lnSpc>
              <a:buClr>
                <a:schemeClr val="accent1"/>
              </a:buClr>
              <a:buSzPts val="1300"/>
              <a:buFont typeface="Roboto"/>
              <a:buChar char="○"/>
            </a:pPr>
            <a:r>
              <a:rPr lang="en-US" sz="1732">
                <a:solidFill>
                  <a:schemeClr val="accent1"/>
                </a:solidFill>
                <a:latin typeface="Roboto"/>
                <a:ea typeface="Roboto"/>
                <a:cs typeface="Roboto"/>
                <a:sym typeface="Roboto"/>
              </a:rPr>
              <a:t>Share relevant resources/links</a:t>
            </a:r>
            <a:endParaRPr sz="1732">
              <a:solidFill>
                <a:schemeClr val="accent1"/>
              </a:solidFill>
              <a:latin typeface="Roboto"/>
              <a:ea typeface="Roboto"/>
              <a:cs typeface="Roboto"/>
              <a:sym typeface="Roboto"/>
            </a:endParaRPr>
          </a:p>
        </p:txBody>
      </p:sp>
      <p:sp>
        <p:nvSpPr>
          <p:cNvPr id="1613" name="Google Shape;1613;p203"/>
          <p:cNvSpPr txBox="1"/>
          <p:nvPr/>
        </p:nvSpPr>
        <p:spPr>
          <a:xfrm>
            <a:off x="10560566" y="98776"/>
            <a:ext cx="1481828" cy="837012"/>
          </a:xfrm>
          <a:prstGeom prst="rect">
            <a:avLst/>
          </a:prstGeom>
          <a:noFill/>
          <a:ln>
            <a:noFill/>
          </a:ln>
        </p:spPr>
        <p:txBody>
          <a:bodyPr spcFirstLastPara="1" wrap="square" lIns="121787" tIns="121787" rIns="121787" bIns="121787" anchor="t" anchorCtr="0">
            <a:spAutoFit/>
          </a:bodyPr>
          <a:lstStyle/>
          <a:p>
            <a:pPr algn="ctr">
              <a:lnSpc>
                <a:spcPct val="115000"/>
              </a:lnSpc>
              <a:spcAft>
                <a:spcPts val="1332"/>
              </a:spcAft>
            </a:pPr>
            <a:endParaRPr sz="2398"/>
          </a:p>
        </p:txBody>
      </p:sp>
      <p:sp>
        <p:nvSpPr>
          <p:cNvPr id="1614" name="Google Shape;1614;p203"/>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3"/>
          </a:solidFill>
          <a:ln>
            <a:noFill/>
          </a:ln>
        </p:spPr>
        <p:txBody>
          <a:bodyPr/>
          <a:lstStyle/>
          <a:p>
            <a:endParaRPr lang="en-US"/>
          </a:p>
        </p:txBody>
      </p:sp>
      <p:sp>
        <p:nvSpPr>
          <p:cNvPr id="1615" name="Google Shape;1615;p203"/>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INSTRUCTIONS</a:t>
            </a:r>
            <a:endParaRPr sz="1199">
              <a:solidFill>
                <a:srgbClr val="FFFFFF"/>
              </a:solidFill>
              <a:latin typeface="Roboto"/>
              <a:ea typeface="Roboto"/>
              <a:cs typeface="Roboto"/>
              <a:sym typeface="Roboto"/>
            </a:endParaRPr>
          </a:p>
        </p:txBody>
      </p:sp>
      <p:grpSp>
        <p:nvGrpSpPr>
          <p:cNvPr id="1616" name="Google Shape;1616;p203"/>
          <p:cNvGrpSpPr/>
          <p:nvPr/>
        </p:nvGrpSpPr>
        <p:grpSpPr>
          <a:xfrm>
            <a:off x="8986754" y="1854399"/>
            <a:ext cx="2119557" cy="4556015"/>
            <a:chOff x="7874450" y="2092976"/>
            <a:chExt cx="5648349" cy="11347627"/>
          </a:xfrm>
        </p:grpSpPr>
        <p:pic>
          <p:nvPicPr>
            <p:cNvPr id="1617" name="Google Shape;1617;p203"/>
            <p:cNvPicPr preferRelativeResize="0"/>
            <p:nvPr/>
          </p:nvPicPr>
          <p:blipFill rotWithShape="1">
            <a:blip r:embed="rId3">
              <a:alphaModFix/>
            </a:blip>
            <a:srcRect/>
            <a:stretch/>
          </p:blipFill>
          <p:spPr>
            <a:xfrm>
              <a:off x="7874450" y="2092976"/>
              <a:ext cx="5648349" cy="11347627"/>
            </a:xfrm>
            <a:prstGeom prst="rect">
              <a:avLst/>
            </a:prstGeom>
            <a:noFill/>
            <a:ln>
              <a:noFill/>
            </a:ln>
          </p:spPr>
        </p:pic>
        <p:pic>
          <p:nvPicPr>
            <p:cNvPr id="1618" name="Google Shape;1618;p203"/>
            <p:cNvPicPr preferRelativeResize="0"/>
            <p:nvPr/>
          </p:nvPicPr>
          <p:blipFill rotWithShape="1">
            <a:blip r:embed="rId4">
              <a:alphaModFix/>
            </a:blip>
            <a:srcRect t="1428" b="1418"/>
            <a:stretch/>
          </p:blipFill>
          <p:spPr>
            <a:xfrm>
              <a:off x="8189386" y="2432987"/>
              <a:ext cx="5040300" cy="10671900"/>
            </a:xfrm>
            <a:prstGeom prst="roundRect">
              <a:avLst>
                <a:gd name="adj" fmla="val 13042"/>
              </a:avLst>
            </a:prstGeom>
            <a:noFill/>
            <a:ln>
              <a:noFill/>
            </a:ln>
            <a:effectLst>
              <a:outerShdw blurRad="57150" dist="19050" dir="5400000" algn="bl" rotWithShape="0">
                <a:srgbClr val="000000">
                  <a:alpha val="50000"/>
                </a:srgbClr>
              </a:outerShdw>
            </a:effectLst>
          </p:spPr>
        </p:pic>
        <p:pic>
          <p:nvPicPr>
            <p:cNvPr id="1619" name="Google Shape;1619;p203"/>
            <p:cNvPicPr preferRelativeResize="0"/>
            <p:nvPr/>
          </p:nvPicPr>
          <p:blipFill rotWithShape="1">
            <a:blip r:embed="rId5">
              <a:alphaModFix/>
            </a:blip>
            <a:srcRect l="406" t="3787" r="2722" b="90802"/>
            <a:stretch/>
          </p:blipFill>
          <p:spPr>
            <a:xfrm>
              <a:off x="8189375" y="2879975"/>
              <a:ext cx="5040300" cy="554400"/>
            </a:xfrm>
            <a:prstGeom prst="roundRect">
              <a:avLst>
                <a:gd name="adj" fmla="val 10880"/>
              </a:avLst>
            </a:prstGeom>
            <a:noFill/>
            <a:ln>
              <a:noFill/>
            </a:ln>
          </p:spPr>
        </p:pic>
      </p:grpSp>
      <p:pic>
        <p:nvPicPr>
          <p:cNvPr id="1620" name="Google Shape;1620;p203"/>
          <p:cNvPicPr preferRelativeResize="0"/>
          <p:nvPr/>
        </p:nvPicPr>
        <p:blipFill rotWithShape="1">
          <a:blip r:embed="rId6">
            <a:alphaModFix/>
          </a:blip>
          <a:srcRect b="65343"/>
          <a:stretch/>
        </p:blipFill>
        <p:spPr>
          <a:xfrm>
            <a:off x="6595472" y="2991922"/>
            <a:ext cx="2361585" cy="1553721"/>
          </a:xfrm>
          <a:prstGeom prst="rect">
            <a:avLst/>
          </a:prstGeom>
          <a:noFill/>
          <a:ln w="38100" cap="flat" cmpd="sng">
            <a:solidFill>
              <a:schemeClr val="dk2"/>
            </a:solidFill>
            <a:prstDash val="solid"/>
            <a:round/>
            <a:headEnd type="none" w="sm" len="sm"/>
            <a:tailEnd type="none" w="sm" len="sm"/>
          </a:ln>
        </p:spPr>
      </p:pic>
      <p:sp>
        <p:nvSpPr>
          <p:cNvPr id="1621" name="Google Shape;1621;p203"/>
          <p:cNvSpPr txBox="1"/>
          <p:nvPr/>
        </p:nvSpPr>
        <p:spPr>
          <a:xfrm>
            <a:off x="6992361" y="1959216"/>
            <a:ext cx="1285210" cy="380847"/>
          </a:xfrm>
          <a:prstGeom prst="rect">
            <a:avLst/>
          </a:prstGeom>
          <a:noFill/>
          <a:ln>
            <a:noFill/>
          </a:ln>
        </p:spPr>
        <p:txBody>
          <a:bodyPr spcFirstLastPara="1" wrap="square" lIns="121787" tIns="0" rIns="121787" bIns="121787" anchor="ctr" anchorCtr="0">
            <a:noAutofit/>
          </a:bodyPr>
          <a:lstStyle/>
          <a:p>
            <a:pPr algn="ctr">
              <a:spcAft>
                <a:spcPts val="1332"/>
              </a:spcAft>
            </a:pPr>
            <a:r>
              <a:rPr lang="en-US" sz="1465" b="1">
                <a:solidFill>
                  <a:schemeClr val="accent5"/>
                </a:solidFill>
                <a:latin typeface="Roboto"/>
                <a:ea typeface="Roboto"/>
                <a:cs typeface="Roboto"/>
                <a:sym typeface="Roboto"/>
              </a:rPr>
              <a:t>Instructions</a:t>
            </a:r>
            <a:endParaRPr sz="1465">
              <a:latin typeface="Roboto"/>
              <a:ea typeface="Roboto"/>
              <a:cs typeface="Roboto"/>
              <a:sym typeface="Roboto"/>
            </a:endParaRPr>
          </a:p>
        </p:txBody>
      </p:sp>
      <p:cxnSp>
        <p:nvCxnSpPr>
          <p:cNvPr id="1622" name="Google Shape;1622;p203"/>
          <p:cNvCxnSpPr/>
          <p:nvPr/>
        </p:nvCxnSpPr>
        <p:spPr>
          <a:xfrm>
            <a:off x="8335457" y="2106675"/>
            <a:ext cx="651397"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1623" name="Google Shape;1623;p203"/>
          <p:cNvCxnSpPr/>
          <p:nvPr/>
        </p:nvCxnSpPr>
        <p:spPr>
          <a:xfrm>
            <a:off x="8272856" y="1700526"/>
            <a:ext cx="0" cy="897969"/>
          </a:xfrm>
          <a:prstGeom prst="straightConnector1">
            <a:avLst/>
          </a:prstGeom>
          <a:noFill/>
          <a:ln w="38100" cap="flat" cmpd="sng">
            <a:solidFill>
              <a:schemeClr val="accent5"/>
            </a:solidFill>
            <a:prstDash val="solid"/>
            <a:miter lim="400000"/>
            <a:headEnd type="none" w="sm" len="sm"/>
            <a:tailEnd type="none" w="sm" len="sm"/>
          </a:ln>
        </p:spPr>
      </p:cxnSp>
    </p:spTree>
    <p:extLst>
      <p:ext uri="{BB962C8B-B14F-4D97-AF65-F5344CB8AC3E}">
        <p14:creationId xmlns:p14="http://schemas.microsoft.com/office/powerpoint/2010/main" val="239952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208"/>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ACTIVATE</a:t>
            </a:r>
            <a:endParaRPr sz="1199">
              <a:solidFill>
                <a:srgbClr val="FFFFFF"/>
              </a:solidFill>
              <a:latin typeface="Roboto"/>
              <a:ea typeface="Roboto"/>
              <a:cs typeface="Roboto"/>
              <a:sym typeface="Roboto"/>
            </a:endParaRPr>
          </a:p>
        </p:txBody>
      </p:sp>
      <p:sp>
        <p:nvSpPr>
          <p:cNvPr id="1471" name="Google Shape;1471;p208"/>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FB9551"/>
          </a:solidFill>
          <a:ln>
            <a:noFill/>
          </a:ln>
        </p:spPr>
        <p:txBody>
          <a:bodyPr/>
          <a:lstStyle/>
          <a:p>
            <a:endParaRPr lang="en-US"/>
          </a:p>
        </p:txBody>
      </p:sp>
      <p:sp>
        <p:nvSpPr>
          <p:cNvPr id="1472" name="Google Shape;1472;p208"/>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MESSAGING</a:t>
            </a:r>
            <a:endParaRPr sz="1199">
              <a:solidFill>
                <a:srgbClr val="FFFFFF"/>
              </a:solidFill>
              <a:latin typeface="Roboto"/>
              <a:ea typeface="Roboto"/>
              <a:cs typeface="Roboto"/>
              <a:sym typeface="Roboto"/>
            </a:endParaRPr>
          </a:p>
        </p:txBody>
      </p:sp>
      <p:sp>
        <p:nvSpPr>
          <p:cNvPr id="1473" name="Google Shape;1473;p208"/>
          <p:cNvSpPr txBox="1"/>
          <p:nvPr/>
        </p:nvSpPr>
        <p:spPr>
          <a:xfrm>
            <a:off x="420855" y="390172"/>
            <a:ext cx="9167911" cy="763693"/>
          </a:xfrm>
          <a:prstGeom prst="rect">
            <a:avLst/>
          </a:prstGeom>
          <a:noFill/>
          <a:ln>
            <a:noFill/>
          </a:ln>
        </p:spPr>
        <p:txBody>
          <a:bodyPr spcFirstLastPara="1" wrap="square" lIns="121787" tIns="60877" rIns="121787" bIns="60877" anchor="t" anchorCtr="0">
            <a:noAutofit/>
          </a:bodyPr>
          <a:lstStyle/>
          <a:p>
            <a:r>
              <a:rPr lang="en-US" sz="2000" b="1">
                <a:solidFill>
                  <a:srgbClr val="0080A3"/>
                </a:solidFill>
                <a:latin typeface="Merriweather"/>
                <a:ea typeface="Merriweather"/>
                <a:cs typeface="Merriweather"/>
                <a:sym typeface="Merriweather"/>
              </a:rPr>
              <a:t>Proactive messaging helps to engage members and guide their journey </a:t>
            </a:r>
            <a:endParaRPr sz="2000" b="1">
              <a:solidFill>
                <a:srgbClr val="0080A3"/>
              </a:solidFill>
              <a:latin typeface="Merriweather"/>
              <a:ea typeface="Merriweather"/>
              <a:cs typeface="Merriweather"/>
              <a:sym typeface="Merriweather"/>
            </a:endParaRPr>
          </a:p>
        </p:txBody>
      </p:sp>
      <p:sp>
        <p:nvSpPr>
          <p:cNvPr id="1474" name="Google Shape;1474;p208"/>
          <p:cNvSpPr txBox="1"/>
          <p:nvPr/>
        </p:nvSpPr>
        <p:spPr>
          <a:xfrm>
            <a:off x="420855" y="1507630"/>
            <a:ext cx="5669550" cy="4435375"/>
          </a:xfrm>
          <a:prstGeom prst="rect">
            <a:avLst/>
          </a:prstGeom>
          <a:noFill/>
          <a:ln>
            <a:noFill/>
          </a:ln>
        </p:spPr>
        <p:txBody>
          <a:bodyPr spcFirstLastPara="1" wrap="square" lIns="121787" tIns="0" rIns="121787" bIns="121787" anchor="ctr" anchorCtr="0">
            <a:spAutoFit/>
          </a:bodyPr>
          <a:lstStyle/>
          <a:p>
            <a:pPr marL="609036" indent="-397565">
              <a:lnSpc>
                <a:spcPct val="113000"/>
              </a:lnSpc>
              <a:buClr>
                <a:schemeClr val="dk2"/>
              </a:buClr>
              <a:buSzPts val="1100"/>
              <a:buFont typeface="Roboto"/>
              <a:buChar char="●"/>
            </a:pPr>
            <a:r>
              <a:rPr lang="en-US" sz="1465">
                <a:solidFill>
                  <a:schemeClr val="dk2"/>
                </a:solidFill>
                <a:latin typeface="Roboto"/>
                <a:ea typeface="Roboto"/>
                <a:cs typeface="Roboto"/>
                <a:sym typeface="Roboto"/>
              </a:rPr>
              <a:t>Outreach to members right after they onboard to welcome them to digital care management, align on care management goals, and set expectations around their digital engagement</a:t>
            </a:r>
            <a:endParaRPr sz="1465">
              <a:solidFill>
                <a:schemeClr val="dk2"/>
              </a:solidFill>
              <a:latin typeface="Roboto"/>
              <a:ea typeface="Roboto"/>
              <a:cs typeface="Roboto"/>
              <a:sym typeface="Roboto"/>
            </a:endParaRPr>
          </a:p>
          <a:p>
            <a:pPr marL="1218072" lvl="1" indent="-397565">
              <a:buClr>
                <a:schemeClr val="dk2"/>
              </a:buClr>
              <a:buSzPts val="1100"/>
              <a:buFont typeface="Roboto"/>
              <a:buChar char="○"/>
            </a:pPr>
            <a:r>
              <a:rPr lang="en-US" sz="1465">
                <a:solidFill>
                  <a:schemeClr val="dk2"/>
                </a:solidFill>
                <a:latin typeface="Roboto"/>
                <a:ea typeface="Roboto"/>
                <a:cs typeface="Roboto"/>
                <a:sym typeface="Roboto"/>
              </a:rPr>
              <a:t>What should they expect from you? </a:t>
            </a:r>
            <a:endParaRPr sz="1465">
              <a:solidFill>
                <a:schemeClr val="dk2"/>
              </a:solidFill>
              <a:latin typeface="Roboto"/>
              <a:ea typeface="Roboto"/>
              <a:cs typeface="Roboto"/>
              <a:sym typeface="Roboto"/>
            </a:endParaRPr>
          </a:p>
          <a:p>
            <a:pPr marL="1218072" lvl="1" indent="-397565">
              <a:buClr>
                <a:schemeClr val="dk2"/>
              </a:buClr>
              <a:buSzPts val="1100"/>
              <a:buFont typeface="Roboto"/>
              <a:buChar char="○"/>
            </a:pPr>
            <a:r>
              <a:rPr lang="en-US" sz="1465">
                <a:solidFill>
                  <a:schemeClr val="dk2"/>
                </a:solidFill>
                <a:latin typeface="Roboto"/>
                <a:ea typeface="Roboto"/>
                <a:cs typeface="Roboto"/>
                <a:sym typeface="Roboto"/>
              </a:rPr>
              <a:t>What do you expect from them?</a:t>
            </a:r>
            <a:endParaRPr sz="1465">
              <a:solidFill>
                <a:schemeClr val="dk2"/>
              </a:solidFill>
              <a:latin typeface="Roboto"/>
              <a:ea typeface="Roboto"/>
              <a:cs typeface="Roboto"/>
              <a:sym typeface="Roboto"/>
            </a:endParaRPr>
          </a:p>
          <a:p>
            <a:pPr marL="609036" indent="-397565">
              <a:spcBef>
                <a:spcPts val="1332"/>
              </a:spcBef>
              <a:buClr>
                <a:schemeClr val="dk2"/>
              </a:buClr>
              <a:buSzPts val="1100"/>
              <a:buFont typeface="Roboto"/>
              <a:buChar char="●"/>
            </a:pPr>
            <a:r>
              <a:rPr lang="en-US" sz="1465">
                <a:solidFill>
                  <a:schemeClr val="dk2"/>
                </a:solidFill>
                <a:latin typeface="Roboto"/>
                <a:ea typeface="Roboto"/>
                <a:cs typeface="Roboto"/>
                <a:sym typeface="Roboto"/>
              </a:rPr>
              <a:t>Use group messaging to regularly outreach to your caseload</a:t>
            </a:r>
            <a:endParaRPr sz="1465">
              <a:solidFill>
                <a:schemeClr val="dk2"/>
              </a:solidFill>
              <a:latin typeface="Roboto"/>
              <a:ea typeface="Roboto"/>
              <a:cs typeface="Roboto"/>
              <a:sym typeface="Roboto"/>
            </a:endParaRPr>
          </a:p>
          <a:p>
            <a:pPr marL="1218072" lvl="1" indent="-397565">
              <a:buClr>
                <a:schemeClr val="dk2"/>
              </a:buClr>
              <a:buSzPts val="1100"/>
              <a:buFont typeface="Roboto"/>
              <a:buChar char="○"/>
            </a:pPr>
            <a:r>
              <a:rPr lang="en-US" sz="1465">
                <a:solidFill>
                  <a:schemeClr val="dk2"/>
                </a:solidFill>
                <a:latin typeface="Roboto"/>
                <a:ea typeface="Roboto"/>
                <a:cs typeface="Roboto"/>
                <a:sym typeface="Roboto"/>
              </a:rPr>
              <a:t>Send encouragements to engage with features on the app </a:t>
            </a:r>
            <a:endParaRPr sz="1465">
              <a:solidFill>
                <a:schemeClr val="dk2"/>
              </a:solidFill>
              <a:latin typeface="Roboto"/>
              <a:ea typeface="Roboto"/>
              <a:cs typeface="Roboto"/>
              <a:sym typeface="Roboto"/>
            </a:endParaRPr>
          </a:p>
          <a:p>
            <a:pPr marL="1218072" lvl="1" indent="-397565">
              <a:buClr>
                <a:schemeClr val="dk2"/>
              </a:buClr>
              <a:buSzPts val="1100"/>
              <a:buFont typeface="Roboto"/>
              <a:buChar char="○"/>
            </a:pPr>
            <a:r>
              <a:rPr lang="en-US" sz="1465">
                <a:solidFill>
                  <a:schemeClr val="dk2"/>
                </a:solidFill>
                <a:latin typeface="Roboto"/>
                <a:ea typeface="Roboto"/>
                <a:cs typeface="Roboto"/>
                <a:sym typeface="Roboto"/>
              </a:rPr>
              <a:t>Send reminders to attend preventive health visits, keep a safe environment at home, practice mindfulness, or provide tips for managing meds  </a:t>
            </a:r>
            <a:endParaRPr sz="1332">
              <a:solidFill>
                <a:schemeClr val="dk2"/>
              </a:solidFill>
              <a:latin typeface="Roboto"/>
              <a:ea typeface="Roboto"/>
              <a:cs typeface="Roboto"/>
              <a:sym typeface="Roboto"/>
            </a:endParaRPr>
          </a:p>
          <a:p>
            <a:pPr marL="609036" indent="-397565">
              <a:lnSpc>
                <a:spcPct val="113000"/>
              </a:lnSpc>
              <a:spcBef>
                <a:spcPts val="1332"/>
              </a:spcBef>
              <a:spcAft>
                <a:spcPts val="1332"/>
              </a:spcAft>
              <a:buClr>
                <a:schemeClr val="dk2"/>
              </a:buClr>
              <a:buSzPts val="1100"/>
              <a:buFont typeface="Roboto"/>
              <a:buChar char="●"/>
            </a:pPr>
            <a:r>
              <a:rPr lang="en-US" sz="1465">
                <a:solidFill>
                  <a:schemeClr val="dk2"/>
                </a:solidFill>
                <a:latin typeface="Roboto"/>
                <a:ea typeface="Roboto"/>
                <a:cs typeface="Roboto"/>
                <a:sym typeface="Roboto"/>
              </a:rPr>
              <a:t>Messaging quality impacts member engagement - the more personalized, the more likely a member is to respond or take action </a:t>
            </a:r>
            <a:endParaRPr sz="1465">
              <a:solidFill>
                <a:schemeClr val="dk2"/>
              </a:solidFill>
              <a:latin typeface="Roboto"/>
              <a:ea typeface="Roboto"/>
              <a:cs typeface="Roboto"/>
              <a:sym typeface="Roboto"/>
            </a:endParaRPr>
          </a:p>
        </p:txBody>
      </p:sp>
      <p:pic>
        <p:nvPicPr>
          <p:cNvPr id="1475" name="Google Shape;1475;p208"/>
          <p:cNvPicPr preferRelativeResize="0"/>
          <p:nvPr/>
        </p:nvPicPr>
        <p:blipFill rotWithShape="1">
          <a:blip r:embed="rId3">
            <a:alphaModFix/>
          </a:blip>
          <a:srcRect l="54936" t="11987"/>
          <a:stretch/>
        </p:blipFill>
        <p:spPr>
          <a:xfrm>
            <a:off x="7945621" y="1352649"/>
            <a:ext cx="3623079" cy="5031939"/>
          </a:xfrm>
          <a:prstGeom prst="rect">
            <a:avLst/>
          </a:prstGeom>
          <a:noFill/>
          <a:ln>
            <a:noFill/>
          </a:ln>
          <a:effectLst>
            <a:outerShdw blurRad="57150" dist="19050" dir="5400000" algn="bl" rotWithShape="0">
              <a:srgbClr val="000000">
                <a:alpha val="50000"/>
              </a:srgbClr>
            </a:outerShdw>
          </a:effectLst>
        </p:spPr>
      </p:pic>
      <p:cxnSp>
        <p:nvCxnSpPr>
          <p:cNvPr id="1476" name="Google Shape;1476;p208"/>
          <p:cNvCxnSpPr/>
          <p:nvPr/>
        </p:nvCxnSpPr>
        <p:spPr>
          <a:xfrm>
            <a:off x="7805558" y="4516860"/>
            <a:ext cx="0" cy="1278416"/>
          </a:xfrm>
          <a:prstGeom prst="straightConnector1">
            <a:avLst/>
          </a:prstGeom>
          <a:noFill/>
          <a:ln w="38100" cap="flat" cmpd="sng">
            <a:solidFill>
              <a:srgbClr val="00AAD5"/>
            </a:solidFill>
            <a:prstDash val="solid"/>
            <a:miter lim="400000"/>
            <a:headEnd type="none" w="sm" len="sm"/>
            <a:tailEnd type="none" w="sm" len="sm"/>
          </a:ln>
        </p:spPr>
      </p:cxnSp>
      <p:cxnSp>
        <p:nvCxnSpPr>
          <p:cNvPr id="1477" name="Google Shape;1477;p208"/>
          <p:cNvCxnSpPr/>
          <p:nvPr/>
        </p:nvCxnSpPr>
        <p:spPr>
          <a:xfrm rot="10800000">
            <a:off x="8001069" y="5939068"/>
            <a:ext cx="135874" cy="0"/>
          </a:xfrm>
          <a:prstGeom prst="straightConnector1">
            <a:avLst/>
          </a:prstGeom>
          <a:noFill/>
          <a:ln w="38100" cap="flat" cmpd="sng">
            <a:solidFill>
              <a:srgbClr val="00AAD5"/>
            </a:solidFill>
            <a:prstDash val="solid"/>
            <a:miter lim="400000"/>
            <a:headEnd type="none" w="sm" len="sm"/>
            <a:tailEnd type="none" w="sm" len="sm"/>
          </a:ln>
        </p:spPr>
      </p:cxnSp>
      <p:sp>
        <p:nvSpPr>
          <p:cNvPr id="1478" name="Google Shape;1478;p208"/>
          <p:cNvSpPr txBox="1"/>
          <p:nvPr/>
        </p:nvSpPr>
        <p:spPr>
          <a:xfrm>
            <a:off x="6356226" y="4725458"/>
            <a:ext cx="1405898" cy="860929"/>
          </a:xfrm>
          <a:prstGeom prst="rect">
            <a:avLst/>
          </a:prstGeom>
          <a:noFill/>
          <a:ln>
            <a:noFill/>
          </a:ln>
        </p:spPr>
        <p:txBody>
          <a:bodyPr spcFirstLastPara="1" wrap="square" lIns="121787" tIns="121787" rIns="121787" bIns="121787" anchor="t" anchorCtr="0">
            <a:spAutoFit/>
          </a:bodyPr>
          <a:lstStyle/>
          <a:p>
            <a:pPr algn="r"/>
            <a:r>
              <a:rPr lang="en-US" sz="1332">
                <a:solidFill>
                  <a:schemeClr val="accent1"/>
                </a:solidFill>
                <a:latin typeface="Roboto"/>
                <a:ea typeface="Roboto"/>
                <a:cs typeface="Roboto"/>
                <a:sym typeface="Roboto"/>
              </a:rPr>
              <a:t>Send template or recent messages</a:t>
            </a:r>
            <a:endParaRPr sz="1332">
              <a:solidFill>
                <a:schemeClr val="accent1"/>
              </a:solidFill>
              <a:latin typeface="Roboto"/>
              <a:ea typeface="Roboto"/>
              <a:cs typeface="Roboto"/>
              <a:sym typeface="Roboto"/>
            </a:endParaRPr>
          </a:p>
        </p:txBody>
      </p:sp>
      <p:pic>
        <p:nvPicPr>
          <p:cNvPr id="1479" name="Google Shape;1479;p208"/>
          <p:cNvPicPr preferRelativeResize="0"/>
          <p:nvPr/>
        </p:nvPicPr>
        <p:blipFill>
          <a:blip r:embed="rId4">
            <a:alphaModFix/>
          </a:blip>
          <a:stretch>
            <a:fillRect/>
          </a:stretch>
        </p:blipFill>
        <p:spPr>
          <a:xfrm>
            <a:off x="7945622" y="4516852"/>
            <a:ext cx="1094401" cy="1278415"/>
          </a:xfrm>
          <a:prstGeom prst="rect">
            <a:avLst/>
          </a:prstGeom>
          <a:noFill/>
          <a:ln w="19050" cap="flat" cmpd="sng">
            <a:solidFill>
              <a:srgbClr val="09BFB1"/>
            </a:solidFill>
            <a:prstDash val="solid"/>
            <a:round/>
            <a:headEnd type="none" w="sm" len="sm"/>
            <a:tailEnd type="none" w="sm" len="sm"/>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205802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89"/>
          <p:cNvSpPr txBox="1">
            <a:spLocks noGrp="1"/>
          </p:cNvSpPr>
          <p:nvPr>
            <p:ph type="title"/>
          </p:nvPr>
        </p:nvSpPr>
        <p:spPr>
          <a:xfrm>
            <a:off x="419856" y="588309"/>
            <a:ext cx="11693972" cy="767290"/>
          </a:xfrm>
          <a:prstGeom prst="rect">
            <a:avLst/>
          </a:prstGeom>
        </p:spPr>
        <p:txBody>
          <a:bodyPr spcFirstLastPara="1" wrap="square" lIns="121787" tIns="60877" rIns="121787" bIns="60877" anchor="t" anchorCtr="0">
            <a:noAutofit/>
          </a:bodyPr>
          <a:lstStyle/>
          <a:p>
            <a:r>
              <a:rPr lang="en-US"/>
              <a:t>Set expectations with your members to guide their digital experience </a:t>
            </a:r>
            <a:endParaRPr/>
          </a:p>
        </p:txBody>
      </p:sp>
      <p:sp>
        <p:nvSpPr>
          <p:cNvPr id="1355" name="Google Shape;1355;p189"/>
          <p:cNvSpPr txBox="1">
            <a:spLocks noGrp="1"/>
          </p:cNvSpPr>
          <p:nvPr>
            <p:ph type="body" idx="1"/>
          </p:nvPr>
        </p:nvSpPr>
        <p:spPr>
          <a:xfrm>
            <a:off x="419856" y="1183802"/>
            <a:ext cx="11693972" cy="981647"/>
          </a:xfrm>
          <a:prstGeom prst="rect">
            <a:avLst/>
          </a:prstGeom>
        </p:spPr>
        <p:txBody>
          <a:bodyPr spcFirstLastPara="1" wrap="square" lIns="121787" tIns="60877" rIns="121787" bIns="60877" anchor="t" anchorCtr="0">
            <a:noAutofit/>
          </a:bodyPr>
          <a:lstStyle/>
          <a:p>
            <a:pPr marL="0" indent="0"/>
            <a:r>
              <a:rPr lang="en-US" b="1">
                <a:solidFill>
                  <a:schemeClr val="tx1"/>
                </a:solidFill>
              </a:rPr>
              <a:t>Why is this important? </a:t>
            </a:r>
            <a:endParaRPr b="1">
              <a:solidFill>
                <a:schemeClr val="tx1"/>
              </a:solidFill>
            </a:endParaRPr>
          </a:p>
          <a:p>
            <a:pPr marL="0" indent="0">
              <a:spcBef>
                <a:spcPts val="1332"/>
              </a:spcBef>
            </a:pPr>
            <a:r>
              <a:rPr lang="en-US">
                <a:solidFill>
                  <a:schemeClr val="dk2"/>
                </a:solidFill>
              </a:rPr>
              <a:t>Setting expectations provides the member with a sense of security, understanding and empowerment.  It guides the member to engage while also clarifying what you will provide for them. </a:t>
            </a:r>
            <a:endParaRPr>
              <a:solidFill>
                <a:schemeClr val="dk2"/>
              </a:solidFill>
            </a:endParaRPr>
          </a:p>
        </p:txBody>
      </p:sp>
      <p:sp>
        <p:nvSpPr>
          <p:cNvPr id="1356" name="Google Shape;1356;p189"/>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22</a:t>
            </a:fld>
            <a:endParaRPr>
              <a:latin typeface="Roboto"/>
              <a:ea typeface="Roboto"/>
              <a:cs typeface="Roboto"/>
              <a:sym typeface="Roboto"/>
            </a:endParaRPr>
          </a:p>
        </p:txBody>
      </p:sp>
      <p:sp>
        <p:nvSpPr>
          <p:cNvPr id="2" name="Google Shape;1355;p189">
            <a:extLst>
              <a:ext uri="{FF2B5EF4-FFF2-40B4-BE49-F238E27FC236}">
                <a16:creationId xmlns:a16="http://schemas.microsoft.com/office/drawing/2014/main" id="{540C9D72-5E77-5AE5-2B0C-1749EEF4F0F5}"/>
              </a:ext>
            </a:extLst>
          </p:cNvPr>
          <p:cNvSpPr txBox="1">
            <a:spLocks/>
          </p:cNvSpPr>
          <p:nvPr/>
        </p:nvSpPr>
        <p:spPr>
          <a:xfrm>
            <a:off x="419856" y="2221737"/>
            <a:ext cx="11693972" cy="2808505"/>
          </a:xfrm>
          <a:prstGeom prst="rect">
            <a:avLst/>
          </a:prstGeom>
          <a:noFill/>
          <a:ln>
            <a:noFill/>
          </a:ln>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L="609585" marR="0" lvl="0" indent="-304792" algn="l" rtl="0">
              <a:lnSpc>
                <a:spcPct val="115000"/>
              </a:lnSpc>
              <a:spcBef>
                <a:spcPts val="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1pPr>
            <a:lvl2pPr marL="1219170" marR="0" lvl="1" indent="-406390"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754" marR="0" lvl="2" indent="-406390"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339" marR="0" lvl="3" indent="-406390"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924" marR="0" lvl="4" indent="-406390"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509" marR="0" lvl="5"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L="4267093" marR="0" lvl="6"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L="4876678" marR="0" lvl="7"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L="5486263" marR="0" lvl="8"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pPr marL="0" indent="0">
              <a:spcBef>
                <a:spcPts val="1332"/>
              </a:spcBef>
            </a:pPr>
            <a:r>
              <a:rPr lang="en-US" b="1" kern="0">
                <a:solidFill>
                  <a:schemeClr val="tx1"/>
                </a:solidFill>
              </a:rPr>
              <a:t>What should be included in the conversation?</a:t>
            </a:r>
          </a:p>
          <a:p>
            <a:pPr marL="609036" indent="-406024">
              <a:lnSpc>
                <a:spcPct val="200000"/>
              </a:lnSpc>
              <a:buClr>
                <a:schemeClr val="dk2"/>
              </a:buClr>
              <a:buFont typeface="Arial"/>
              <a:buChar char="●"/>
            </a:pPr>
            <a:r>
              <a:rPr lang="en-US" kern="0">
                <a:solidFill>
                  <a:schemeClr val="dk2"/>
                </a:solidFill>
              </a:rPr>
              <a:t>What is digital care management? What is a care manager? </a:t>
            </a:r>
          </a:p>
          <a:p>
            <a:pPr marL="609036" indent="-406024">
              <a:lnSpc>
                <a:spcPct val="100000"/>
              </a:lnSpc>
              <a:buClr>
                <a:schemeClr val="dk2"/>
              </a:buClr>
              <a:buFont typeface="Arial"/>
              <a:buChar char="●"/>
            </a:pPr>
            <a:r>
              <a:rPr lang="en-US" kern="0">
                <a:solidFill>
                  <a:schemeClr val="dk2"/>
                </a:solidFill>
              </a:rPr>
              <a:t>How do I use this app? What am I expected to do? </a:t>
            </a:r>
          </a:p>
          <a:p>
            <a:pPr marL="609036" indent="-406024">
              <a:lnSpc>
                <a:spcPct val="100000"/>
              </a:lnSpc>
              <a:buClr>
                <a:schemeClr val="dk2"/>
              </a:buClr>
              <a:buFont typeface="Arial"/>
              <a:buChar char="●"/>
            </a:pPr>
            <a:r>
              <a:rPr lang="en-US" kern="0">
                <a:solidFill>
                  <a:schemeClr val="dk2"/>
                </a:solidFill>
              </a:rPr>
              <a:t>What type of program is the member participating in? </a:t>
            </a:r>
          </a:p>
          <a:p>
            <a:pPr marL="1218072" lvl="1" indent="-406024">
              <a:lnSpc>
                <a:spcPct val="100000"/>
              </a:lnSpc>
              <a:spcBef>
                <a:spcPts val="0"/>
              </a:spcBef>
              <a:buClr>
                <a:schemeClr val="dk2"/>
              </a:buClr>
              <a:buFont typeface="Arial"/>
              <a:buChar char="○"/>
            </a:pPr>
            <a:r>
              <a:rPr lang="en-US" kern="0">
                <a:solidFill>
                  <a:schemeClr val="dk2"/>
                </a:solidFill>
              </a:rPr>
              <a:t>Examples: Wellness, Chronic Care, Transitions of Care, Maternity</a:t>
            </a:r>
          </a:p>
          <a:p>
            <a:pPr marL="609036" indent="-406024">
              <a:lnSpc>
                <a:spcPct val="100000"/>
              </a:lnSpc>
              <a:buClr>
                <a:schemeClr val="dk2"/>
              </a:buClr>
              <a:buFont typeface="Arial"/>
              <a:buChar char="●"/>
            </a:pPr>
            <a:r>
              <a:rPr lang="en-US" kern="0">
                <a:solidFill>
                  <a:schemeClr val="dk2"/>
                </a:solidFill>
              </a:rPr>
              <a:t>What is the expected duration of the program?</a:t>
            </a:r>
          </a:p>
          <a:p>
            <a:pPr marL="1218072" lvl="1" indent="-406024">
              <a:lnSpc>
                <a:spcPct val="100000"/>
              </a:lnSpc>
              <a:spcBef>
                <a:spcPts val="0"/>
              </a:spcBef>
              <a:buClr>
                <a:schemeClr val="dk2"/>
              </a:buClr>
              <a:buFont typeface="Arial"/>
              <a:buChar char="○"/>
            </a:pPr>
            <a:r>
              <a:rPr lang="en-US" kern="0">
                <a:solidFill>
                  <a:schemeClr val="dk2"/>
                </a:solidFill>
              </a:rPr>
              <a:t> Examples: 30, 45 days</a:t>
            </a:r>
          </a:p>
          <a:p>
            <a:pPr marL="609036" indent="-406024">
              <a:lnSpc>
                <a:spcPct val="100000"/>
              </a:lnSpc>
              <a:buClr>
                <a:schemeClr val="dk2"/>
              </a:buClr>
              <a:buFont typeface="Arial"/>
              <a:buChar char="●"/>
            </a:pPr>
            <a:r>
              <a:rPr lang="en-US" kern="0">
                <a:solidFill>
                  <a:schemeClr val="dk2"/>
                </a:solidFill>
              </a:rPr>
              <a:t>How often will the member be hearing from the Care Manager/Plan representative through messaging? </a:t>
            </a:r>
          </a:p>
          <a:p>
            <a:pPr marL="1218072" lvl="1" indent="-406024">
              <a:lnSpc>
                <a:spcPct val="100000"/>
              </a:lnSpc>
              <a:spcBef>
                <a:spcPts val="0"/>
              </a:spcBef>
              <a:buClr>
                <a:schemeClr val="dk2"/>
              </a:buClr>
              <a:buFont typeface="Arial"/>
              <a:buChar char="○"/>
            </a:pPr>
            <a:r>
              <a:rPr lang="en-US" kern="0">
                <a:solidFill>
                  <a:schemeClr val="dk2"/>
                </a:solidFill>
              </a:rPr>
              <a:t>Examples:  weekly, monthly</a:t>
            </a:r>
          </a:p>
          <a:p>
            <a:pPr marL="609036" indent="-406024">
              <a:lnSpc>
                <a:spcPct val="100000"/>
              </a:lnSpc>
              <a:buClr>
                <a:schemeClr val="dk2"/>
              </a:buClr>
              <a:buFont typeface="Arial"/>
              <a:buChar char="●"/>
            </a:pPr>
            <a:r>
              <a:rPr lang="en-US" kern="0">
                <a:solidFill>
                  <a:schemeClr val="dk2"/>
                </a:solidFill>
              </a:rPr>
              <a:t>What else is the member expected to do and how will it provide value for them?</a:t>
            </a:r>
          </a:p>
          <a:p>
            <a:pPr marL="608487" indent="-406024">
              <a:lnSpc>
                <a:spcPct val="100000"/>
              </a:lnSpc>
              <a:buClr>
                <a:schemeClr val="dk2"/>
              </a:buClr>
              <a:buFont typeface="Arial"/>
              <a:buChar char="○"/>
            </a:pPr>
            <a:endParaRPr lang="en-US" kern="0">
              <a:solidFill>
                <a:schemeClr val="dk2"/>
              </a:solidFill>
            </a:endParaRPr>
          </a:p>
        </p:txBody>
      </p:sp>
      <p:sp>
        <p:nvSpPr>
          <p:cNvPr id="3" name="Google Shape;1355;p189">
            <a:extLst>
              <a:ext uri="{FF2B5EF4-FFF2-40B4-BE49-F238E27FC236}">
                <a16:creationId xmlns:a16="http://schemas.microsoft.com/office/drawing/2014/main" id="{A7F875A7-3D25-4D80-C72D-C6730C67A2ED}"/>
              </a:ext>
            </a:extLst>
          </p:cNvPr>
          <p:cNvSpPr txBox="1">
            <a:spLocks/>
          </p:cNvSpPr>
          <p:nvPr/>
        </p:nvSpPr>
        <p:spPr>
          <a:xfrm>
            <a:off x="492256" y="5086530"/>
            <a:ext cx="11693972" cy="1175336"/>
          </a:xfrm>
          <a:prstGeom prst="rect">
            <a:avLst/>
          </a:prstGeom>
          <a:noFill/>
          <a:ln>
            <a:noFill/>
          </a:ln>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L="609585" marR="0" lvl="0" indent="-304792" algn="l" rtl="0">
              <a:lnSpc>
                <a:spcPct val="115000"/>
              </a:lnSpc>
              <a:spcBef>
                <a:spcPts val="0"/>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1pPr>
            <a:lvl2pPr marL="1219170" marR="0" lvl="1" indent="-406390"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2pPr>
            <a:lvl3pPr marL="1828754" marR="0" lvl="2" indent="-406390" algn="l" rtl="0">
              <a:lnSpc>
                <a:spcPct val="115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3pPr>
            <a:lvl4pPr marL="2438339" marR="0" lvl="3" indent="-406390" algn="l" rtl="0">
              <a:lnSpc>
                <a:spcPct val="100000"/>
              </a:lnSpc>
              <a:spcBef>
                <a:spcPts val="1333"/>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4pPr>
            <a:lvl5pPr marL="3047924" marR="0" lvl="4" indent="-406390" algn="l" rtl="0">
              <a:lnSpc>
                <a:spcPct val="100000"/>
              </a:lnSpc>
              <a:spcBef>
                <a:spcPts val="0"/>
              </a:spcBef>
              <a:spcAft>
                <a:spcPts val="0"/>
              </a:spcAft>
              <a:buClr>
                <a:schemeClr val="dk1"/>
              </a:buClr>
              <a:buSzPts val="1200"/>
              <a:buFont typeface="Arial"/>
              <a:buChar char="•"/>
              <a:defRPr sz="1600" b="0" i="0" u="none" strike="noStrike" cap="none">
                <a:solidFill>
                  <a:schemeClr val="dk1"/>
                </a:solidFill>
                <a:latin typeface="Roboto"/>
                <a:ea typeface="Roboto"/>
                <a:cs typeface="Roboto"/>
                <a:sym typeface="Roboto"/>
              </a:defRPr>
            </a:lvl5pPr>
            <a:lvl6pPr marL="3657509" marR="0" lvl="5"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6pPr>
            <a:lvl7pPr marL="4267093" marR="0" lvl="6"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7pPr>
            <a:lvl8pPr marL="4876678" marR="0" lvl="7"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8pPr>
            <a:lvl9pPr marL="5486263" marR="0" lvl="8" indent="-304792" algn="l" rtl="0">
              <a:lnSpc>
                <a:spcPct val="100000"/>
              </a:lnSpc>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9pPr>
          </a:lstStyle>
          <a:p>
            <a:pPr marL="0" indent="0">
              <a:spcBef>
                <a:spcPts val="1332"/>
              </a:spcBef>
            </a:pPr>
            <a:r>
              <a:rPr lang="en-US" b="1" kern="0">
                <a:solidFill>
                  <a:schemeClr val="tx1"/>
                </a:solidFill>
              </a:rPr>
              <a:t>When/How do you deliver this message? </a:t>
            </a:r>
          </a:p>
          <a:p>
            <a:pPr marL="0" indent="0">
              <a:spcBef>
                <a:spcPts val="1332"/>
              </a:spcBef>
            </a:pPr>
            <a:r>
              <a:rPr lang="en-US" kern="0">
                <a:solidFill>
                  <a:schemeClr val="dk2"/>
                </a:solidFill>
              </a:rPr>
              <a:t>During the initial telephone call followed by message once the member onboards; staff can use templates messages to develop different messaging for each program </a:t>
            </a:r>
          </a:p>
          <a:p>
            <a:pPr marL="0" indent="0">
              <a:spcBef>
                <a:spcPts val="1332"/>
              </a:spcBef>
              <a:spcAft>
                <a:spcPts val="1332"/>
              </a:spcAft>
            </a:pPr>
            <a:endParaRPr lang="en-US" kern="0">
              <a:solidFill>
                <a:schemeClr val="dk2"/>
              </a:solidFill>
            </a:endParaRPr>
          </a:p>
        </p:txBody>
      </p:sp>
      <p:sp>
        <p:nvSpPr>
          <p:cNvPr id="4" name="Google Shape;1471;p208">
            <a:extLst>
              <a:ext uri="{FF2B5EF4-FFF2-40B4-BE49-F238E27FC236}">
                <a16:creationId xmlns:a16="http://schemas.microsoft.com/office/drawing/2014/main" id="{22B57C21-9E9F-62F9-2A68-00B7C8E02A7F}"/>
              </a:ext>
            </a:extLst>
          </p:cNvPr>
          <p:cNvSpPr/>
          <p:nvPr/>
        </p:nvSpPr>
        <p:spPr>
          <a:xfrm>
            <a:off x="9438539" y="1"/>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rgbClr val="FB9551"/>
          </a:solidFill>
          <a:ln>
            <a:noFill/>
          </a:ln>
        </p:spPr>
        <p:txBody>
          <a:bodyPr/>
          <a:lstStyle/>
          <a:p>
            <a:endParaRPr lang="en-US"/>
          </a:p>
        </p:txBody>
      </p:sp>
      <p:sp>
        <p:nvSpPr>
          <p:cNvPr id="5" name="Google Shape;1472;p208">
            <a:extLst>
              <a:ext uri="{FF2B5EF4-FFF2-40B4-BE49-F238E27FC236}">
                <a16:creationId xmlns:a16="http://schemas.microsoft.com/office/drawing/2014/main" id="{648D5FFE-805D-229D-4295-49C836745EA3}"/>
              </a:ext>
            </a:extLst>
          </p:cNvPr>
          <p:cNvSpPr/>
          <p:nvPr/>
        </p:nvSpPr>
        <p:spPr>
          <a:xfrm>
            <a:off x="9864377" y="15486"/>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MESSAGING</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410625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uiExpand="1" build="p"/>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Google Shape;1873;p217">
            <a:extLst>
              <a:ext uri="{FF2B5EF4-FFF2-40B4-BE49-F238E27FC236}">
                <a16:creationId xmlns:a16="http://schemas.microsoft.com/office/drawing/2014/main" id="{F42FF769-78E8-981D-EC3A-C59E90504E8D}"/>
              </a:ext>
            </a:extLst>
          </p:cNvPr>
          <p:cNvPicPr>
            <a:picLocks noChangeAspect="1"/>
          </p:cNvPicPr>
          <p:nvPr/>
        </p:nvPicPr>
        <p:blipFill>
          <a:blip r:embed="rId3">
            <a:alphaModFix/>
          </a:blip>
          <a:srcRect l="7" r="7" b="12779"/>
          <a:stretch>
            <a:fillRect/>
          </a:stretch>
        </p:blipFill>
        <p:spPr>
          <a:xfrm>
            <a:off x="4008052" y="1771329"/>
            <a:ext cx="8228008" cy="4328861"/>
          </a:xfrm>
          <a:prstGeom prst="rect">
            <a:avLst/>
          </a:prstGeom>
          <a:noFill/>
          <a:ln cap="flat">
            <a:noFill/>
          </a:ln>
        </p:spPr>
      </p:pic>
      <p:sp>
        <p:nvSpPr>
          <p:cNvPr id="3" name="Google Shape;1874;p217">
            <a:extLst>
              <a:ext uri="{FF2B5EF4-FFF2-40B4-BE49-F238E27FC236}">
                <a16:creationId xmlns:a16="http://schemas.microsoft.com/office/drawing/2014/main" id="{498FAD73-3A10-929F-554F-1BF922BAF1BC}"/>
              </a:ext>
            </a:extLst>
          </p:cNvPr>
          <p:cNvSpPr txBox="1">
            <a:spLocks noGrp="1"/>
          </p:cNvSpPr>
          <p:nvPr>
            <p:ph type="title"/>
          </p:nvPr>
        </p:nvSpPr>
        <p:spPr>
          <a:xfrm>
            <a:off x="431962" y="609593"/>
            <a:ext cx="11352285" cy="768086"/>
          </a:xfrm>
          <a:prstGeom prst="rect">
            <a:avLst/>
          </a:prstGeom>
          <a:noFill/>
          <a:ln>
            <a:noFill/>
          </a:ln>
        </p:spPr>
        <p:txBody>
          <a:bodyPr vert="horz" wrap="square" lIns="121788" tIns="60880" rIns="121788" bIns="60880" anchor="t" anchorCtr="0" compatLnSpc="1">
            <a:noAutofit/>
          </a:bodyPr>
          <a:lstStyle/>
          <a:p>
            <a:pPr lvl="0">
              <a:lnSpc>
                <a:spcPct val="115000"/>
              </a:lnSpc>
            </a:pPr>
            <a:r>
              <a:rPr lang="en-US" sz="1599">
                <a:solidFill>
                  <a:srgbClr val="976FC1"/>
                </a:solidFill>
                <a:latin typeface="Roboto"/>
                <a:ea typeface="Roboto"/>
                <a:cs typeface="Roboto"/>
              </a:rPr>
              <a:t>THE STAFF EXPERIENCE</a:t>
            </a:r>
            <a:endParaRPr lang="en-US" sz="2531">
              <a:solidFill>
                <a:srgbClr val="976FC1"/>
              </a:solidFill>
            </a:endParaRPr>
          </a:p>
          <a:p>
            <a:pPr lvl="0">
              <a:lnSpc>
                <a:spcPct val="115000"/>
              </a:lnSpc>
            </a:pPr>
            <a:r>
              <a:rPr lang="en-US" sz="2531"/>
              <a:t>Attachments in chat</a:t>
            </a:r>
          </a:p>
        </p:txBody>
      </p:sp>
      <p:sp>
        <p:nvSpPr>
          <p:cNvPr id="4" name="Google Shape;1875;p217">
            <a:extLst>
              <a:ext uri="{FF2B5EF4-FFF2-40B4-BE49-F238E27FC236}">
                <a16:creationId xmlns:a16="http://schemas.microsoft.com/office/drawing/2014/main" id="{F7B27CFB-21FE-A216-27A1-2D3A09343398}"/>
              </a:ext>
            </a:extLst>
          </p:cNvPr>
          <p:cNvSpPr txBox="1"/>
          <p:nvPr/>
        </p:nvSpPr>
        <p:spPr>
          <a:xfrm>
            <a:off x="431980" y="1682806"/>
            <a:ext cx="3718160" cy="4743605"/>
          </a:xfrm>
          <a:prstGeom prst="rect">
            <a:avLst/>
          </a:prstGeom>
          <a:noFill/>
          <a:ln cap="flat">
            <a:noFill/>
          </a:ln>
        </p:spPr>
        <p:txBody>
          <a:bodyPr vert="horz" wrap="square" lIns="121788" tIns="121788" rIns="121788" bIns="121788"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599" b="1" i="0" u="none" strike="noStrike" kern="1200" cap="none" spc="0" baseline="0">
                <a:solidFill>
                  <a:srgbClr val="1F2327"/>
                </a:solidFill>
                <a:uFillTx/>
                <a:latin typeface="Roboto"/>
                <a:ea typeface="Roboto"/>
                <a:cs typeface="Roboto"/>
              </a:rPr>
              <a:t>STAFF DON’T NEED TO RETYPE COMPLEX INFORMATION</a:t>
            </a:r>
          </a:p>
          <a:p>
            <a:pPr marL="0" marR="0" lvl="0" indent="-101507" algn="l" defTabSz="914400" rtl="0" fontAlgn="auto" hangingPunct="1">
              <a:lnSpc>
                <a:spcPct val="115000"/>
              </a:lnSpc>
              <a:spcBef>
                <a:spcPts val="1330"/>
              </a:spcBef>
              <a:spcAft>
                <a:spcPts val="0"/>
              </a:spcAft>
              <a:buClr>
                <a:srgbClr val="FFFFFF"/>
              </a:buClr>
              <a:buSzPts val="1200"/>
              <a:buFont typeface="Roboto"/>
              <a:buChar char="●"/>
              <a:tabLst/>
              <a:defRPr sz="1800" b="0" i="0" u="none" strike="noStrike" kern="0" cap="none" spc="0" baseline="0">
                <a:solidFill>
                  <a:srgbClr val="000000"/>
                </a:solidFill>
                <a:uFillTx/>
              </a:defRPr>
            </a:pPr>
            <a:r>
              <a:rPr lang="en-US" sz="1599" b="1" i="0" u="none" strike="noStrike" kern="1200" cap="none" spc="0" baseline="0">
                <a:solidFill>
                  <a:srgbClr val="0080A3"/>
                </a:solidFill>
                <a:uFillTx/>
                <a:latin typeface="Roboto"/>
                <a:ea typeface="Roboto"/>
                <a:cs typeface="Roboto"/>
              </a:rPr>
              <a:t>Attach digital documents</a:t>
            </a:r>
            <a:r>
              <a:rPr lang="en-US" sz="1599" b="0" i="0" u="none" strike="noStrike" kern="1200" cap="none" spc="0" baseline="0">
                <a:solidFill>
                  <a:srgbClr val="1F2327"/>
                </a:solidFill>
                <a:uFillTx/>
                <a:latin typeface="Roboto"/>
                <a:ea typeface="Roboto"/>
                <a:cs typeface="Roboto"/>
              </a:rPr>
              <a:t> like supplemental educational materials or discharge instructions</a:t>
            </a:r>
          </a:p>
          <a:p>
            <a:pPr marL="532903" marR="0" lvl="0" indent="-253764" algn="l" defTabSz="914400" rtl="0" fontAlgn="auto" hangingPunct="1">
              <a:lnSpc>
                <a:spcPct val="115000"/>
              </a:lnSpc>
              <a:spcBef>
                <a:spcPts val="0"/>
              </a:spcBef>
              <a:spcAft>
                <a:spcPts val="0"/>
              </a:spcAft>
              <a:buClr>
                <a:srgbClr val="1F2327"/>
              </a:buClr>
              <a:buSzPts val="1200"/>
              <a:buFont typeface="Roboto"/>
              <a:buChar char="●"/>
              <a:tabLst/>
              <a:defRPr sz="1800" b="0" i="0" u="none" strike="noStrike" kern="0" cap="none" spc="0" baseline="0">
                <a:solidFill>
                  <a:srgbClr val="000000"/>
                </a:solidFill>
                <a:uFillTx/>
              </a:defRPr>
            </a:pPr>
            <a:r>
              <a:rPr lang="en-US" sz="1599" b="0" i="0" u="none" strike="noStrike" kern="1200" cap="none" spc="0" baseline="0">
                <a:solidFill>
                  <a:srgbClr val="1F2327"/>
                </a:solidFill>
                <a:uFillTx/>
                <a:latin typeface="Roboto"/>
                <a:ea typeface="Roboto"/>
                <a:cs typeface="Roboto"/>
              </a:rPr>
              <a:t>Saves time and improves efficiency</a:t>
            </a:r>
          </a:p>
          <a:p>
            <a:pPr marL="532903" marR="0" lvl="0" indent="-253764" algn="l" defTabSz="914400" rtl="0" fontAlgn="auto" hangingPunct="1">
              <a:lnSpc>
                <a:spcPct val="115000"/>
              </a:lnSpc>
              <a:spcBef>
                <a:spcPts val="0"/>
              </a:spcBef>
              <a:spcAft>
                <a:spcPts val="0"/>
              </a:spcAft>
              <a:buClr>
                <a:srgbClr val="1F2327"/>
              </a:buClr>
              <a:buSzPts val="1200"/>
              <a:buFont typeface="Roboto"/>
              <a:buChar char="●"/>
              <a:tabLst/>
              <a:defRPr sz="1800" b="0" i="0" u="none" strike="noStrike" kern="0" cap="none" spc="0" baseline="0">
                <a:solidFill>
                  <a:srgbClr val="000000"/>
                </a:solidFill>
                <a:uFillTx/>
              </a:defRPr>
            </a:pPr>
            <a:r>
              <a:rPr lang="en-US" sz="1599" b="0" i="0" u="none" strike="noStrike" kern="1200" cap="none" spc="0" baseline="0">
                <a:solidFill>
                  <a:srgbClr val="1F2327"/>
                </a:solidFill>
                <a:uFillTx/>
                <a:latin typeface="Roboto"/>
                <a:ea typeface="Roboto"/>
                <a:cs typeface="Roboto"/>
              </a:rPr>
              <a:t>Reduces error</a:t>
            </a:r>
          </a:p>
          <a:p>
            <a:pPr marL="0" marR="0" lvl="0" indent="-101507" algn="l" defTabSz="914400" rtl="0" fontAlgn="auto" hangingPunct="1">
              <a:lnSpc>
                <a:spcPct val="115000"/>
              </a:lnSpc>
              <a:spcBef>
                <a:spcPts val="1330"/>
              </a:spcBef>
              <a:spcAft>
                <a:spcPts val="0"/>
              </a:spcAft>
              <a:buClr>
                <a:srgbClr val="FFFFFF"/>
              </a:buClr>
              <a:buSzPts val="1200"/>
              <a:buFont typeface="Roboto"/>
              <a:buChar char="●"/>
              <a:tabLst/>
              <a:defRPr sz="1800" b="0" i="0" u="none" strike="noStrike" kern="0" cap="none" spc="0" baseline="0">
                <a:solidFill>
                  <a:srgbClr val="000000"/>
                </a:solidFill>
                <a:uFillTx/>
              </a:defRPr>
            </a:pPr>
            <a:r>
              <a:rPr lang="en-US" sz="1599" b="1" i="0" u="none" strike="noStrike" kern="1200" cap="none" spc="0" baseline="0">
                <a:solidFill>
                  <a:srgbClr val="0080A3"/>
                </a:solidFill>
                <a:uFillTx/>
                <a:latin typeface="Roboto"/>
                <a:ea typeface="Roboto"/>
                <a:cs typeface="Roboto"/>
              </a:rPr>
              <a:t>Add text </a:t>
            </a:r>
            <a:r>
              <a:rPr lang="en-US" sz="1599" b="0" i="0" u="none" strike="noStrike" kern="1200" cap="none" spc="0" baseline="0">
                <a:solidFill>
                  <a:srgbClr val="1F2327"/>
                </a:solidFill>
                <a:uFillTx/>
                <a:latin typeface="Roboto"/>
                <a:ea typeface="Roboto"/>
                <a:cs typeface="Roboto"/>
              </a:rPr>
              <a:t>to accompany an attachment</a:t>
            </a:r>
            <a:endParaRPr lang="en-US" sz="1599" b="1" i="0" u="none" strike="noStrike" kern="1200" cap="none" spc="0" baseline="0">
              <a:solidFill>
                <a:srgbClr val="0080A3"/>
              </a:solidFill>
              <a:uFillTx/>
              <a:latin typeface="Roboto"/>
              <a:ea typeface="Roboto"/>
              <a:cs typeface="Roboto"/>
            </a:endParaRPr>
          </a:p>
          <a:p>
            <a:pPr marL="0" marR="0" lvl="0" indent="-101507" algn="l" defTabSz="914400" rtl="0" fontAlgn="auto" hangingPunct="1">
              <a:lnSpc>
                <a:spcPct val="115000"/>
              </a:lnSpc>
              <a:spcBef>
                <a:spcPts val="1330"/>
              </a:spcBef>
              <a:spcAft>
                <a:spcPts val="0"/>
              </a:spcAft>
              <a:buClr>
                <a:srgbClr val="FFFFFF"/>
              </a:buClr>
              <a:buSzPts val="1200"/>
              <a:buFont typeface="Roboto"/>
              <a:buChar char="●"/>
              <a:tabLst/>
              <a:defRPr sz="1800" b="0" i="0" u="none" strike="noStrike" kern="0" cap="none" spc="0" baseline="0">
                <a:solidFill>
                  <a:srgbClr val="000000"/>
                </a:solidFill>
                <a:uFillTx/>
              </a:defRPr>
            </a:pPr>
            <a:r>
              <a:rPr lang="en-US" sz="1599" b="1" i="0" u="none" strike="noStrike" kern="1200" cap="none" spc="0" baseline="0">
                <a:solidFill>
                  <a:srgbClr val="0080A3"/>
                </a:solidFill>
                <a:uFillTx/>
                <a:latin typeface="Roboto"/>
                <a:ea typeface="Roboto"/>
                <a:cs typeface="Roboto"/>
              </a:rPr>
              <a:t>Filter conversations</a:t>
            </a:r>
            <a:r>
              <a:rPr lang="en-US" sz="1599" b="0" i="0" u="none" strike="noStrike" kern="1200" cap="none" spc="0" baseline="0">
                <a:solidFill>
                  <a:srgbClr val="1F2327"/>
                </a:solidFill>
                <a:uFillTx/>
                <a:latin typeface="Roboto"/>
                <a:ea typeface="Roboto"/>
                <a:cs typeface="Roboto"/>
              </a:rPr>
              <a:t> to include or exclude attachments</a:t>
            </a:r>
          </a:p>
          <a:p>
            <a:pPr marL="0" marR="0" lvl="0" indent="-101507" algn="l" defTabSz="914400" rtl="0" fontAlgn="auto" hangingPunct="1">
              <a:lnSpc>
                <a:spcPct val="115000"/>
              </a:lnSpc>
              <a:spcBef>
                <a:spcPts val="1330"/>
              </a:spcBef>
              <a:spcAft>
                <a:spcPts val="0"/>
              </a:spcAft>
              <a:buClr>
                <a:srgbClr val="FFFFFF"/>
              </a:buClr>
              <a:buSzPts val="1200"/>
              <a:buFont typeface="Roboto"/>
              <a:buChar char="●"/>
              <a:tabLst/>
              <a:defRPr sz="1800" b="0" i="0" u="none" strike="noStrike" kern="0" cap="none" spc="0" baseline="0">
                <a:solidFill>
                  <a:srgbClr val="000000"/>
                </a:solidFill>
                <a:uFillTx/>
              </a:defRPr>
            </a:pPr>
            <a:r>
              <a:rPr lang="en-US" sz="1599" b="1" i="0" u="none" strike="noStrike" kern="1200" cap="none" spc="0" baseline="0">
                <a:solidFill>
                  <a:srgbClr val="0080A3"/>
                </a:solidFill>
                <a:uFillTx/>
                <a:latin typeface="Roboto"/>
                <a:ea typeface="Roboto"/>
                <a:cs typeface="Roboto"/>
              </a:rPr>
              <a:t>Delete attachments</a:t>
            </a:r>
            <a:r>
              <a:rPr lang="en-US" sz="1599" b="0" i="0" u="none" strike="noStrike" kern="1200" cap="none" spc="0" baseline="0">
                <a:solidFill>
                  <a:srgbClr val="1F2327"/>
                </a:solidFill>
                <a:uFillTx/>
                <a:latin typeface="Roboto"/>
                <a:ea typeface="Roboto"/>
                <a:cs typeface="Roboto"/>
              </a:rPr>
              <a:t> when appropriate to do so</a:t>
            </a:r>
            <a:endParaRPr lang="en-US" sz="1865" b="1" i="0" u="none" strike="noStrike" kern="1200" cap="none" spc="0" baseline="0">
              <a:solidFill>
                <a:srgbClr val="0080A3"/>
              </a:solidFill>
              <a:uFillTx/>
              <a:latin typeface="Merriweather"/>
              <a:ea typeface="Merriweather"/>
              <a:cs typeface="Merriweather"/>
            </a:endParaRPr>
          </a:p>
        </p:txBody>
      </p:sp>
      <p:pic>
        <p:nvPicPr>
          <p:cNvPr id="5" name="Google Shape;1876;p217">
            <a:extLst>
              <a:ext uri="{FF2B5EF4-FFF2-40B4-BE49-F238E27FC236}">
                <a16:creationId xmlns:a16="http://schemas.microsoft.com/office/drawing/2014/main" id="{FB1A49FD-379A-2302-876C-553D1F8ABD54}"/>
              </a:ext>
            </a:extLst>
          </p:cNvPr>
          <p:cNvPicPr>
            <a:picLocks noChangeAspect="1"/>
          </p:cNvPicPr>
          <p:nvPr/>
        </p:nvPicPr>
        <p:blipFill>
          <a:blip r:embed="rId4">
            <a:alphaModFix/>
          </a:blip>
          <a:stretch>
            <a:fillRect/>
          </a:stretch>
        </p:blipFill>
        <p:spPr>
          <a:xfrm>
            <a:off x="4296601" y="1828178"/>
            <a:ext cx="7627687" cy="3586697"/>
          </a:xfrm>
          <a:prstGeom prst="rect">
            <a:avLst/>
          </a:prstGeom>
          <a:noFill/>
          <a:ln cap="flat">
            <a:noFill/>
          </a:ln>
          <a:effectLst>
            <a:outerShdw dist="19046" dir="5400000" algn="tl">
              <a:srgbClr val="000000">
                <a:alpha val="50000"/>
              </a:srgbClr>
            </a:outerShdw>
          </a:effectLst>
        </p:spPr>
      </p:pic>
      <p:pic>
        <p:nvPicPr>
          <p:cNvPr id="6" name="Google Shape;1877;p217">
            <a:extLst>
              <a:ext uri="{FF2B5EF4-FFF2-40B4-BE49-F238E27FC236}">
                <a16:creationId xmlns:a16="http://schemas.microsoft.com/office/drawing/2014/main" id="{C8B0730E-B79E-34A8-1AEF-6DCFBD9B7432}"/>
              </a:ext>
            </a:extLst>
          </p:cNvPr>
          <p:cNvPicPr>
            <a:picLocks noChangeAspect="1"/>
          </p:cNvPicPr>
          <p:nvPr/>
        </p:nvPicPr>
        <p:blipFill>
          <a:blip r:embed="rId5">
            <a:alphaModFix/>
          </a:blip>
          <a:stretch>
            <a:fillRect/>
          </a:stretch>
        </p:blipFill>
        <p:spPr>
          <a:xfrm>
            <a:off x="7122810" y="2251152"/>
            <a:ext cx="1505477" cy="4420255"/>
          </a:xfrm>
          <a:prstGeom prst="rect">
            <a:avLst/>
          </a:prstGeom>
          <a:noFill/>
          <a:ln cap="flat">
            <a:noFill/>
          </a:ln>
        </p:spPr>
      </p:pic>
      <p:sp>
        <p:nvSpPr>
          <p:cNvPr id="7" name="Google Shape;1878;p217">
            <a:extLst>
              <a:ext uri="{FF2B5EF4-FFF2-40B4-BE49-F238E27FC236}">
                <a16:creationId xmlns:a16="http://schemas.microsoft.com/office/drawing/2014/main" id="{670AA069-845D-1AD2-0CA7-8B80111B6C03}"/>
              </a:ext>
            </a:extLst>
          </p:cNvPr>
          <p:cNvSpPr/>
          <p:nvPr/>
        </p:nvSpPr>
        <p:spPr>
          <a:xfrm>
            <a:off x="9438674" y="0"/>
            <a:ext cx="2747689" cy="396666"/>
          </a:xfrm>
          <a:custGeom>
            <a:avLst/>
            <a:gdLst>
              <a:gd name="f0" fmla="val w"/>
              <a:gd name="f1" fmla="val h"/>
              <a:gd name="f2" fmla="val 0"/>
              <a:gd name="f3" fmla="val 82507"/>
              <a:gd name="f4" fmla="val 11911"/>
              <a:gd name="f5" fmla="val 11621"/>
              <a:gd name="f6" fmla="*/ f0 1 82507"/>
              <a:gd name="f7" fmla="*/ f1 1 11911"/>
              <a:gd name="f8" fmla="val f2"/>
              <a:gd name="f9" fmla="val f3"/>
              <a:gd name="f10" fmla="val f4"/>
              <a:gd name="f11" fmla="+- f10 0 f8"/>
              <a:gd name="f12" fmla="+- f9 0 f8"/>
              <a:gd name="f13" fmla="*/ f12 1 82507"/>
              <a:gd name="f14" fmla="*/ f11 1 11911"/>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2507" h="11911">
                <a:moveTo>
                  <a:pt x="f2" y="f2"/>
                </a:moveTo>
                <a:lnTo>
                  <a:pt x="f5" y="f4"/>
                </a:lnTo>
                <a:lnTo>
                  <a:pt x="f3" y="f4"/>
                </a:lnTo>
                <a:lnTo>
                  <a:pt x="f3" y="f2"/>
                </a:lnTo>
                <a:close/>
              </a:path>
            </a:pathLst>
          </a:custGeom>
          <a:solidFill>
            <a:srgbClr val="976FC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327"/>
              </a:solidFill>
              <a:uFillTx/>
              <a:latin typeface="Arial"/>
            </a:endParaRPr>
          </a:p>
        </p:txBody>
      </p:sp>
      <p:sp>
        <p:nvSpPr>
          <p:cNvPr id="8" name="Google Shape;1879;p217">
            <a:extLst>
              <a:ext uri="{FF2B5EF4-FFF2-40B4-BE49-F238E27FC236}">
                <a16:creationId xmlns:a16="http://schemas.microsoft.com/office/drawing/2014/main" id="{9D24670B-EF04-AD72-8BD9-CC217C356531}"/>
              </a:ext>
            </a:extLst>
          </p:cNvPr>
          <p:cNvSpPr/>
          <p:nvPr/>
        </p:nvSpPr>
        <p:spPr>
          <a:xfrm>
            <a:off x="9864510" y="15489"/>
            <a:ext cx="2321853" cy="365659"/>
          </a:xfrm>
          <a:prstGeom prst="rect">
            <a:avLst/>
          </a:prstGeom>
          <a:noFill/>
          <a:ln cap="flat">
            <a:noFill/>
            <a:prstDash val="solid"/>
          </a:ln>
        </p:spPr>
        <p:txBody>
          <a:bodyPr vert="horz" wrap="square" lIns="121788" tIns="121788" rIns="121788" bIns="12178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65" b="1" i="0" u="none" strike="noStrike" kern="1200" cap="none" spc="0" baseline="0">
                <a:solidFill>
                  <a:srgbClr val="FFFFFF"/>
                </a:solidFill>
                <a:uFillTx/>
                <a:latin typeface="Roboto"/>
                <a:ea typeface="Roboto"/>
                <a:cs typeface="Roboto"/>
              </a:rPr>
              <a:t>ENGAGE</a:t>
            </a:r>
            <a:endParaRPr lang="en-US" sz="1199" b="0" i="0" u="none" strike="noStrike" kern="1200" cap="none" spc="0" baseline="0">
              <a:solidFill>
                <a:srgbClr val="FFFFFF"/>
              </a:solidFill>
              <a:uFillTx/>
              <a:latin typeface="Roboto"/>
              <a:ea typeface="Roboto"/>
              <a:cs typeface="Roboto"/>
            </a:endParaRPr>
          </a:p>
        </p:txBody>
      </p:sp>
    </p:spTree>
    <p:extLst>
      <p:ext uri="{BB962C8B-B14F-4D97-AF65-F5344CB8AC3E}">
        <p14:creationId xmlns:p14="http://schemas.microsoft.com/office/powerpoint/2010/main" val="4226926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53"/>
          <p:cNvSpPr txBox="1">
            <a:spLocks noGrp="1"/>
          </p:cNvSpPr>
          <p:nvPr>
            <p:ph type="title"/>
          </p:nvPr>
        </p:nvSpPr>
        <p:spPr>
          <a:xfrm>
            <a:off x="182433" y="364767"/>
            <a:ext cx="11272400" cy="376400"/>
          </a:xfrm>
          <a:prstGeom prst="rect">
            <a:avLst/>
          </a:prstGeom>
        </p:spPr>
        <p:txBody>
          <a:bodyPr spcFirstLastPara="1" wrap="square" lIns="121900" tIns="60933" rIns="121900" bIns="60933" anchor="t" anchorCtr="0">
            <a:noAutofit/>
          </a:bodyPr>
          <a:lstStyle/>
          <a:p>
            <a:pPr>
              <a:spcAft>
                <a:spcPts val="533"/>
              </a:spcAft>
            </a:pPr>
            <a:r>
              <a:rPr lang="en"/>
              <a:t>Wellframe DCM Programs</a:t>
            </a:r>
            <a:endParaRPr sz="3867"/>
          </a:p>
        </p:txBody>
      </p:sp>
      <p:sp>
        <p:nvSpPr>
          <p:cNvPr id="1318" name="Google Shape;1318;p153"/>
          <p:cNvSpPr txBox="1">
            <a:spLocks noGrp="1"/>
          </p:cNvSpPr>
          <p:nvPr>
            <p:ph type="body" idx="1"/>
          </p:nvPr>
        </p:nvSpPr>
        <p:spPr>
          <a:xfrm>
            <a:off x="2942333" y="880141"/>
            <a:ext cx="2980000" cy="4071960"/>
          </a:xfrm>
          <a:prstGeom prst="rect">
            <a:avLst/>
          </a:prstGeom>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p>
            <a:pPr marL="0" indent="0">
              <a:buNone/>
            </a:pPr>
            <a:r>
              <a:rPr lang="en" sz="1400" b="1">
                <a:solidFill>
                  <a:schemeClr val="accent1"/>
                </a:solidFill>
              </a:rPr>
              <a:t>CHRONIC CARE &amp; COMPLEX CARE </a:t>
            </a:r>
            <a:endParaRPr sz="1400" b="1">
              <a:solidFill>
                <a:schemeClr val="accent1"/>
              </a:solidFill>
              <a:latin typeface="Roboto" panose="02000000000000000000" pitchFamily="2" charset="0"/>
              <a:ea typeface="Roboto" panose="02000000000000000000" pitchFamily="2" charset="0"/>
            </a:endParaRPr>
          </a:p>
          <a:p>
            <a:pPr marL="0" indent="0">
              <a:spcBef>
                <a:spcPts val="533"/>
              </a:spcBef>
              <a:buNone/>
            </a:pPr>
            <a:r>
              <a:rPr lang="en" sz="1400">
                <a:solidFill>
                  <a:schemeClr val="bg2"/>
                </a:solidFill>
                <a:cs typeface="Roboto Medium"/>
                <a:sym typeface="Roboto Medium"/>
              </a:rPr>
              <a:t>Type 2 Diabetes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Prediabetes Support*</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Coronary Artery Disease</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Heart Failure</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Hyperlipidemia</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Atrial Fibrillation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Asthma</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Hypertension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Chronic Obstructive Pulmonary Disease</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Chronic Kidney Disease</a:t>
            </a:r>
            <a:endParaRPr sz="1400">
              <a:solidFill>
                <a:schemeClr val="bg2"/>
              </a:solidFill>
              <a:cs typeface="Roboto Medium"/>
              <a:sym typeface="Roboto Medium"/>
            </a:endParaRPr>
          </a:p>
          <a:p>
            <a:pPr marL="0" indent="0">
              <a:spcBef>
                <a:spcPts val="533"/>
              </a:spcBef>
              <a:buNone/>
            </a:pPr>
            <a:endParaRPr sz="1400">
              <a:solidFill>
                <a:srgbClr val="6A7179"/>
              </a:solidFill>
              <a:latin typeface="Roboto" panose="02000000000000000000" pitchFamily="2" charset="0"/>
              <a:ea typeface="Roboto" panose="02000000000000000000" pitchFamily="2" charset="0"/>
              <a:cs typeface="Roboto Light"/>
              <a:sym typeface="Roboto Light"/>
            </a:endParaRPr>
          </a:p>
          <a:p>
            <a:pPr marL="0" indent="0">
              <a:spcBef>
                <a:spcPts val="533"/>
              </a:spcBef>
              <a:spcAft>
                <a:spcPts val="533"/>
              </a:spcAft>
              <a:buNone/>
            </a:pPr>
            <a:endParaRPr sz="1400">
              <a:solidFill>
                <a:srgbClr val="6A7179"/>
              </a:solidFill>
              <a:latin typeface="Roboto" panose="02000000000000000000" pitchFamily="2" charset="0"/>
              <a:ea typeface="Roboto" panose="02000000000000000000" pitchFamily="2" charset="0"/>
              <a:cs typeface="Roboto Light"/>
              <a:sym typeface="Roboto Light"/>
            </a:endParaRPr>
          </a:p>
        </p:txBody>
      </p:sp>
      <p:sp>
        <p:nvSpPr>
          <p:cNvPr id="1319" name="Google Shape;1319;p153"/>
          <p:cNvSpPr txBox="1">
            <a:spLocks noGrp="1"/>
          </p:cNvSpPr>
          <p:nvPr>
            <p:ph type="body" idx="1"/>
          </p:nvPr>
        </p:nvSpPr>
        <p:spPr>
          <a:xfrm>
            <a:off x="6020983" y="884954"/>
            <a:ext cx="2839427" cy="2568305"/>
          </a:xfrm>
          <a:prstGeom prst="rect">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p>
            <a:pPr marL="0" indent="0">
              <a:lnSpc>
                <a:spcPct val="115000"/>
              </a:lnSpc>
              <a:buNone/>
            </a:pPr>
            <a:r>
              <a:rPr lang="en" sz="1400" b="1">
                <a:solidFill>
                  <a:schemeClr val="accent1"/>
                </a:solidFill>
              </a:rPr>
              <a:t>MATERNAL HEALTH</a:t>
            </a:r>
            <a:endParaRPr sz="1400" b="1">
              <a:solidFill>
                <a:schemeClr val="accent1"/>
              </a:solidFill>
            </a:endParaRPr>
          </a:p>
          <a:p>
            <a:pPr marL="0" indent="0">
              <a:lnSpc>
                <a:spcPct val="114999"/>
              </a:lnSpc>
              <a:buNone/>
            </a:pPr>
            <a:r>
              <a:rPr lang="en" sz="1400">
                <a:solidFill>
                  <a:schemeClr val="tx1"/>
                </a:solidFill>
              </a:rPr>
              <a:t>Prenatal and Postpartum support</a:t>
            </a:r>
          </a:p>
          <a:p>
            <a:pPr marL="0" indent="0">
              <a:lnSpc>
                <a:spcPct val="115000"/>
              </a:lnSpc>
              <a:spcBef>
                <a:spcPts val="533"/>
              </a:spcBef>
              <a:buNone/>
            </a:pPr>
            <a:r>
              <a:rPr lang="en" sz="1400">
                <a:solidFill>
                  <a:schemeClr val="bg2"/>
                </a:solidFill>
                <a:cs typeface="Roboto Medium"/>
                <a:sym typeface="Roboto Medium"/>
              </a:rPr>
              <a:t>Multiple Pregnancy</a:t>
            </a:r>
            <a:endParaRPr sz="1400">
              <a:solidFill>
                <a:schemeClr val="bg2"/>
              </a:solidFill>
              <a:cs typeface="Roboto Medium"/>
            </a:endParaRPr>
          </a:p>
          <a:p>
            <a:pPr marL="0" indent="0">
              <a:lnSpc>
                <a:spcPct val="115000"/>
              </a:lnSpc>
              <a:spcBef>
                <a:spcPts val="533"/>
              </a:spcBef>
              <a:buNone/>
            </a:pPr>
            <a:r>
              <a:rPr lang="en" sz="1400">
                <a:solidFill>
                  <a:schemeClr val="bg2"/>
                </a:solidFill>
                <a:cs typeface="Roboto Medium"/>
                <a:sym typeface="Roboto Medium"/>
              </a:rPr>
              <a:t>Gestational Diabetes</a:t>
            </a:r>
            <a:endParaRPr sz="1400">
              <a:solidFill>
                <a:schemeClr val="bg2"/>
              </a:solidFill>
              <a:cs typeface="Roboto Medium"/>
            </a:endParaRPr>
          </a:p>
          <a:p>
            <a:pPr marL="0" indent="0">
              <a:lnSpc>
                <a:spcPct val="115000"/>
              </a:lnSpc>
              <a:spcBef>
                <a:spcPts val="533"/>
              </a:spcBef>
              <a:buNone/>
            </a:pPr>
            <a:r>
              <a:rPr lang="en" sz="1400">
                <a:solidFill>
                  <a:schemeClr val="bg2"/>
                </a:solidFill>
                <a:cs typeface="Roboto Medium"/>
                <a:sym typeface="Roboto Medium"/>
              </a:rPr>
              <a:t>Gestational Hypertension</a:t>
            </a:r>
            <a:endParaRPr sz="1400">
              <a:solidFill>
                <a:schemeClr val="bg2"/>
              </a:solidFill>
              <a:cs typeface="Roboto Medium"/>
            </a:endParaRPr>
          </a:p>
          <a:p>
            <a:pPr marL="0" indent="0">
              <a:lnSpc>
                <a:spcPct val="115000"/>
              </a:lnSpc>
              <a:spcBef>
                <a:spcPts val="533"/>
              </a:spcBef>
              <a:buNone/>
            </a:pPr>
            <a:r>
              <a:rPr lang="en" sz="1400">
                <a:solidFill>
                  <a:schemeClr val="bg2"/>
                </a:solidFill>
                <a:cs typeface="Roboto Medium"/>
                <a:sym typeface="Roboto Medium"/>
              </a:rPr>
              <a:t>Substance Use Disorder</a:t>
            </a:r>
            <a:endParaRPr sz="1400">
              <a:solidFill>
                <a:schemeClr val="bg2"/>
              </a:solidFill>
              <a:cs typeface="Roboto Medium"/>
            </a:endParaRPr>
          </a:p>
          <a:p>
            <a:pPr marL="0" indent="0">
              <a:lnSpc>
                <a:spcPct val="115000"/>
              </a:lnSpc>
              <a:spcBef>
                <a:spcPts val="533"/>
              </a:spcBef>
              <a:spcAft>
                <a:spcPts val="533"/>
              </a:spcAft>
              <a:buNone/>
            </a:pPr>
            <a:r>
              <a:rPr lang="en" sz="1400">
                <a:solidFill>
                  <a:schemeClr val="bg2"/>
                </a:solidFill>
                <a:cs typeface="Roboto Medium"/>
                <a:sym typeface="Roboto Medium"/>
              </a:rPr>
              <a:t>Prenatal Biometrics</a:t>
            </a:r>
            <a:endParaRPr sz="1400">
              <a:solidFill>
                <a:schemeClr val="bg2"/>
              </a:solidFill>
              <a:cs typeface="Roboto Medium"/>
              <a:sym typeface="Roboto Medium"/>
            </a:endParaRPr>
          </a:p>
        </p:txBody>
      </p:sp>
      <p:sp>
        <p:nvSpPr>
          <p:cNvPr id="1320" name="Google Shape;1320;p153"/>
          <p:cNvSpPr txBox="1">
            <a:spLocks noGrp="1"/>
          </p:cNvSpPr>
          <p:nvPr>
            <p:ph type="body" idx="1"/>
          </p:nvPr>
        </p:nvSpPr>
        <p:spPr>
          <a:xfrm>
            <a:off x="6017733" y="3678355"/>
            <a:ext cx="2590696" cy="2647158"/>
          </a:xfrm>
          <a:prstGeom prst="rect">
            <a:avLst/>
          </a:prstGeom>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p>
            <a:pPr marL="0" indent="0">
              <a:lnSpc>
                <a:spcPct val="115000"/>
              </a:lnSpc>
              <a:buNone/>
            </a:pPr>
            <a:r>
              <a:rPr lang="en" sz="1400" b="1">
                <a:solidFill>
                  <a:schemeClr val="accent1"/>
                </a:solidFill>
              </a:rPr>
              <a:t>CARE TRANSITIONS</a:t>
            </a:r>
            <a:endParaRPr sz="1400" b="1">
              <a:solidFill>
                <a:schemeClr val="accent1"/>
              </a:solidFill>
            </a:endParaRPr>
          </a:p>
          <a:p>
            <a:pPr marL="0" indent="0">
              <a:spcBef>
                <a:spcPts val="533"/>
              </a:spcBef>
              <a:buNone/>
            </a:pPr>
            <a:r>
              <a:rPr lang="en" sz="1400">
                <a:solidFill>
                  <a:schemeClr val="bg2"/>
                </a:solidFill>
                <a:cs typeface="Roboto Medium"/>
                <a:sym typeface="Roboto Medium"/>
              </a:rPr>
              <a:t>Medical Care Transitions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Surgical Care Transitions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Behavioral Health Care Transitions</a:t>
            </a:r>
            <a:endParaRPr lang="en" sz="1400">
              <a:solidFill>
                <a:schemeClr val="bg2"/>
              </a:solidFill>
              <a:cs typeface="Roboto Medium"/>
            </a:endParaRPr>
          </a:p>
          <a:p>
            <a:pPr marL="0" indent="0">
              <a:spcBef>
                <a:spcPts val="533"/>
              </a:spcBef>
              <a:buNone/>
            </a:pPr>
            <a:r>
              <a:rPr lang="en" sz="1400">
                <a:solidFill>
                  <a:schemeClr val="bg2"/>
                </a:solidFill>
                <a:cs typeface="Roboto Medium"/>
                <a:sym typeface="Roboto Medium"/>
              </a:rPr>
              <a:t>Myocardial Infarction</a:t>
            </a:r>
            <a:endParaRPr lang="en" sz="1400">
              <a:solidFill>
                <a:schemeClr val="bg2"/>
              </a:solidFill>
              <a:cs typeface="Roboto Medium"/>
            </a:endParaRPr>
          </a:p>
          <a:p>
            <a:pPr marL="0" indent="0">
              <a:spcBef>
                <a:spcPts val="533"/>
              </a:spcBef>
              <a:buNone/>
            </a:pPr>
            <a:r>
              <a:rPr lang="en" sz="1400">
                <a:solidFill>
                  <a:schemeClr val="bg2"/>
                </a:solidFill>
                <a:cs typeface="Roboto Medium"/>
                <a:sym typeface="Roboto Medium"/>
              </a:rPr>
              <a:t>Cardiac Rehab</a:t>
            </a:r>
            <a:endParaRPr lang="en" sz="1400">
              <a:solidFill>
                <a:schemeClr val="bg2"/>
              </a:solidFill>
              <a:cs typeface="Roboto Medium"/>
            </a:endParaRPr>
          </a:p>
          <a:p>
            <a:pPr marL="0" indent="0">
              <a:spcBef>
                <a:spcPts val="533"/>
              </a:spcBef>
              <a:buNone/>
            </a:pPr>
            <a:r>
              <a:rPr lang="en" sz="1400">
                <a:solidFill>
                  <a:schemeClr val="bg2"/>
                </a:solidFill>
                <a:cs typeface="Roboto Medium"/>
                <a:sym typeface="Roboto Medium"/>
              </a:rPr>
              <a:t>Percutaneous Coronary Intervention</a:t>
            </a:r>
            <a:endParaRPr lang="en" sz="1400">
              <a:solidFill>
                <a:schemeClr val="bg2"/>
              </a:solidFill>
              <a:cs typeface="Roboto Medium"/>
            </a:endParaRPr>
          </a:p>
          <a:p>
            <a:pPr marL="0" indent="0">
              <a:spcBef>
                <a:spcPts val="533"/>
              </a:spcBef>
              <a:buNone/>
            </a:pPr>
            <a:endParaRPr sz="1400" b="1">
              <a:solidFill>
                <a:schemeClr val="bg2"/>
              </a:solidFill>
              <a:cs typeface="Roboto Medium"/>
              <a:sym typeface="Roboto Medium"/>
            </a:endParaRPr>
          </a:p>
          <a:p>
            <a:pPr marL="0" indent="0">
              <a:spcBef>
                <a:spcPts val="533"/>
              </a:spcBef>
              <a:buNone/>
            </a:pPr>
            <a:endParaRPr sz="1400">
              <a:solidFill>
                <a:srgbClr val="6A7179"/>
              </a:solidFill>
              <a:latin typeface="Roboto" panose="02000000000000000000" pitchFamily="2" charset="0"/>
              <a:ea typeface="Roboto" panose="02000000000000000000" pitchFamily="2" charset="0"/>
              <a:cs typeface="Roboto Medium"/>
              <a:sym typeface="Roboto Medium"/>
            </a:endParaRPr>
          </a:p>
        </p:txBody>
      </p:sp>
      <p:sp>
        <p:nvSpPr>
          <p:cNvPr id="1326" name="Google Shape;1326;p153"/>
          <p:cNvSpPr txBox="1">
            <a:spLocks noGrp="1"/>
          </p:cNvSpPr>
          <p:nvPr>
            <p:ph type="body" idx="1"/>
          </p:nvPr>
        </p:nvSpPr>
        <p:spPr>
          <a:xfrm>
            <a:off x="182433" y="880141"/>
            <a:ext cx="2684800" cy="4329598"/>
          </a:xfrm>
          <a:prstGeom prst="rect">
            <a:avLst/>
          </a:prstGeom>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p>
            <a:pPr marL="0" indent="0">
              <a:lnSpc>
                <a:spcPct val="115000"/>
              </a:lnSpc>
              <a:buNone/>
            </a:pPr>
            <a:r>
              <a:rPr lang="en" sz="1400" b="1">
                <a:solidFill>
                  <a:schemeClr val="accent1"/>
                </a:solidFill>
              </a:rPr>
              <a:t>LIFESTYLE MANAGEMENT </a:t>
            </a:r>
            <a:br>
              <a:rPr lang="en" sz="1400" b="1">
                <a:latin typeface="Roboto" panose="02000000000000000000" pitchFamily="2" charset="0"/>
                <a:ea typeface="Roboto" panose="02000000000000000000" pitchFamily="2" charset="0"/>
              </a:rPr>
            </a:br>
            <a:r>
              <a:rPr lang="en" sz="1400" b="1">
                <a:solidFill>
                  <a:schemeClr val="accent1"/>
                </a:solidFill>
              </a:rPr>
              <a:t>&amp; COMORBIDITIES</a:t>
            </a:r>
            <a:endParaRPr sz="1400" b="1">
              <a:solidFill>
                <a:schemeClr val="accent1"/>
              </a:solidFill>
            </a:endParaRPr>
          </a:p>
          <a:p>
            <a:pPr marL="0" indent="0">
              <a:spcBef>
                <a:spcPts val="533"/>
              </a:spcBef>
              <a:buNone/>
            </a:pPr>
            <a:r>
              <a:rPr lang="en" sz="1400">
                <a:solidFill>
                  <a:schemeClr val="bg2"/>
                </a:solidFill>
                <a:cs typeface="Roboto Medium"/>
                <a:sym typeface="Roboto Medium"/>
              </a:rPr>
              <a:t>Welcome Program</a:t>
            </a:r>
            <a:endParaRPr lang="en" sz="1400">
              <a:solidFill>
                <a:schemeClr val="bg2"/>
              </a:solidFill>
              <a:cs typeface="Roboto Medium"/>
            </a:endParaRPr>
          </a:p>
          <a:p>
            <a:pPr marL="0" indent="0">
              <a:spcBef>
                <a:spcPts val="533"/>
              </a:spcBef>
              <a:buNone/>
            </a:pPr>
            <a:r>
              <a:rPr lang="en" sz="1400">
                <a:solidFill>
                  <a:schemeClr val="bg2"/>
                </a:solidFill>
                <a:cs typeface="Roboto Medium"/>
                <a:sym typeface="Roboto Medium"/>
              </a:rPr>
              <a:t>Wellness &amp; Prevention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Managing Stress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Weight loss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Migraines</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Physical Activity</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Smoking Cessation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Fall Prevention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Social Isolation</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Caregiver Support</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Substance Use Disorder*</a:t>
            </a:r>
            <a:endParaRPr sz="1400">
              <a:solidFill>
                <a:schemeClr val="bg2"/>
              </a:solidFill>
              <a:cs typeface="Roboto Medium"/>
            </a:endParaRPr>
          </a:p>
          <a:p>
            <a:pPr marL="0" indent="0">
              <a:spcBef>
                <a:spcPts val="533"/>
              </a:spcBef>
              <a:buNone/>
            </a:pPr>
            <a:r>
              <a:rPr lang="en" sz="1400">
                <a:solidFill>
                  <a:schemeClr val="bg2"/>
                </a:solidFill>
                <a:cs typeface="Roboto Medium"/>
                <a:sym typeface="Roboto Medium"/>
              </a:rPr>
              <a:t>Prediabetes Support*</a:t>
            </a:r>
          </a:p>
          <a:p>
            <a:pPr marL="0" indent="0">
              <a:spcBef>
                <a:spcPts val="533"/>
              </a:spcBef>
              <a:buNone/>
            </a:pPr>
            <a:r>
              <a:rPr lang="en" sz="1400">
                <a:solidFill>
                  <a:schemeClr val="bg2"/>
                </a:solidFill>
                <a:cs typeface="Roboto Medium"/>
              </a:rPr>
              <a:t>Adult Biometrics</a:t>
            </a:r>
          </a:p>
        </p:txBody>
      </p:sp>
      <p:sp>
        <p:nvSpPr>
          <p:cNvPr id="1327" name="Google Shape;1327;p153"/>
          <p:cNvSpPr txBox="1"/>
          <p:nvPr/>
        </p:nvSpPr>
        <p:spPr>
          <a:xfrm>
            <a:off x="1493200" y="6435639"/>
            <a:ext cx="9308400" cy="230000"/>
          </a:xfrm>
          <a:prstGeom prst="rect">
            <a:avLst/>
          </a:prstGeom>
          <a:noFill/>
          <a:ln>
            <a:noFill/>
          </a:ln>
        </p:spPr>
        <p:txBody>
          <a:bodyPr spcFirstLastPara="1" wrap="square" lIns="121900" tIns="121900" rIns="121900" bIns="121900" anchor="t" anchorCtr="0">
            <a:noAutofit/>
          </a:bodyPr>
          <a:lstStyle/>
          <a:p>
            <a:r>
              <a:rPr lang="en" sz="800">
                <a:solidFill>
                  <a:schemeClr val="dk2"/>
                </a:solidFill>
                <a:latin typeface="Roboto"/>
                <a:ea typeface="Roboto"/>
                <a:cs typeface="Roboto"/>
                <a:sym typeface="Roboto"/>
              </a:rPr>
              <a:t>* These programs appear in multiple bundles  </a:t>
            </a:r>
            <a:endParaRPr sz="800">
              <a:solidFill>
                <a:schemeClr val="dk2"/>
              </a:solidFill>
              <a:latin typeface="Roboto"/>
              <a:ea typeface="Roboto"/>
              <a:cs typeface="Roboto"/>
              <a:sym typeface="Roboto"/>
            </a:endParaRPr>
          </a:p>
        </p:txBody>
      </p:sp>
      <p:sp>
        <p:nvSpPr>
          <p:cNvPr id="12" name="Google Shape;1319;p153">
            <a:extLst>
              <a:ext uri="{FF2B5EF4-FFF2-40B4-BE49-F238E27FC236}">
                <a16:creationId xmlns:a16="http://schemas.microsoft.com/office/drawing/2014/main" id="{00F3FF1E-3216-D0A2-2B92-4EE1B0A7B9FE}"/>
              </a:ext>
            </a:extLst>
          </p:cNvPr>
          <p:cNvSpPr txBox="1">
            <a:spLocks/>
          </p:cNvSpPr>
          <p:nvPr/>
        </p:nvSpPr>
        <p:spPr>
          <a:xfrm>
            <a:off x="8713291" y="3441181"/>
            <a:ext cx="3252642" cy="2877856"/>
          </a:xfrm>
          <a:prstGeom prst="rect">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036" marR="0" lvl="0" indent="-422942" algn="l" rtl="0">
              <a:lnSpc>
                <a:spcPct val="100000"/>
              </a:lnSpc>
              <a:spcBef>
                <a:spcPts val="0"/>
              </a:spcBef>
              <a:spcAft>
                <a:spcPts val="0"/>
              </a:spcAft>
              <a:buClr>
                <a:srgbClr val="000000"/>
              </a:buClr>
              <a:buSzPts val="1400"/>
              <a:buFont typeface="Roboto"/>
              <a:buChar char="●"/>
              <a:defRPr sz="1865" b="0" i="0" u="none" strike="noStrike" cap="none">
                <a:solidFill>
                  <a:srgbClr val="000000"/>
                </a:solidFill>
                <a:latin typeface="Roboto"/>
                <a:ea typeface="Roboto"/>
                <a:cs typeface="Roboto"/>
                <a:sym typeface="Roboto"/>
              </a:defRPr>
            </a:lvl1pPr>
            <a:lvl2pPr marL="1218072" marR="0" lvl="1"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2pPr>
            <a:lvl3pPr marL="1827108" marR="0" lvl="2"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3pPr>
            <a:lvl4pPr marL="2436144" marR="0" lvl="3"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4pPr>
            <a:lvl5pPr marL="3045181" marR="0" lvl="4"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5pPr>
            <a:lvl6pPr marL="3654217" marR="0" lvl="5"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6pPr>
            <a:lvl7pPr marL="4263253" marR="0" lvl="6"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7pPr>
            <a:lvl8pPr marL="4872289" marR="0" lvl="7"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8pPr>
            <a:lvl9pPr marL="5481325" marR="0" lvl="8"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9pPr>
          </a:lstStyle>
          <a:p>
            <a:pPr marL="0" indent="0">
              <a:lnSpc>
                <a:spcPct val="115000"/>
              </a:lnSpc>
              <a:buFont typeface="Roboto"/>
              <a:buNone/>
            </a:pPr>
            <a:r>
              <a:rPr lang="en-US" sz="1400" b="1" kern="0">
                <a:solidFill>
                  <a:schemeClr val="accent1"/>
                </a:solidFill>
              </a:rPr>
              <a:t>GAPS IN CARE BUNDLES</a:t>
            </a:r>
            <a:endParaRPr lang="en-US" sz="1400" b="1" kern="0">
              <a:solidFill>
                <a:schemeClr val="accent1"/>
              </a:solidFill>
              <a:latin typeface="Roboto" panose="02000000000000000000" pitchFamily="2" charset="0"/>
              <a:ea typeface="Roboto" panose="02000000000000000000" pitchFamily="2" charset="0"/>
            </a:endParaRPr>
          </a:p>
          <a:p>
            <a:pPr marL="0" indent="-409575">
              <a:spcBef>
                <a:spcPts val="533"/>
              </a:spcBef>
              <a:buClr>
                <a:srgbClr val="6A7179"/>
              </a:buClr>
              <a:buSzPts val="800"/>
              <a:buNone/>
            </a:pPr>
            <a:r>
              <a:rPr lang="en-US" sz="1400">
                <a:solidFill>
                  <a:schemeClr val="bg2"/>
                </a:solidFill>
                <a:cs typeface="Roboto Medium"/>
                <a:sym typeface="Roboto Medium"/>
              </a:rPr>
              <a:t>Breast Cancer Screening</a:t>
            </a:r>
            <a:endParaRPr lang="en-US" sz="1400">
              <a:solidFill>
                <a:schemeClr val="bg2"/>
              </a:solidFill>
              <a:cs typeface="Roboto Medium"/>
            </a:endParaRPr>
          </a:p>
          <a:p>
            <a:pPr marL="0" indent="-409575">
              <a:spcBef>
                <a:spcPts val="533"/>
              </a:spcBef>
              <a:buClr>
                <a:srgbClr val="6A7179"/>
              </a:buClr>
              <a:buSzPts val="800"/>
              <a:buNone/>
            </a:pPr>
            <a:r>
              <a:rPr lang="en-US" sz="1400">
                <a:solidFill>
                  <a:schemeClr val="bg2"/>
                </a:solidFill>
                <a:cs typeface="Roboto Medium"/>
                <a:sym typeface="Roboto Medium"/>
              </a:rPr>
              <a:t>Colorectal Cancer Screening</a:t>
            </a:r>
            <a:endParaRPr lang="en-US" sz="1400">
              <a:solidFill>
                <a:schemeClr val="bg2"/>
              </a:solidFill>
              <a:cs typeface="Roboto Medium"/>
            </a:endParaRPr>
          </a:p>
          <a:p>
            <a:pPr marL="0" indent="-409575">
              <a:spcBef>
                <a:spcPts val="533"/>
              </a:spcBef>
              <a:buClr>
                <a:srgbClr val="6A7179"/>
              </a:buClr>
              <a:buSzPts val="800"/>
              <a:buNone/>
            </a:pPr>
            <a:r>
              <a:rPr lang="en-US" sz="1400">
                <a:solidFill>
                  <a:schemeClr val="bg2"/>
                </a:solidFill>
                <a:cs typeface="Roboto Medium"/>
                <a:sym typeface="Roboto Medium"/>
              </a:rPr>
              <a:t>Cervical Cancer Screening</a:t>
            </a:r>
            <a:endParaRPr lang="en-US" sz="1400">
              <a:solidFill>
                <a:schemeClr val="bg2"/>
              </a:solidFill>
              <a:cs typeface="Roboto Medium"/>
            </a:endParaRPr>
          </a:p>
          <a:p>
            <a:pPr marL="0" indent="-409575">
              <a:spcBef>
                <a:spcPts val="533"/>
              </a:spcBef>
              <a:buClr>
                <a:srgbClr val="6A7179"/>
              </a:buClr>
              <a:buSzPts val="800"/>
              <a:buNone/>
            </a:pPr>
            <a:r>
              <a:rPr lang="en-US" sz="1400">
                <a:solidFill>
                  <a:schemeClr val="bg2"/>
                </a:solidFill>
                <a:cs typeface="Roboto Medium"/>
                <a:sym typeface="Roboto Medium"/>
              </a:rPr>
              <a:t>Chlamydia Screening</a:t>
            </a:r>
            <a:endParaRPr lang="en-US" sz="1400">
              <a:solidFill>
                <a:schemeClr val="bg2"/>
              </a:solidFill>
              <a:cs typeface="Roboto Medium"/>
            </a:endParaRPr>
          </a:p>
          <a:p>
            <a:pPr marL="0" indent="-409575">
              <a:spcBef>
                <a:spcPts val="533"/>
              </a:spcBef>
              <a:buClr>
                <a:srgbClr val="6A7179"/>
              </a:buClr>
              <a:buSzPts val="800"/>
              <a:buNone/>
            </a:pPr>
            <a:r>
              <a:rPr lang="en-US" sz="1400">
                <a:solidFill>
                  <a:schemeClr val="bg2"/>
                </a:solidFill>
                <a:cs typeface="Roboto Medium"/>
                <a:sym typeface="Roboto Medium"/>
              </a:rPr>
              <a:t>Diabetic Blood Sugar </a:t>
            </a:r>
            <a:endParaRPr lang="en-US" sz="1400">
              <a:solidFill>
                <a:schemeClr val="bg2"/>
              </a:solidFill>
              <a:latin typeface="Roboto" panose="02000000000000000000" pitchFamily="2" charset="0"/>
              <a:ea typeface="Roboto" panose="02000000000000000000" pitchFamily="2" charset="0"/>
              <a:cs typeface="Roboto Medium"/>
            </a:endParaRPr>
          </a:p>
          <a:p>
            <a:pPr marL="0" indent="-409575">
              <a:spcBef>
                <a:spcPts val="533"/>
              </a:spcBef>
              <a:buClr>
                <a:srgbClr val="6A7179"/>
              </a:buClr>
              <a:buSzPts val="800"/>
              <a:buNone/>
            </a:pPr>
            <a:r>
              <a:rPr lang="en-US" sz="1400">
                <a:solidFill>
                  <a:schemeClr val="bg2"/>
                </a:solidFill>
                <a:cs typeface="Roboto Medium"/>
                <a:sym typeface="Roboto Medium"/>
              </a:rPr>
              <a:t>Diabetic Kidney Disease</a:t>
            </a:r>
            <a:endParaRPr lang="en-US" sz="1400">
              <a:solidFill>
                <a:schemeClr val="bg2"/>
              </a:solidFill>
              <a:cs typeface="Roboto Medium"/>
            </a:endParaRPr>
          </a:p>
          <a:p>
            <a:pPr marL="0" indent="-409575">
              <a:spcBef>
                <a:spcPts val="533"/>
              </a:spcBef>
              <a:spcAft>
                <a:spcPts val="533"/>
              </a:spcAft>
              <a:buClr>
                <a:srgbClr val="6A7179"/>
              </a:buClr>
              <a:buSzPts val="800"/>
              <a:buNone/>
            </a:pPr>
            <a:r>
              <a:rPr lang="en-US" sz="1400">
                <a:solidFill>
                  <a:schemeClr val="bg2"/>
                </a:solidFill>
                <a:cs typeface="Roboto Medium"/>
                <a:sym typeface="Roboto Medium"/>
              </a:rPr>
              <a:t>Diabetic: Eye Exam</a:t>
            </a:r>
            <a:endParaRPr lang="en-US" sz="1400">
              <a:solidFill>
                <a:schemeClr val="bg2"/>
              </a:solidFill>
              <a:cs typeface="Roboto Medium"/>
            </a:endParaRPr>
          </a:p>
        </p:txBody>
      </p:sp>
      <p:sp>
        <p:nvSpPr>
          <p:cNvPr id="2" name="Google Shape;1528;p196">
            <a:extLst>
              <a:ext uri="{FF2B5EF4-FFF2-40B4-BE49-F238E27FC236}">
                <a16:creationId xmlns:a16="http://schemas.microsoft.com/office/drawing/2014/main" id="{DA403189-FF9E-AA4F-A22E-9372A2238C59}"/>
              </a:ext>
            </a:extLst>
          </p:cNvPr>
          <p:cNvSpPr/>
          <p:nvPr/>
        </p:nvSpPr>
        <p:spPr>
          <a:xfrm>
            <a:off x="9438538" y="-3810"/>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6"/>
          </a:solidFill>
          <a:ln>
            <a:noFill/>
          </a:ln>
        </p:spPr>
        <p:txBody>
          <a:bodyPr/>
          <a:lstStyle/>
          <a:p>
            <a:endParaRPr lang="en-US"/>
          </a:p>
        </p:txBody>
      </p:sp>
      <p:sp>
        <p:nvSpPr>
          <p:cNvPr id="3" name="Google Shape;1529;p196">
            <a:extLst>
              <a:ext uri="{FF2B5EF4-FFF2-40B4-BE49-F238E27FC236}">
                <a16:creationId xmlns:a16="http://schemas.microsoft.com/office/drawing/2014/main" id="{AA02E49B-21EC-4782-E236-5433048E634C}"/>
              </a:ext>
            </a:extLst>
          </p:cNvPr>
          <p:cNvSpPr/>
          <p:nvPr/>
        </p:nvSpPr>
        <p:spPr>
          <a:xfrm>
            <a:off x="9864376" y="11675"/>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CARE PROGRAMS</a:t>
            </a:r>
            <a:endParaRPr sz="1199">
              <a:solidFill>
                <a:srgbClr val="FFFFFF"/>
              </a:solidFill>
              <a:latin typeface="Roboto"/>
              <a:ea typeface="Roboto"/>
              <a:cs typeface="Roboto"/>
              <a:sym typeface="Roboto"/>
            </a:endParaRPr>
          </a:p>
        </p:txBody>
      </p:sp>
      <p:sp>
        <p:nvSpPr>
          <p:cNvPr id="4" name="Google Shape;1319;p153">
            <a:extLst>
              <a:ext uri="{FF2B5EF4-FFF2-40B4-BE49-F238E27FC236}">
                <a16:creationId xmlns:a16="http://schemas.microsoft.com/office/drawing/2014/main" id="{768F6F7C-0BC2-A415-378B-B7D8F7D16367}"/>
              </a:ext>
            </a:extLst>
          </p:cNvPr>
          <p:cNvSpPr txBox="1">
            <a:spLocks/>
          </p:cNvSpPr>
          <p:nvPr/>
        </p:nvSpPr>
        <p:spPr>
          <a:xfrm>
            <a:off x="8819244" y="880200"/>
            <a:ext cx="3202615" cy="2696090"/>
          </a:xfrm>
          <a:prstGeom prst="rect">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036" marR="0" lvl="0" indent="-422942" algn="l" rtl="0">
              <a:lnSpc>
                <a:spcPct val="100000"/>
              </a:lnSpc>
              <a:spcBef>
                <a:spcPts val="0"/>
              </a:spcBef>
              <a:spcAft>
                <a:spcPts val="0"/>
              </a:spcAft>
              <a:buClr>
                <a:srgbClr val="000000"/>
              </a:buClr>
              <a:buSzPts val="1400"/>
              <a:buFont typeface="Roboto"/>
              <a:buChar char="●"/>
              <a:defRPr sz="1865" b="0" i="0" u="none" strike="noStrike" cap="none">
                <a:solidFill>
                  <a:srgbClr val="000000"/>
                </a:solidFill>
                <a:latin typeface="Roboto"/>
                <a:ea typeface="Roboto"/>
                <a:cs typeface="Roboto"/>
                <a:sym typeface="Roboto"/>
              </a:defRPr>
            </a:lvl1pPr>
            <a:lvl2pPr marL="1218072" marR="0" lvl="1"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2pPr>
            <a:lvl3pPr marL="1827108" marR="0" lvl="2"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3pPr>
            <a:lvl4pPr marL="2436144" marR="0" lvl="3"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4pPr>
            <a:lvl5pPr marL="3045181" marR="0" lvl="4"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5pPr>
            <a:lvl6pPr marL="3654217" marR="0" lvl="5"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6pPr>
            <a:lvl7pPr marL="4263253" marR="0" lvl="6"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7pPr>
            <a:lvl8pPr marL="4872289" marR="0" lvl="7"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8pPr>
            <a:lvl9pPr marL="5481325" marR="0" lvl="8" indent="-406024" algn="l" rtl="0">
              <a:lnSpc>
                <a:spcPct val="100000"/>
              </a:lnSpc>
              <a:spcBef>
                <a:spcPts val="0"/>
              </a:spcBef>
              <a:spcAft>
                <a:spcPts val="0"/>
              </a:spcAft>
              <a:buClr>
                <a:srgbClr val="000000"/>
              </a:buClr>
              <a:buSzPts val="1200"/>
              <a:buFont typeface="Roboto"/>
              <a:buChar char="■"/>
              <a:defRPr sz="1599" b="0" i="0" u="none" strike="noStrike" cap="none">
                <a:solidFill>
                  <a:srgbClr val="000000"/>
                </a:solidFill>
                <a:latin typeface="Roboto"/>
                <a:ea typeface="Roboto"/>
                <a:cs typeface="Roboto"/>
                <a:sym typeface="Roboto"/>
              </a:defRPr>
            </a:lvl9pPr>
          </a:lstStyle>
          <a:p>
            <a:pPr marL="0" indent="0">
              <a:lnSpc>
                <a:spcPct val="115000"/>
              </a:lnSpc>
              <a:buFont typeface="Roboto"/>
              <a:buNone/>
            </a:pPr>
            <a:r>
              <a:rPr lang="en-US" sz="1400" b="1" kern="0">
                <a:solidFill>
                  <a:schemeClr val="accent1"/>
                </a:solidFill>
              </a:rPr>
              <a:t>PEDIATRIC CAREGIVER</a:t>
            </a:r>
          </a:p>
          <a:p>
            <a:pPr marL="0" indent="0">
              <a:lnSpc>
                <a:spcPct val="115000"/>
              </a:lnSpc>
              <a:buFont typeface="Roboto"/>
              <a:buNone/>
            </a:pPr>
            <a:r>
              <a:rPr lang="en-US" sz="1400" kern="0">
                <a:solidFill>
                  <a:schemeClr val="bg2"/>
                </a:solidFill>
              </a:rPr>
              <a:t>Newborn Wellness and Prevention</a:t>
            </a:r>
          </a:p>
          <a:p>
            <a:pPr marL="0" indent="0">
              <a:lnSpc>
                <a:spcPct val="115000"/>
              </a:lnSpc>
              <a:buFont typeface="Roboto"/>
              <a:buNone/>
            </a:pPr>
            <a:r>
              <a:rPr lang="en-US" sz="1400" kern="0">
                <a:solidFill>
                  <a:schemeClr val="bg2"/>
                </a:solidFill>
              </a:rPr>
              <a:t>Pediatric Biometrics</a:t>
            </a:r>
          </a:p>
          <a:p>
            <a:pPr marL="0" indent="0">
              <a:lnSpc>
                <a:spcPct val="115000"/>
              </a:lnSpc>
              <a:buFont typeface="Roboto"/>
              <a:buNone/>
            </a:pPr>
            <a:r>
              <a:rPr lang="en-US" sz="1400" kern="0">
                <a:solidFill>
                  <a:schemeClr val="bg2"/>
                </a:solidFill>
              </a:rPr>
              <a:t>Neonatal Intensive Care Unit Support</a:t>
            </a:r>
          </a:p>
          <a:p>
            <a:pPr marL="0" indent="0">
              <a:lnSpc>
                <a:spcPct val="115000"/>
              </a:lnSpc>
              <a:buFont typeface="Roboto"/>
              <a:buNone/>
            </a:pPr>
            <a:r>
              <a:rPr lang="en-US" sz="1400" kern="0">
                <a:solidFill>
                  <a:schemeClr val="bg2"/>
                </a:solidFill>
              </a:rPr>
              <a:t>Asthma</a:t>
            </a:r>
          </a:p>
          <a:p>
            <a:pPr marL="0" indent="0">
              <a:lnSpc>
                <a:spcPct val="115000"/>
              </a:lnSpc>
              <a:buFont typeface="Roboto"/>
              <a:buNone/>
            </a:pPr>
            <a:r>
              <a:rPr lang="en-US" sz="1400" kern="0">
                <a:solidFill>
                  <a:schemeClr val="bg2"/>
                </a:solidFill>
              </a:rPr>
              <a:t>Care Transitions- Medical/Surgical</a:t>
            </a:r>
          </a:p>
          <a:p>
            <a:pPr marL="0" indent="0">
              <a:lnSpc>
                <a:spcPct val="115000"/>
              </a:lnSpc>
              <a:buFont typeface="Roboto"/>
              <a:buNone/>
            </a:pPr>
            <a:r>
              <a:rPr lang="en-US" sz="1400" kern="0">
                <a:solidFill>
                  <a:schemeClr val="bg2"/>
                </a:solidFill>
              </a:rPr>
              <a:t>Care Transitions- Type 1 Diabetes</a:t>
            </a:r>
          </a:p>
          <a:p>
            <a:pPr marL="0" indent="0">
              <a:lnSpc>
                <a:spcPct val="115000"/>
              </a:lnSpc>
              <a:buFont typeface="Roboto"/>
              <a:buNone/>
            </a:pPr>
            <a:r>
              <a:rPr lang="en-US" sz="1400" kern="0">
                <a:solidFill>
                  <a:schemeClr val="bg2"/>
                </a:solidFill>
              </a:rPr>
              <a:t>Care Transitions- Pneumonia</a:t>
            </a:r>
          </a:p>
        </p:txBody>
      </p:sp>
      <p:sp>
        <p:nvSpPr>
          <p:cNvPr id="5" name="TextBox 4">
            <a:extLst>
              <a:ext uri="{FF2B5EF4-FFF2-40B4-BE49-F238E27FC236}">
                <a16:creationId xmlns:a16="http://schemas.microsoft.com/office/drawing/2014/main" id="{82650074-A638-69F9-F21E-5E0CA8C1C1A2}"/>
              </a:ext>
            </a:extLst>
          </p:cNvPr>
          <p:cNvSpPr txBox="1"/>
          <p:nvPr/>
        </p:nvSpPr>
        <p:spPr>
          <a:xfrm>
            <a:off x="2948731" y="4962089"/>
            <a:ext cx="2973897" cy="1384995"/>
          </a:xfrm>
          <a:prstGeom prst="rect">
            <a:avLst/>
          </a:prstGeom>
          <a:noFill/>
          <a:ln>
            <a:solidFill>
              <a:schemeClr val="accent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80A3"/>
                </a:solidFill>
                <a:latin typeface="Roboto"/>
                <a:ea typeface="Roboto"/>
                <a:cs typeface="Segoe UI"/>
              </a:rPr>
              <a:t>ONCOLOGY</a:t>
            </a:r>
          </a:p>
          <a:p>
            <a:r>
              <a:rPr lang="en-US" sz="1400">
                <a:solidFill>
                  <a:srgbClr val="595959"/>
                </a:solidFill>
                <a:latin typeface="Roboto"/>
                <a:ea typeface="Roboto"/>
                <a:cs typeface="Segoe UI"/>
              </a:rPr>
              <a:t>Cancer Support</a:t>
            </a:r>
          </a:p>
          <a:p>
            <a:r>
              <a:rPr lang="en-US" sz="1400">
                <a:solidFill>
                  <a:srgbClr val="595959"/>
                </a:solidFill>
                <a:latin typeface="Roboto"/>
                <a:ea typeface="Roboto"/>
                <a:cs typeface="Segoe UI"/>
              </a:rPr>
              <a:t>Breast Cancer</a:t>
            </a:r>
          </a:p>
          <a:p>
            <a:r>
              <a:rPr lang="en-US" sz="1400">
                <a:solidFill>
                  <a:srgbClr val="595959"/>
                </a:solidFill>
                <a:latin typeface="Roboto"/>
                <a:ea typeface="Roboto"/>
                <a:cs typeface="Segoe UI"/>
              </a:rPr>
              <a:t>Lung Cancer</a:t>
            </a:r>
          </a:p>
          <a:p>
            <a:r>
              <a:rPr lang="en-US" sz="1400">
                <a:solidFill>
                  <a:srgbClr val="595959"/>
                </a:solidFill>
                <a:latin typeface="Roboto"/>
                <a:ea typeface="Roboto"/>
                <a:cs typeface="Segoe UI"/>
              </a:rPr>
              <a:t>Prostate Cancer</a:t>
            </a:r>
          </a:p>
          <a:p>
            <a:endParaRPr lang="en-US" sz="1400" b="1">
              <a:solidFill>
                <a:srgbClr val="595959"/>
              </a:solidFill>
              <a:latin typeface="Roboto"/>
              <a:ea typeface="Roboto"/>
              <a:cs typeface="Segoe UI"/>
            </a:endParaRPr>
          </a:p>
        </p:txBody>
      </p:sp>
    </p:spTree>
    <p:extLst>
      <p:ext uri="{BB962C8B-B14F-4D97-AF65-F5344CB8AC3E}">
        <p14:creationId xmlns:p14="http://schemas.microsoft.com/office/powerpoint/2010/main" val="2158818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56"/>
          <p:cNvSpPr txBox="1">
            <a:spLocks noGrp="1"/>
          </p:cNvSpPr>
          <p:nvPr>
            <p:ph type="title"/>
          </p:nvPr>
        </p:nvSpPr>
        <p:spPr>
          <a:xfrm>
            <a:off x="2621184" y="1835767"/>
            <a:ext cx="7015504" cy="3209029"/>
          </a:xfrm>
          <a:prstGeom prst="rect">
            <a:avLst/>
          </a:prstGeom>
          <a:noFill/>
          <a:ln>
            <a:noFill/>
          </a:ln>
        </p:spPr>
        <p:txBody>
          <a:bodyPr spcFirstLastPara="1" wrap="square" lIns="121787" tIns="60877" rIns="121787" bIns="60877" anchor="ctr" anchorCtr="0">
            <a:noAutofit/>
          </a:bodyPr>
          <a:lstStyle/>
          <a:p>
            <a:r>
              <a:rPr lang="en-US" sz="5550" dirty="0"/>
              <a:t>Team Specific Scenarios  </a:t>
            </a:r>
            <a:endParaRPr/>
          </a:p>
        </p:txBody>
      </p:sp>
      <p:sp>
        <p:nvSpPr>
          <p:cNvPr id="1761" name="Google Shape;1761;p156"/>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25</a:t>
            </a:fld>
            <a:endParaRPr/>
          </a:p>
        </p:txBody>
      </p:sp>
    </p:spTree>
    <p:extLst>
      <p:ext uri="{BB962C8B-B14F-4D97-AF65-F5344CB8AC3E}">
        <p14:creationId xmlns:p14="http://schemas.microsoft.com/office/powerpoint/2010/main" val="3425395426"/>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56"/>
          <p:cNvSpPr txBox="1">
            <a:spLocks noGrp="1"/>
          </p:cNvSpPr>
          <p:nvPr>
            <p:ph type="title"/>
          </p:nvPr>
        </p:nvSpPr>
        <p:spPr>
          <a:xfrm>
            <a:off x="2621184" y="1835767"/>
            <a:ext cx="7015504" cy="3209029"/>
          </a:xfrm>
          <a:prstGeom prst="rect">
            <a:avLst/>
          </a:prstGeom>
          <a:noFill/>
          <a:ln>
            <a:noFill/>
          </a:ln>
        </p:spPr>
        <p:txBody>
          <a:bodyPr spcFirstLastPara="1" wrap="square" lIns="121787" tIns="60877" rIns="121787" bIns="60877" anchor="ctr" anchorCtr="0">
            <a:noAutofit/>
          </a:bodyPr>
          <a:lstStyle/>
          <a:p>
            <a:r>
              <a:rPr lang="en-US" sz="5550" dirty="0"/>
              <a:t>CM Specific Scenarios  </a:t>
            </a:r>
            <a:endParaRPr dirty="0"/>
          </a:p>
        </p:txBody>
      </p:sp>
      <p:sp>
        <p:nvSpPr>
          <p:cNvPr id="1761" name="Google Shape;1761;p156"/>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26</a:t>
            </a:fld>
            <a:endParaRPr/>
          </a:p>
        </p:txBody>
      </p:sp>
    </p:spTree>
    <p:extLst>
      <p:ext uri="{BB962C8B-B14F-4D97-AF65-F5344CB8AC3E}">
        <p14:creationId xmlns:p14="http://schemas.microsoft.com/office/powerpoint/2010/main" val="3717599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20"/>
          <p:cNvSpPr txBox="1">
            <a:spLocks noGrp="1"/>
          </p:cNvSpPr>
          <p:nvPr>
            <p:ph type="title"/>
          </p:nvPr>
        </p:nvSpPr>
        <p:spPr>
          <a:xfrm>
            <a:off x="780288" y="1800339"/>
            <a:ext cx="4568000" cy="3457237"/>
          </a:xfrm>
          <a:prstGeom prst="rect">
            <a:avLst/>
          </a:prstGeom>
          <a:noFill/>
          <a:ln>
            <a:noFill/>
          </a:ln>
        </p:spPr>
        <p:txBody>
          <a:bodyPr spcFirstLastPara="1" wrap="square" lIns="121900" tIns="60933" rIns="121900" bIns="60933" anchor="ctr" anchorCtr="0">
            <a:noAutofit/>
          </a:bodyPr>
          <a:lstStyle/>
          <a:p>
            <a:r>
              <a:rPr lang="en" sz="2000" b="0">
                <a:solidFill>
                  <a:schemeClr val="tx1"/>
                </a:solidFill>
                <a:latin typeface="Roboto"/>
              </a:rPr>
              <a:t>Nancy is 69 and came in to the hospital after experiencing chest pain and extreme shortness of breath. She was diagnosed with complex empyema pneumonia with surgical intervention. She is very weak from her 7 day hospital stay and is now discharging on several antibiotics, physical therapy. She has new specialist appointments. The member's husband is requesting case management.</a:t>
            </a:r>
          </a:p>
        </p:txBody>
      </p:sp>
      <p:pic>
        <p:nvPicPr>
          <p:cNvPr id="1326" name="Google Shape;1326;p120"/>
          <p:cNvPicPr preferRelativeResize="0"/>
          <p:nvPr/>
        </p:nvPicPr>
        <p:blipFill rotWithShape="1">
          <a:blip r:embed="rId3">
            <a:alphaModFix/>
          </a:blip>
          <a:srcRect l="20382" r="20382"/>
          <a:stretch/>
        </p:blipFill>
        <p:spPr>
          <a:xfrm>
            <a:off x="6096000" y="0"/>
            <a:ext cx="6096003" cy="6858019"/>
          </a:xfrm>
          <a:prstGeom prst="rect">
            <a:avLst/>
          </a:prstGeom>
          <a:noFill/>
          <a:ln>
            <a:noFill/>
          </a:ln>
        </p:spPr>
      </p:pic>
    </p:spTree>
    <p:extLst>
      <p:ext uri="{BB962C8B-B14F-4D97-AF65-F5344CB8AC3E}">
        <p14:creationId xmlns:p14="http://schemas.microsoft.com/office/powerpoint/2010/main" val="1995990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dirty="0"/>
              <a:t>Care </a:t>
            </a:r>
            <a:r>
              <a:rPr lang="en-US" sz="1850"/>
              <a:t>Programs</a:t>
            </a:r>
            <a:r>
              <a:rPr lang="en-US" sz="1850" dirty="0"/>
              <a:t> : Best Practices</a:t>
            </a:r>
            <a:endParaRPr sz="1850" dirty="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Pain</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r>
              <a:rPr lang="en-US" sz="1800" b="1">
                <a:solidFill>
                  <a:schemeClr val="tx1"/>
                </a:solidFill>
                <a:latin typeface="Roboto"/>
                <a:ea typeface="Roboto"/>
                <a:cs typeface="Roboto"/>
              </a:rPr>
              <a:t>Discharge instructions (if available) </a:t>
            </a: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New 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New antibiotics entered</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Transitions- Surgical</a:t>
            </a:r>
            <a:endParaRPr lang="en-US" sz="4650" b="1">
              <a:solidFill>
                <a:schemeClr val="tx1"/>
              </a:solidFill>
              <a:latin typeface="Roboto"/>
              <a:ea typeface="Roboto"/>
              <a:cs typeface="Roboto"/>
            </a:endParaRPr>
          </a:p>
          <a:p>
            <a:pPr marL="0" lvl="0" indent="0" algn="ctr">
              <a:lnSpc>
                <a:spcPct val="112999"/>
              </a:lnSpc>
              <a:spcBef>
                <a:spcPts val="0"/>
              </a:spcBef>
              <a:spcAft>
                <a:spcPts val="0"/>
              </a:spcAft>
              <a:buFont typeface="Arial"/>
              <a:buNone/>
            </a:pPr>
            <a:endParaRPr lang="en-US" sz="1800" b="1">
              <a:solidFill>
                <a:schemeClr val="tx1"/>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393309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31;p121">
            <a:extLst>
              <a:ext uri="{FF2B5EF4-FFF2-40B4-BE49-F238E27FC236}">
                <a16:creationId xmlns:a16="http://schemas.microsoft.com/office/drawing/2014/main" id="{A94B1A90-5ABF-4FE1-2706-F46805FDB090}"/>
              </a:ext>
            </a:extLst>
          </p:cNvPr>
          <p:cNvSpPr txBox="1">
            <a:spLocks noGrp="1"/>
          </p:cNvSpPr>
          <p:nvPr>
            <p:ph type="title"/>
          </p:nvPr>
        </p:nvSpPr>
        <p:spPr>
          <a:xfrm>
            <a:off x="780284" y="1606372"/>
            <a:ext cx="4568004" cy="3651199"/>
          </a:xfrm>
          <a:prstGeom prst="rect">
            <a:avLst/>
          </a:prstGeom>
          <a:noFill/>
          <a:ln>
            <a:noFill/>
          </a:ln>
        </p:spPr>
        <p:txBody>
          <a:bodyPr vert="horz" wrap="square" lIns="121898" tIns="60935" rIns="121898" bIns="60935" anchor="ctr" anchorCtr="0" compatLnSpc="1">
            <a:noAutofit/>
          </a:bodyPr>
          <a:lstStyle/>
          <a:p>
            <a:r>
              <a:rPr lang="en-US" sz="2100" b="0">
                <a:latin typeface="Roboto"/>
              </a:rPr>
              <a:t>Lorena is </a:t>
            </a:r>
            <a:r>
              <a:rPr lang="en-US" sz="2100">
                <a:latin typeface="Roboto"/>
              </a:rPr>
              <a:t>59 with a diagnosis of breast cancer and has an upcoming bilateral mastectomy scheduled</a:t>
            </a:r>
            <a:r>
              <a:rPr lang="en-US" sz="2100" b="0">
                <a:highlight>
                  <a:srgbClr val="FFFFFF"/>
                </a:highlight>
                <a:latin typeface="Roboto"/>
              </a:rPr>
              <a:t>. S</a:t>
            </a:r>
            <a:r>
              <a:rPr lang="en-US" sz="2100" b="0">
                <a:latin typeface="Roboto"/>
              </a:rPr>
              <a:t>he has been given a lot of information about a care plan but is scared she won’t remember it all and losing the all the papers she was given.</a:t>
            </a:r>
            <a:r>
              <a:rPr lang="en-US" sz="2100">
                <a:latin typeface="Roboto"/>
              </a:rPr>
              <a:t> </a:t>
            </a:r>
            <a:endParaRPr lang="en-US" sz="2100" b="0">
              <a:latin typeface="Roboto"/>
            </a:endParaRPr>
          </a:p>
        </p:txBody>
      </p:sp>
      <p:pic>
        <p:nvPicPr>
          <p:cNvPr id="3" name="Google Shape;1332;p121">
            <a:extLst>
              <a:ext uri="{FF2B5EF4-FFF2-40B4-BE49-F238E27FC236}">
                <a16:creationId xmlns:a16="http://schemas.microsoft.com/office/drawing/2014/main" id="{7614DA10-E1CC-CD0F-D6B5-4CDBCE061110}"/>
              </a:ext>
            </a:extLst>
          </p:cNvPr>
          <p:cNvPicPr>
            <a:picLocks noChangeAspect="1"/>
          </p:cNvPicPr>
          <p:nvPr/>
        </p:nvPicPr>
        <p:blipFill>
          <a:blip r:embed="rId3">
            <a:alphaModFix/>
          </a:blip>
          <a:srcRect l="8021" r="20455"/>
          <a:stretch>
            <a:fillRect/>
          </a:stretch>
        </p:blipFill>
        <p:spPr>
          <a:xfrm>
            <a:off x="6096003" y="0"/>
            <a:ext cx="6096003" cy="6858018"/>
          </a:xfrm>
          <a:prstGeom prst="rect">
            <a:avLst/>
          </a:prstGeom>
          <a:noFill/>
          <a:ln cap="flat">
            <a:noFill/>
          </a:ln>
        </p:spPr>
      </p:pic>
    </p:spTree>
    <p:extLst>
      <p:ext uri="{BB962C8B-B14F-4D97-AF65-F5344CB8AC3E}">
        <p14:creationId xmlns:p14="http://schemas.microsoft.com/office/powerpoint/2010/main" val="3158665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2315" name="Google Shape;2315;p349"/>
          <p:cNvSpPr/>
          <p:nvPr/>
        </p:nvSpPr>
        <p:spPr>
          <a:xfrm>
            <a:off x="9449100" y="0"/>
            <a:ext cx="2742800" cy="67432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16" name="Google Shape;2316;p349"/>
          <p:cNvSpPr/>
          <p:nvPr/>
        </p:nvSpPr>
        <p:spPr>
          <a:xfrm>
            <a:off x="3008749" y="3477466"/>
            <a:ext cx="4905200" cy="2253600"/>
          </a:xfrm>
          <a:prstGeom prst="rect">
            <a:avLst/>
          </a:prstGeom>
          <a:solidFill>
            <a:srgbClr val="FFFFFF"/>
          </a:solidFill>
          <a:ln>
            <a:noFill/>
          </a:ln>
          <a:effectLst>
            <a:outerShdw blurRad="71438" dist="19050" dir="5400000" algn="bl" rotWithShape="0">
              <a:srgbClr val="000000">
                <a:alpha val="40000"/>
              </a:srgbClr>
            </a:outerShdw>
          </a:effectLst>
        </p:spPr>
        <p:txBody>
          <a:bodyPr spcFirstLastPara="1" wrap="square" lIns="121900" tIns="121900" rIns="121900" bIns="121900" anchor="ctr" anchorCtr="0">
            <a:noAutofit/>
          </a:bodyPr>
          <a:lstStyle/>
          <a:p>
            <a:pPr>
              <a:buClr>
                <a:srgbClr val="000000"/>
              </a:buClr>
              <a:buSzPts val="1100"/>
            </a:pPr>
            <a:endParaRPr sz="1467">
              <a:solidFill>
                <a:srgbClr val="000000"/>
              </a:solidFill>
              <a:latin typeface="Arial"/>
              <a:ea typeface="Arial"/>
              <a:cs typeface="Arial"/>
              <a:sym typeface="Arial"/>
            </a:endParaRPr>
          </a:p>
        </p:txBody>
      </p:sp>
      <p:cxnSp>
        <p:nvCxnSpPr>
          <p:cNvPr id="2317" name="Google Shape;2317;p349"/>
          <p:cNvCxnSpPr>
            <a:cxnSpLocks/>
          </p:cNvCxnSpPr>
          <p:nvPr/>
        </p:nvCxnSpPr>
        <p:spPr>
          <a:xfrm>
            <a:off x="7838768" y="3290833"/>
            <a:ext cx="7200" cy="1488000"/>
          </a:xfrm>
          <a:prstGeom prst="straightConnector1">
            <a:avLst/>
          </a:prstGeom>
          <a:noFill/>
          <a:ln w="9525" cap="flat" cmpd="sng">
            <a:solidFill>
              <a:srgbClr val="D6D6D6"/>
            </a:solidFill>
            <a:prstDash val="dash"/>
            <a:round/>
            <a:headEnd type="none" w="sm" len="sm"/>
            <a:tailEnd type="none" w="sm" len="sm"/>
          </a:ln>
        </p:spPr>
      </p:cxnSp>
      <p:cxnSp>
        <p:nvCxnSpPr>
          <p:cNvPr id="2319" name="Google Shape;2319;p349"/>
          <p:cNvCxnSpPr/>
          <p:nvPr/>
        </p:nvCxnSpPr>
        <p:spPr>
          <a:xfrm>
            <a:off x="4278052" y="3290735"/>
            <a:ext cx="0" cy="1494400"/>
          </a:xfrm>
          <a:prstGeom prst="straightConnector1">
            <a:avLst/>
          </a:prstGeom>
          <a:noFill/>
          <a:ln w="9525" cap="flat" cmpd="sng">
            <a:solidFill>
              <a:srgbClr val="D6D6D6"/>
            </a:solidFill>
            <a:prstDash val="dash"/>
            <a:round/>
            <a:headEnd type="none" w="sm" len="sm"/>
            <a:tailEnd type="none" w="sm" len="sm"/>
          </a:ln>
        </p:spPr>
      </p:cxnSp>
      <p:cxnSp>
        <p:nvCxnSpPr>
          <p:cNvPr id="2320" name="Google Shape;2320;p349"/>
          <p:cNvCxnSpPr/>
          <p:nvPr/>
        </p:nvCxnSpPr>
        <p:spPr>
          <a:xfrm>
            <a:off x="7330636" y="3290735"/>
            <a:ext cx="0" cy="1476000"/>
          </a:xfrm>
          <a:prstGeom prst="straightConnector1">
            <a:avLst/>
          </a:prstGeom>
          <a:noFill/>
          <a:ln w="9525" cap="flat" cmpd="sng">
            <a:solidFill>
              <a:srgbClr val="D6D6D6"/>
            </a:solidFill>
            <a:prstDash val="dash"/>
            <a:round/>
            <a:headEnd type="none" w="sm" len="sm"/>
            <a:tailEnd type="none" w="sm" len="sm"/>
          </a:ln>
        </p:spPr>
      </p:cxnSp>
      <p:cxnSp>
        <p:nvCxnSpPr>
          <p:cNvPr id="2321" name="Google Shape;2321;p349"/>
          <p:cNvCxnSpPr/>
          <p:nvPr/>
        </p:nvCxnSpPr>
        <p:spPr>
          <a:xfrm>
            <a:off x="4790636" y="3290735"/>
            <a:ext cx="0" cy="1494400"/>
          </a:xfrm>
          <a:prstGeom prst="straightConnector1">
            <a:avLst/>
          </a:prstGeom>
          <a:noFill/>
          <a:ln w="9525" cap="flat" cmpd="sng">
            <a:solidFill>
              <a:srgbClr val="D6D6D6"/>
            </a:solidFill>
            <a:prstDash val="dash"/>
            <a:round/>
            <a:headEnd type="none" w="sm" len="sm"/>
            <a:tailEnd type="none" w="sm" len="sm"/>
          </a:ln>
        </p:spPr>
      </p:cxnSp>
      <p:cxnSp>
        <p:nvCxnSpPr>
          <p:cNvPr id="2322" name="Google Shape;2322;p349"/>
          <p:cNvCxnSpPr/>
          <p:nvPr/>
        </p:nvCxnSpPr>
        <p:spPr>
          <a:xfrm>
            <a:off x="5298635" y="3290735"/>
            <a:ext cx="0" cy="1498800"/>
          </a:xfrm>
          <a:prstGeom prst="straightConnector1">
            <a:avLst/>
          </a:prstGeom>
          <a:noFill/>
          <a:ln w="9525" cap="flat" cmpd="sng">
            <a:solidFill>
              <a:srgbClr val="D6D6D6"/>
            </a:solidFill>
            <a:prstDash val="dash"/>
            <a:round/>
            <a:headEnd type="none" w="sm" len="sm"/>
            <a:tailEnd type="none" w="sm" len="sm"/>
          </a:ln>
        </p:spPr>
      </p:cxnSp>
      <p:cxnSp>
        <p:nvCxnSpPr>
          <p:cNvPr id="2323" name="Google Shape;2323;p349"/>
          <p:cNvCxnSpPr/>
          <p:nvPr/>
        </p:nvCxnSpPr>
        <p:spPr>
          <a:xfrm>
            <a:off x="5806636" y="3290735"/>
            <a:ext cx="0" cy="1485200"/>
          </a:xfrm>
          <a:prstGeom prst="straightConnector1">
            <a:avLst/>
          </a:prstGeom>
          <a:noFill/>
          <a:ln w="9525" cap="flat" cmpd="sng">
            <a:solidFill>
              <a:srgbClr val="D6D6D6"/>
            </a:solidFill>
            <a:prstDash val="dash"/>
            <a:round/>
            <a:headEnd type="none" w="sm" len="sm"/>
            <a:tailEnd type="none" w="sm" len="sm"/>
          </a:ln>
        </p:spPr>
      </p:cxnSp>
      <p:cxnSp>
        <p:nvCxnSpPr>
          <p:cNvPr id="2324" name="Google Shape;2324;p349"/>
          <p:cNvCxnSpPr/>
          <p:nvPr/>
        </p:nvCxnSpPr>
        <p:spPr>
          <a:xfrm>
            <a:off x="6314636" y="3290735"/>
            <a:ext cx="0" cy="1466800"/>
          </a:xfrm>
          <a:prstGeom prst="straightConnector1">
            <a:avLst/>
          </a:prstGeom>
          <a:noFill/>
          <a:ln w="9525" cap="flat" cmpd="sng">
            <a:solidFill>
              <a:srgbClr val="D6D6D6"/>
            </a:solidFill>
            <a:prstDash val="dash"/>
            <a:round/>
            <a:headEnd type="none" w="sm" len="sm"/>
            <a:tailEnd type="none" w="sm" len="sm"/>
          </a:ln>
        </p:spPr>
      </p:cxnSp>
      <p:cxnSp>
        <p:nvCxnSpPr>
          <p:cNvPr id="2325" name="Google Shape;2325;p349"/>
          <p:cNvCxnSpPr/>
          <p:nvPr/>
        </p:nvCxnSpPr>
        <p:spPr>
          <a:xfrm>
            <a:off x="6822635" y="3290735"/>
            <a:ext cx="0" cy="1459200"/>
          </a:xfrm>
          <a:prstGeom prst="straightConnector1">
            <a:avLst/>
          </a:prstGeom>
          <a:noFill/>
          <a:ln w="9525" cap="flat" cmpd="sng">
            <a:solidFill>
              <a:srgbClr val="D6D6D6"/>
            </a:solidFill>
            <a:prstDash val="dash"/>
            <a:round/>
            <a:headEnd type="none" w="sm" len="sm"/>
            <a:tailEnd type="none" w="sm" len="sm"/>
          </a:ln>
        </p:spPr>
      </p:cxnSp>
      <p:sp>
        <p:nvSpPr>
          <p:cNvPr id="2326" name="Google Shape;2326;p349"/>
          <p:cNvSpPr txBox="1">
            <a:spLocks noGrp="1"/>
          </p:cNvSpPr>
          <p:nvPr>
            <p:ph type="title"/>
          </p:nvPr>
        </p:nvSpPr>
        <p:spPr>
          <a:xfrm>
            <a:off x="399400" y="390133"/>
            <a:ext cx="9049600" cy="767200"/>
          </a:xfrm>
          <a:prstGeom prst="rect">
            <a:avLst/>
          </a:prstGeom>
          <a:noFill/>
          <a:ln>
            <a:noFill/>
          </a:ln>
        </p:spPr>
        <p:txBody>
          <a:bodyPr spcFirstLastPara="1" wrap="square" lIns="91433" tIns="45700" rIns="91433" bIns="45700" anchor="t" anchorCtr="0">
            <a:noAutofit/>
          </a:bodyPr>
          <a:lstStyle/>
          <a:p>
            <a:pPr>
              <a:buSzPts val="990"/>
            </a:pPr>
            <a:r>
              <a:rPr lang="en" sz="2133"/>
              <a:t>Digital care management increases the capacity for high touch therapeutic support</a:t>
            </a:r>
          </a:p>
        </p:txBody>
      </p:sp>
      <p:sp>
        <p:nvSpPr>
          <p:cNvPr id="2327" name="Google Shape;2327;p349"/>
          <p:cNvSpPr/>
          <p:nvPr/>
        </p:nvSpPr>
        <p:spPr>
          <a:xfrm>
            <a:off x="3179635" y="1707400"/>
            <a:ext cx="4905200" cy="1231600"/>
          </a:xfrm>
          <a:prstGeom prst="rect">
            <a:avLst/>
          </a:prstGeom>
          <a:solidFill>
            <a:srgbClr val="FFFFFF"/>
          </a:solidFill>
          <a:ln>
            <a:noFill/>
          </a:ln>
          <a:effectLst>
            <a:outerShdw blurRad="71438" dist="19050" dir="5400000" algn="bl" rotWithShape="0">
              <a:srgbClr val="000000">
                <a:alpha val="4000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28" name="Google Shape;2328;p349"/>
          <p:cNvSpPr/>
          <p:nvPr/>
        </p:nvSpPr>
        <p:spPr>
          <a:xfrm>
            <a:off x="951365" y="1707400"/>
            <a:ext cx="2225687" cy="1231600"/>
          </a:xfrm>
          <a:prstGeom prst="rect">
            <a:avLst/>
          </a:prstGeom>
          <a:solidFill>
            <a:srgbClr val="D9D9D9"/>
          </a:solidFill>
          <a:ln>
            <a:noFill/>
          </a:ln>
          <a:effectLst>
            <a:outerShdw blurRad="57150" dist="19050" dir="5400000" algn="bl" rotWithShape="0">
              <a:srgbClr val="000000">
                <a:alpha val="4941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29" name="Google Shape;2329;p349"/>
          <p:cNvSpPr/>
          <p:nvPr/>
        </p:nvSpPr>
        <p:spPr>
          <a:xfrm>
            <a:off x="951365" y="3294433"/>
            <a:ext cx="2225687" cy="2242400"/>
          </a:xfrm>
          <a:prstGeom prst="rect">
            <a:avLst/>
          </a:prstGeom>
          <a:solidFill>
            <a:schemeClr val="accent1"/>
          </a:solidFill>
          <a:ln>
            <a:noFill/>
          </a:ln>
          <a:effectLst>
            <a:outerShdw blurRad="57150" dist="19050" dir="5400000" algn="bl" rotWithShape="0">
              <a:srgbClr val="000000">
                <a:alpha val="4941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0" name="Google Shape;2330;p349"/>
          <p:cNvSpPr txBox="1"/>
          <p:nvPr/>
        </p:nvSpPr>
        <p:spPr>
          <a:xfrm>
            <a:off x="1011766" y="2006934"/>
            <a:ext cx="2004404" cy="656421"/>
          </a:xfrm>
          <a:prstGeom prst="rect">
            <a:avLst/>
          </a:prstGeom>
          <a:noFill/>
          <a:ln>
            <a:noFill/>
          </a:ln>
        </p:spPr>
        <p:txBody>
          <a:bodyPr spcFirstLastPara="1" wrap="square" lIns="121900" tIns="121900" rIns="121900" bIns="121900" anchor="t" anchorCtr="0">
            <a:spAutoFit/>
          </a:bodyPr>
          <a:lstStyle/>
          <a:p>
            <a:pPr algn="ctr">
              <a:buSzPts val="1000"/>
            </a:pPr>
            <a:r>
              <a:rPr lang="en" sz="1333" b="1">
                <a:solidFill>
                  <a:srgbClr val="999999"/>
                </a:solidFill>
                <a:latin typeface="Roboto"/>
                <a:ea typeface="Roboto"/>
                <a:cs typeface="Roboto"/>
                <a:sym typeface="Roboto Light"/>
              </a:rPr>
              <a:t>Traditional Telephonic </a:t>
            </a:r>
          </a:p>
          <a:p>
            <a:pPr algn="ctr">
              <a:buSzPts val="1000"/>
            </a:pPr>
            <a:r>
              <a:rPr lang="en" sz="1333" b="1">
                <a:solidFill>
                  <a:srgbClr val="999999"/>
                </a:solidFill>
                <a:latin typeface="Roboto"/>
                <a:ea typeface="Roboto"/>
                <a:cs typeface="Roboto"/>
              </a:rPr>
              <a:t>Care Management</a:t>
            </a:r>
          </a:p>
        </p:txBody>
      </p:sp>
      <p:sp>
        <p:nvSpPr>
          <p:cNvPr id="2331" name="Google Shape;2331;p349"/>
          <p:cNvSpPr txBox="1"/>
          <p:nvPr/>
        </p:nvSpPr>
        <p:spPr>
          <a:xfrm>
            <a:off x="1011766" y="4063567"/>
            <a:ext cx="2004404" cy="656421"/>
          </a:xfrm>
          <a:prstGeom prst="rect">
            <a:avLst/>
          </a:prstGeom>
          <a:noFill/>
          <a:ln>
            <a:noFill/>
          </a:ln>
        </p:spPr>
        <p:txBody>
          <a:bodyPr spcFirstLastPara="1" wrap="square" lIns="121900" tIns="121900" rIns="121900" bIns="121900" anchor="t" anchorCtr="0">
            <a:spAutoFit/>
          </a:bodyPr>
          <a:lstStyle/>
          <a:p>
            <a:pPr algn="ctr"/>
            <a:r>
              <a:rPr lang="en" sz="1333" b="1">
                <a:solidFill>
                  <a:srgbClr val="FFFFFF"/>
                </a:solidFill>
                <a:latin typeface="Roboto"/>
                <a:ea typeface="Roboto"/>
                <a:cs typeface="Roboto"/>
                <a:sym typeface="Roboto Light"/>
              </a:rPr>
              <a:t>Digital </a:t>
            </a:r>
            <a:endParaRPr lang="en-US" sz="2400" b="1">
              <a:latin typeface="Roboto"/>
              <a:ea typeface="Roboto"/>
              <a:cs typeface="Roboto"/>
              <a:sym typeface="Roboto Light"/>
            </a:endParaRPr>
          </a:p>
          <a:p>
            <a:pPr algn="ctr"/>
            <a:r>
              <a:rPr lang="en" sz="1333" b="1">
                <a:solidFill>
                  <a:srgbClr val="FFFFFF"/>
                </a:solidFill>
                <a:latin typeface="Roboto"/>
                <a:ea typeface="Roboto"/>
                <a:cs typeface="Roboto"/>
                <a:sym typeface="Roboto Light"/>
              </a:rPr>
              <a:t>Care Management</a:t>
            </a:r>
            <a:endParaRPr lang="en-US" sz="2400" b="1">
              <a:latin typeface="Roboto"/>
              <a:ea typeface="Roboto"/>
              <a:cs typeface="Roboto"/>
            </a:endParaRPr>
          </a:p>
        </p:txBody>
      </p:sp>
      <p:sp>
        <p:nvSpPr>
          <p:cNvPr id="2332" name="Google Shape;2332;p349"/>
          <p:cNvSpPr/>
          <p:nvPr/>
        </p:nvSpPr>
        <p:spPr>
          <a:xfrm>
            <a:off x="3506744" y="2245867"/>
            <a:ext cx="332800" cy="332800"/>
          </a:xfrm>
          <a:prstGeom prst="ellipse">
            <a:avLst/>
          </a:prstGeom>
          <a:solidFill>
            <a:schemeClr val="lt2"/>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latin typeface="Arial"/>
              <a:ea typeface="Arial"/>
              <a:cs typeface="Arial"/>
              <a:sym typeface="Arial"/>
            </a:endParaRPr>
          </a:p>
        </p:txBody>
      </p:sp>
      <p:sp>
        <p:nvSpPr>
          <p:cNvPr id="2333" name="Google Shape;2333;p349"/>
          <p:cNvSpPr/>
          <p:nvPr/>
        </p:nvSpPr>
        <p:spPr>
          <a:xfrm>
            <a:off x="5583587" y="2245867"/>
            <a:ext cx="332800" cy="332800"/>
          </a:xfrm>
          <a:prstGeom prst="ellipse">
            <a:avLst/>
          </a:prstGeom>
          <a:solidFill>
            <a:schemeClr val="lt2"/>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4" name="Google Shape;2334;p349"/>
          <p:cNvSpPr/>
          <p:nvPr/>
        </p:nvSpPr>
        <p:spPr>
          <a:xfrm>
            <a:off x="7322868" y="2245867"/>
            <a:ext cx="332800" cy="332800"/>
          </a:xfrm>
          <a:prstGeom prst="ellipse">
            <a:avLst/>
          </a:prstGeom>
          <a:solidFill>
            <a:schemeClr val="lt2"/>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5" name="Google Shape;2335;p349"/>
          <p:cNvSpPr/>
          <p:nvPr/>
        </p:nvSpPr>
        <p:spPr>
          <a:xfrm>
            <a:off x="3506744" y="4328767"/>
            <a:ext cx="332800" cy="332800"/>
          </a:xfrm>
          <a:prstGeom prst="ellipse">
            <a:avLst/>
          </a:prstGeom>
          <a:solidFill>
            <a:schemeClr val="lt2"/>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latin typeface="Arial"/>
              <a:ea typeface="Arial"/>
              <a:cs typeface="Arial"/>
              <a:sym typeface="Arial"/>
            </a:endParaRPr>
          </a:p>
        </p:txBody>
      </p:sp>
      <p:sp>
        <p:nvSpPr>
          <p:cNvPr id="2336" name="Google Shape;2336;p349"/>
          <p:cNvSpPr/>
          <p:nvPr/>
        </p:nvSpPr>
        <p:spPr>
          <a:xfrm>
            <a:off x="4685159"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7" name="Google Shape;2337;p349"/>
          <p:cNvSpPr/>
          <p:nvPr/>
        </p:nvSpPr>
        <p:spPr>
          <a:xfrm>
            <a:off x="5189281"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8" name="Google Shape;2338;p349"/>
          <p:cNvSpPr/>
          <p:nvPr/>
        </p:nvSpPr>
        <p:spPr>
          <a:xfrm>
            <a:off x="6197527"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39" name="Google Shape;2339;p349"/>
          <p:cNvSpPr/>
          <p:nvPr/>
        </p:nvSpPr>
        <p:spPr>
          <a:xfrm>
            <a:off x="6701648"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40" name="Google Shape;2340;p349"/>
          <p:cNvSpPr/>
          <p:nvPr/>
        </p:nvSpPr>
        <p:spPr>
          <a:xfrm>
            <a:off x="7205768"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41" name="Google Shape;2341;p349"/>
          <p:cNvSpPr txBox="1"/>
          <p:nvPr/>
        </p:nvSpPr>
        <p:spPr>
          <a:xfrm>
            <a:off x="4301569" y="2207067"/>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a:solidFill>
                  <a:srgbClr val="999999"/>
                </a:solidFill>
                <a:latin typeface="Roboto"/>
                <a:ea typeface="Roboto"/>
                <a:cs typeface="Roboto"/>
                <a:sym typeface="Roboto"/>
              </a:rPr>
              <a:t>No contact.</a:t>
            </a:r>
            <a:endParaRPr sz="1067">
              <a:solidFill>
                <a:srgbClr val="999999"/>
              </a:solidFill>
              <a:latin typeface="Roboto"/>
              <a:ea typeface="Roboto"/>
              <a:cs typeface="Roboto"/>
              <a:sym typeface="Roboto"/>
            </a:endParaRPr>
          </a:p>
        </p:txBody>
      </p:sp>
      <p:sp>
        <p:nvSpPr>
          <p:cNvPr id="2342" name="Google Shape;2342;p349"/>
          <p:cNvSpPr txBox="1"/>
          <p:nvPr/>
        </p:nvSpPr>
        <p:spPr>
          <a:xfrm>
            <a:off x="6121435" y="2207067"/>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a:solidFill>
                  <a:srgbClr val="999999"/>
                </a:solidFill>
                <a:latin typeface="Roboto"/>
                <a:ea typeface="Roboto"/>
                <a:cs typeface="Roboto"/>
                <a:sym typeface="Roboto"/>
              </a:rPr>
              <a:t>No contact.</a:t>
            </a:r>
            <a:endParaRPr sz="1067">
              <a:solidFill>
                <a:srgbClr val="999999"/>
              </a:solidFill>
              <a:latin typeface="Roboto"/>
              <a:ea typeface="Roboto"/>
              <a:cs typeface="Roboto"/>
              <a:sym typeface="Roboto"/>
            </a:endParaRPr>
          </a:p>
        </p:txBody>
      </p:sp>
      <p:sp>
        <p:nvSpPr>
          <p:cNvPr id="2343" name="Google Shape;2343;p349"/>
          <p:cNvSpPr txBox="1"/>
          <p:nvPr/>
        </p:nvSpPr>
        <p:spPr>
          <a:xfrm>
            <a:off x="3123120" y="2921637"/>
            <a:ext cx="1116800" cy="410393"/>
          </a:xfrm>
          <a:prstGeom prst="rect">
            <a:avLst/>
          </a:prstGeom>
          <a:noFill/>
          <a:ln>
            <a:noFill/>
          </a:ln>
        </p:spPr>
        <p:txBody>
          <a:bodyPr spcFirstLastPara="1" wrap="square" lIns="121900" tIns="121900" rIns="121900" bIns="121900" anchor="t" anchorCtr="0">
            <a:spAutoFit/>
          </a:bodyPr>
          <a:lstStyle/>
          <a:p>
            <a:pPr algn="ctr">
              <a:buClr>
                <a:srgbClr val="000000"/>
              </a:buClr>
              <a:buSzPts val="800"/>
            </a:pPr>
            <a:r>
              <a:rPr lang="en" sz="1067">
                <a:solidFill>
                  <a:schemeClr val="accent1"/>
                </a:solidFill>
                <a:latin typeface="Roboto"/>
                <a:ea typeface="Roboto"/>
                <a:cs typeface="Roboto"/>
                <a:sym typeface="Roboto"/>
              </a:rPr>
              <a:t>Start</a:t>
            </a:r>
            <a:endParaRPr sz="1067">
              <a:solidFill>
                <a:schemeClr val="accent1"/>
              </a:solidFill>
              <a:latin typeface="Roboto"/>
              <a:ea typeface="Roboto"/>
              <a:cs typeface="Roboto"/>
              <a:sym typeface="Roboto"/>
            </a:endParaRPr>
          </a:p>
        </p:txBody>
      </p:sp>
      <p:sp>
        <p:nvSpPr>
          <p:cNvPr id="2344" name="Google Shape;2344;p349"/>
          <p:cNvSpPr txBox="1"/>
          <p:nvPr/>
        </p:nvSpPr>
        <p:spPr>
          <a:xfrm>
            <a:off x="5475436" y="2919952"/>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a:solidFill>
                  <a:schemeClr val="accent1"/>
                </a:solidFill>
                <a:latin typeface="Roboto"/>
                <a:ea typeface="Roboto"/>
                <a:cs typeface="Roboto"/>
                <a:sym typeface="Roboto"/>
              </a:rPr>
              <a:t>1 Month</a:t>
            </a:r>
            <a:endParaRPr sz="1067">
              <a:solidFill>
                <a:schemeClr val="accent1"/>
              </a:solidFill>
              <a:latin typeface="Roboto"/>
              <a:ea typeface="Roboto"/>
              <a:cs typeface="Roboto"/>
              <a:sym typeface="Roboto"/>
            </a:endParaRPr>
          </a:p>
        </p:txBody>
      </p:sp>
      <p:sp>
        <p:nvSpPr>
          <p:cNvPr id="2345" name="Google Shape;2345;p349"/>
          <p:cNvSpPr txBox="1"/>
          <p:nvPr/>
        </p:nvSpPr>
        <p:spPr>
          <a:xfrm>
            <a:off x="7299887" y="2919967"/>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a:solidFill>
                  <a:schemeClr val="accent1"/>
                </a:solidFill>
                <a:latin typeface="Roboto"/>
                <a:ea typeface="Roboto"/>
                <a:cs typeface="Roboto"/>
                <a:sym typeface="Roboto"/>
              </a:rPr>
              <a:t>3 Months</a:t>
            </a:r>
            <a:endParaRPr sz="1067">
              <a:solidFill>
                <a:schemeClr val="accent1"/>
              </a:solidFill>
              <a:latin typeface="Roboto"/>
              <a:ea typeface="Roboto"/>
              <a:cs typeface="Roboto"/>
              <a:sym typeface="Roboto"/>
            </a:endParaRPr>
          </a:p>
        </p:txBody>
      </p:sp>
      <p:sp>
        <p:nvSpPr>
          <p:cNvPr id="2353" name="Google Shape;2353;p349"/>
          <p:cNvSpPr txBox="1"/>
          <p:nvPr/>
        </p:nvSpPr>
        <p:spPr>
          <a:xfrm>
            <a:off x="3109485" y="3776419"/>
            <a:ext cx="1106400" cy="574604"/>
          </a:xfrm>
          <a:prstGeom prst="rect">
            <a:avLst/>
          </a:prstGeom>
          <a:noFill/>
          <a:ln>
            <a:noFill/>
          </a:ln>
        </p:spPr>
        <p:txBody>
          <a:bodyPr spcFirstLastPara="1" wrap="square" lIns="121900" tIns="121900" rIns="121900" bIns="121900" anchor="t" anchorCtr="0">
            <a:spAutoFit/>
          </a:bodyPr>
          <a:lstStyle/>
          <a:p>
            <a:pPr algn="ctr">
              <a:buClr>
                <a:srgbClr val="000000"/>
              </a:buClr>
              <a:buSzPts val="800"/>
            </a:pPr>
            <a:r>
              <a:rPr lang="en" sz="1067">
                <a:solidFill>
                  <a:schemeClr val="accent1"/>
                </a:solidFill>
                <a:latin typeface="Roboto"/>
                <a:ea typeface="Roboto"/>
                <a:cs typeface="Roboto"/>
                <a:sym typeface="Roboto"/>
              </a:rPr>
              <a:t>Onboarding </a:t>
            </a:r>
            <a:r>
              <a:rPr lang="en" sz="1067" b="1">
                <a:solidFill>
                  <a:schemeClr val="accent1"/>
                </a:solidFill>
                <a:latin typeface="Roboto"/>
                <a:ea typeface="Roboto"/>
                <a:cs typeface="Roboto"/>
                <a:sym typeface="Roboto"/>
              </a:rPr>
              <a:t>mobile app</a:t>
            </a:r>
            <a:endParaRPr sz="1067" b="1">
              <a:solidFill>
                <a:schemeClr val="accent1"/>
              </a:solidFill>
              <a:latin typeface="Roboto"/>
              <a:ea typeface="Roboto"/>
              <a:cs typeface="Roboto"/>
              <a:sym typeface="Roboto"/>
            </a:endParaRPr>
          </a:p>
        </p:txBody>
      </p:sp>
      <p:sp>
        <p:nvSpPr>
          <p:cNvPr id="2354" name="Google Shape;2354;p349"/>
          <p:cNvSpPr/>
          <p:nvPr/>
        </p:nvSpPr>
        <p:spPr>
          <a:xfrm>
            <a:off x="5693404"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55" name="Google Shape;2355;p349"/>
          <p:cNvSpPr/>
          <p:nvPr/>
        </p:nvSpPr>
        <p:spPr>
          <a:xfrm>
            <a:off x="7766103"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56" name="Google Shape;2356;p349"/>
          <p:cNvSpPr/>
          <p:nvPr/>
        </p:nvSpPr>
        <p:spPr>
          <a:xfrm>
            <a:off x="4460669"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57" name="Google Shape;2357;p349"/>
          <p:cNvSpPr/>
          <p:nvPr/>
        </p:nvSpPr>
        <p:spPr>
          <a:xfrm>
            <a:off x="4971324"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58" name="Google Shape;2358;p349"/>
          <p:cNvSpPr/>
          <p:nvPr/>
        </p:nvSpPr>
        <p:spPr>
          <a:xfrm>
            <a:off x="5481979"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59" name="Google Shape;2359;p349"/>
          <p:cNvSpPr/>
          <p:nvPr/>
        </p:nvSpPr>
        <p:spPr>
          <a:xfrm>
            <a:off x="6503291"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0" name="Google Shape;2360;p349"/>
          <p:cNvSpPr/>
          <p:nvPr/>
        </p:nvSpPr>
        <p:spPr>
          <a:xfrm>
            <a:off x="7013945"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1" name="Google Shape;2361;p349"/>
          <p:cNvSpPr/>
          <p:nvPr/>
        </p:nvSpPr>
        <p:spPr>
          <a:xfrm>
            <a:off x="7524603"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2" name="Google Shape;2362;p349"/>
          <p:cNvSpPr/>
          <p:nvPr/>
        </p:nvSpPr>
        <p:spPr>
          <a:xfrm>
            <a:off x="5992636" y="4328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3" name="Google Shape;2363;p349"/>
          <p:cNvSpPr/>
          <p:nvPr/>
        </p:nvSpPr>
        <p:spPr>
          <a:xfrm>
            <a:off x="4129503"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4" name="Google Shape;2364;p349"/>
          <p:cNvSpPr/>
          <p:nvPr/>
        </p:nvSpPr>
        <p:spPr>
          <a:xfrm>
            <a:off x="4640157"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5" name="Google Shape;2365;p349"/>
          <p:cNvSpPr/>
          <p:nvPr/>
        </p:nvSpPr>
        <p:spPr>
          <a:xfrm>
            <a:off x="5150812"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6" name="Google Shape;2366;p349"/>
          <p:cNvSpPr/>
          <p:nvPr/>
        </p:nvSpPr>
        <p:spPr>
          <a:xfrm>
            <a:off x="6172124"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7" name="Google Shape;2367;p349"/>
          <p:cNvSpPr/>
          <p:nvPr/>
        </p:nvSpPr>
        <p:spPr>
          <a:xfrm>
            <a:off x="6682779"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8" name="Google Shape;2368;p349"/>
          <p:cNvSpPr/>
          <p:nvPr/>
        </p:nvSpPr>
        <p:spPr>
          <a:xfrm>
            <a:off x="7193436"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69" name="Google Shape;2369;p349"/>
          <p:cNvSpPr/>
          <p:nvPr/>
        </p:nvSpPr>
        <p:spPr>
          <a:xfrm>
            <a:off x="5661469"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18" name="Google Shape;2318;p349"/>
          <p:cNvSpPr/>
          <p:nvPr/>
        </p:nvSpPr>
        <p:spPr>
          <a:xfrm>
            <a:off x="7753768" y="4778833"/>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370" name="Google Shape;2370;p349"/>
          <p:cNvSpPr txBox="1"/>
          <p:nvPr/>
        </p:nvSpPr>
        <p:spPr>
          <a:xfrm>
            <a:off x="3503192" y="5014558"/>
            <a:ext cx="3062400" cy="533311"/>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a:solidFill>
                  <a:schemeClr val="accent1"/>
                </a:solidFill>
                <a:latin typeface="Roboto"/>
                <a:ea typeface="Roboto"/>
                <a:cs typeface="Roboto"/>
                <a:sym typeface="Roboto"/>
              </a:rPr>
              <a:t>Sustained mobile messages, reminders, educational content and other interactions</a:t>
            </a:r>
            <a:endParaRPr sz="933">
              <a:solidFill>
                <a:schemeClr val="accent1"/>
              </a:solidFill>
              <a:latin typeface="Roboto"/>
              <a:ea typeface="Roboto"/>
              <a:cs typeface="Roboto"/>
              <a:sym typeface="Roboto"/>
            </a:endParaRPr>
          </a:p>
        </p:txBody>
      </p:sp>
      <p:sp>
        <p:nvSpPr>
          <p:cNvPr id="2371" name="Google Shape;2371;p349"/>
          <p:cNvSpPr txBox="1"/>
          <p:nvPr/>
        </p:nvSpPr>
        <p:spPr>
          <a:xfrm>
            <a:off x="3114745" y="1707401"/>
            <a:ext cx="1116800" cy="574604"/>
          </a:xfrm>
          <a:prstGeom prst="rect">
            <a:avLst/>
          </a:prstGeom>
          <a:noFill/>
          <a:ln>
            <a:noFill/>
          </a:ln>
        </p:spPr>
        <p:txBody>
          <a:bodyPr spcFirstLastPara="1" wrap="square" lIns="121900" tIns="121900" rIns="121900" bIns="121900" anchor="t" anchorCtr="0">
            <a:spAutoFit/>
          </a:bodyPr>
          <a:lstStyle/>
          <a:p>
            <a:pPr algn="ctr">
              <a:buClr>
                <a:srgbClr val="000000"/>
              </a:buClr>
              <a:buSzPts val="800"/>
            </a:pPr>
            <a:r>
              <a:rPr lang="en" sz="1067">
                <a:solidFill>
                  <a:srgbClr val="999999"/>
                </a:solidFill>
                <a:latin typeface="Roboto"/>
                <a:ea typeface="Roboto"/>
                <a:cs typeface="Roboto"/>
                <a:sym typeface="Roboto"/>
              </a:rPr>
              <a:t>Onboarding </a:t>
            </a:r>
            <a:r>
              <a:rPr lang="en" sz="1067" b="1">
                <a:solidFill>
                  <a:srgbClr val="999999"/>
                </a:solidFill>
                <a:latin typeface="Roboto"/>
                <a:ea typeface="Roboto"/>
                <a:cs typeface="Roboto"/>
                <a:sym typeface="Roboto"/>
              </a:rPr>
              <a:t>phone call</a:t>
            </a:r>
            <a:endParaRPr sz="1067" b="1">
              <a:solidFill>
                <a:srgbClr val="999999"/>
              </a:solidFill>
              <a:latin typeface="Roboto"/>
              <a:ea typeface="Roboto"/>
              <a:cs typeface="Roboto"/>
              <a:sym typeface="Roboto"/>
            </a:endParaRPr>
          </a:p>
        </p:txBody>
      </p:sp>
      <p:sp>
        <p:nvSpPr>
          <p:cNvPr id="2372" name="Google Shape;2372;p349"/>
          <p:cNvSpPr txBox="1"/>
          <p:nvPr/>
        </p:nvSpPr>
        <p:spPr>
          <a:xfrm>
            <a:off x="5333368" y="1707400"/>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b="1">
                <a:solidFill>
                  <a:srgbClr val="999999"/>
                </a:solidFill>
                <a:latin typeface="Roboto"/>
                <a:ea typeface="Roboto"/>
                <a:cs typeface="Roboto"/>
                <a:sym typeface="Roboto"/>
              </a:rPr>
              <a:t>Phone call</a:t>
            </a:r>
            <a:endParaRPr sz="1067" b="1">
              <a:solidFill>
                <a:srgbClr val="999999"/>
              </a:solidFill>
              <a:latin typeface="Roboto"/>
              <a:ea typeface="Roboto"/>
              <a:cs typeface="Roboto"/>
              <a:sym typeface="Roboto"/>
            </a:endParaRPr>
          </a:p>
        </p:txBody>
      </p:sp>
      <p:sp>
        <p:nvSpPr>
          <p:cNvPr id="2373" name="Google Shape;2373;p349"/>
          <p:cNvSpPr txBox="1"/>
          <p:nvPr/>
        </p:nvSpPr>
        <p:spPr>
          <a:xfrm>
            <a:off x="7058401" y="1707400"/>
            <a:ext cx="1116800" cy="410393"/>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b="1">
                <a:solidFill>
                  <a:srgbClr val="999999"/>
                </a:solidFill>
                <a:latin typeface="Roboto"/>
                <a:ea typeface="Roboto"/>
                <a:cs typeface="Roboto"/>
                <a:sym typeface="Roboto"/>
              </a:rPr>
              <a:t>Phone call</a:t>
            </a:r>
            <a:endParaRPr sz="1067" b="1">
              <a:solidFill>
                <a:srgbClr val="999999"/>
              </a:solidFill>
              <a:latin typeface="Roboto"/>
              <a:ea typeface="Roboto"/>
              <a:cs typeface="Roboto"/>
              <a:sym typeface="Roboto"/>
            </a:endParaRPr>
          </a:p>
        </p:txBody>
      </p:sp>
      <p:sp>
        <p:nvSpPr>
          <p:cNvPr id="2376" name="Google Shape;2376;p349"/>
          <p:cNvSpPr/>
          <p:nvPr/>
        </p:nvSpPr>
        <p:spPr>
          <a:xfrm>
            <a:off x="4181036" y="3910767"/>
            <a:ext cx="184400" cy="184400"/>
          </a:xfrm>
          <a:prstGeom prst="ellipse">
            <a:avLst/>
          </a:prstGeom>
          <a:solidFill>
            <a:schemeClr val="accen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2377" name="Google Shape;2377;p349" descr="Receiver outline"/>
          <p:cNvPicPr preferRelativeResize="0"/>
          <p:nvPr/>
        </p:nvPicPr>
        <p:blipFill rotWithShape="1">
          <a:blip r:embed="rId3">
            <a:alphaModFix/>
          </a:blip>
          <a:srcRect/>
          <a:stretch/>
        </p:blipFill>
        <p:spPr>
          <a:xfrm>
            <a:off x="3570858" y="2303438"/>
            <a:ext cx="203589" cy="203589"/>
          </a:xfrm>
          <a:prstGeom prst="rect">
            <a:avLst/>
          </a:prstGeom>
          <a:noFill/>
          <a:ln>
            <a:noFill/>
          </a:ln>
        </p:spPr>
      </p:pic>
      <p:pic>
        <p:nvPicPr>
          <p:cNvPr id="2378" name="Google Shape;2378;p349" descr="Receiver outline"/>
          <p:cNvPicPr preferRelativeResize="0"/>
          <p:nvPr/>
        </p:nvPicPr>
        <p:blipFill rotWithShape="1">
          <a:blip r:embed="rId3">
            <a:alphaModFix/>
          </a:blip>
          <a:srcRect/>
          <a:stretch/>
        </p:blipFill>
        <p:spPr>
          <a:xfrm>
            <a:off x="5640195" y="2311400"/>
            <a:ext cx="203589" cy="203589"/>
          </a:xfrm>
          <a:prstGeom prst="rect">
            <a:avLst/>
          </a:prstGeom>
          <a:noFill/>
          <a:ln>
            <a:noFill/>
          </a:ln>
        </p:spPr>
      </p:pic>
      <p:pic>
        <p:nvPicPr>
          <p:cNvPr id="2379" name="Google Shape;2379;p349" descr="Receiver outline"/>
          <p:cNvPicPr preferRelativeResize="0"/>
          <p:nvPr/>
        </p:nvPicPr>
        <p:blipFill rotWithShape="1">
          <a:blip r:embed="rId3">
            <a:alphaModFix/>
          </a:blip>
          <a:srcRect/>
          <a:stretch/>
        </p:blipFill>
        <p:spPr>
          <a:xfrm>
            <a:off x="7389348" y="2311400"/>
            <a:ext cx="203589" cy="203589"/>
          </a:xfrm>
          <a:prstGeom prst="rect">
            <a:avLst/>
          </a:prstGeom>
          <a:noFill/>
          <a:ln>
            <a:noFill/>
          </a:ln>
        </p:spPr>
      </p:pic>
      <p:pic>
        <p:nvPicPr>
          <p:cNvPr id="2380" name="Google Shape;2380;p349" descr="Smart Phone outline"/>
          <p:cNvPicPr preferRelativeResize="0"/>
          <p:nvPr/>
        </p:nvPicPr>
        <p:blipFill rotWithShape="1">
          <a:blip r:embed="rId4">
            <a:alphaModFix/>
          </a:blip>
          <a:srcRect/>
          <a:stretch/>
        </p:blipFill>
        <p:spPr>
          <a:xfrm>
            <a:off x="3568669" y="4379353"/>
            <a:ext cx="211175" cy="211175"/>
          </a:xfrm>
          <a:prstGeom prst="rect">
            <a:avLst/>
          </a:prstGeom>
          <a:noFill/>
          <a:ln>
            <a:noFill/>
          </a:ln>
        </p:spPr>
      </p:pic>
      <p:cxnSp>
        <p:nvCxnSpPr>
          <p:cNvPr id="2381" name="Google Shape;2381;p349"/>
          <p:cNvCxnSpPr>
            <a:cxnSpLocks/>
          </p:cNvCxnSpPr>
          <p:nvPr/>
        </p:nvCxnSpPr>
        <p:spPr>
          <a:xfrm rot="10800000" flipH="1">
            <a:off x="3915436" y="3125152"/>
            <a:ext cx="1560000" cy="5600"/>
          </a:xfrm>
          <a:prstGeom prst="straightConnector1">
            <a:avLst/>
          </a:prstGeom>
          <a:noFill/>
          <a:ln w="9525" cap="flat" cmpd="sng">
            <a:solidFill>
              <a:srgbClr val="007FA2"/>
            </a:solidFill>
            <a:prstDash val="solid"/>
            <a:round/>
            <a:headEnd type="none" w="sm" len="sm"/>
            <a:tailEnd type="triangle" w="med" len="med"/>
          </a:ln>
        </p:spPr>
      </p:cxnSp>
      <p:cxnSp>
        <p:nvCxnSpPr>
          <p:cNvPr id="2382" name="Google Shape;2382;p349"/>
          <p:cNvCxnSpPr/>
          <p:nvPr/>
        </p:nvCxnSpPr>
        <p:spPr>
          <a:xfrm rot="10800000" flipH="1">
            <a:off x="6178827" y="3125361"/>
            <a:ext cx="1188400" cy="4400"/>
          </a:xfrm>
          <a:prstGeom prst="straightConnector1">
            <a:avLst/>
          </a:prstGeom>
          <a:noFill/>
          <a:ln w="9525" cap="flat" cmpd="sng">
            <a:solidFill>
              <a:srgbClr val="007FA2"/>
            </a:solidFill>
            <a:prstDash val="solid"/>
            <a:round/>
            <a:headEnd type="none" w="sm" len="sm"/>
            <a:tailEnd type="triangle" w="med" len="med"/>
          </a:ln>
        </p:spPr>
      </p:cxnSp>
      <p:cxnSp>
        <p:nvCxnSpPr>
          <p:cNvPr id="2383" name="Google Shape;2383;p349"/>
          <p:cNvCxnSpPr>
            <a:cxnSpLocks/>
          </p:cNvCxnSpPr>
          <p:nvPr/>
        </p:nvCxnSpPr>
        <p:spPr>
          <a:xfrm>
            <a:off x="3673144" y="2578667"/>
            <a:ext cx="0" cy="350000"/>
          </a:xfrm>
          <a:prstGeom prst="straightConnector1">
            <a:avLst/>
          </a:prstGeom>
          <a:noFill/>
          <a:ln w="9525" cap="flat" cmpd="sng">
            <a:solidFill>
              <a:srgbClr val="D6D6D6"/>
            </a:solidFill>
            <a:prstDash val="dash"/>
            <a:round/>
            <a:headEnd type="none" w="sm" len="sm"/>
            <a:tailEnd type="none" w="sm" len="sm"/>
          </a:ln>
        </p:spPr>
      </p:cxnSp>
      <p:cxnSp>
        <p:nvCxnSpPr>
          <p:cNvPr id="2384" name="Google Shape;2384;p349"/>
          <p:cNvCxnSpPr/>
          <p:nvPr/>
        </p:nvCxnSpPr>
        <p:spPr>
          <a:xfrm>
            <a:off x="5757621" y="2575867"/>
            <a:ext cx="0" cy="350000"/>
          </a:xfrm>
          <a:prstGeom prst="straightConnector1">
            <a:avLst/>
          </a:prstGeom>
          <a:noFill/>
          <a:ln w="9525" cap="flat" cmpd="sng">
            <a:solidFill>
              <a:srgbClr val="D6D6D6"/>
            </a:solidFill>
            <a:prstDash val="dash"/>
            <a:round/>
            <a:headEnd type="none" w="sm" len="sm"/>
            <a:tailEnd type="none" w="sm" len="sm"/>
          </a:ln>
        </p:spPr>
      </p:cxnSp>
      <p:cxnSp>
        <p:nvCxnSpPr>
          <p:cNvPr id="2385" name="Google Shape;2385;p349"/>
          <p:cNvCxnSpPr/>
          <p:nvPr/>
        </p:nvCxnSpPr>
        <p:spPr>
          <a:xfrm>
            <a:off x="7533836" y="2588120"/>
            <a:ext cx="0" cy="350000"/>
          </a:xfrm>
          <a:prstGeom prst="straightConnector1">
            <a:avLst/>
          </a:prstGeom>
          <a:noFill/>
          <a:ln w="9525" cap="flat" cmpd="sng">
            <a:solidFill>
              <a:srgbClr val="D6D6D6"/>
            </a:solidFill>
            <a:prstDash val="dash"/>
            <a:round/>
            <a:headEnd type="none" w="sm" len="sm"/>
            <a:tailEnd type="none" w="sm" len="sm"/>
          </a:ln>
        </p:spPr>
      </p:cxnSp>
      <p:pic>
        <p:nvPicPr>
          <p:cNvPr id="2386" name="Google Shape;2386;p349" descr="Envelope with solid fill"/>
          <p:cNvPicPr preferRelativeResize="0"/>
          <p:nvPr/>
        </p:nvPicPr>
        <p:blipFill rotWithShape="1">
          <a:blip r:embed="rId5">
            <a:alphaModFix/>
          </a:blip>
          <a:srcRect/>
          <a:stretch/>
        </p:blipFill>
        <p:spPr>
          <a:xfrm>
            <a:off x="4202686" y="3932889"/>
            <a:ext cx="143679" cy="143679"/>
          </a:xfrm>
          <a:prstGeom prst="rect">
            <a:avLst/>
          </a:prstGeom>
          <a:noFill/>
          <a:ln>
            <a:noFill/>
          </a:ln>
        </p:spPr>
      </p:pic>
      <p:pic>
        <p:nvPicPr>
          <p:cNvPr id="2387" name="Google Shape;2387;p349" descr="Envelope with solid fill"/>
          <p:cNvPicPr preferRelativeResize="0"/>
          <p:nvPr/>
        </p:nvPicPr>
        <p:blipFill rotWithShape="1">
          <a:blip r:embed="rId5">
            <a:alphaModFix/>
          </a:blip>
          <a:srcRect/>
          <a:stretch/>
        </p:blipFill>
        <p:spPr>
          <a:xfrm>
            <a:off x="7787837" y="3928534"/>
            <a:ext cx="143679" cy="143679"/>
          </a:xfrm>
          <a:prstGeom prst="rect">
            <a:avLst/>
          </a:prstGeom>
          <a:noFill/>
          <a:ln>
            <a:noFill/>
          </a:ln>
        </p:spPr>
      </p:pic>
      <p:pic>
        <p:nvPicPr>
          <p:cNvPr id="2388" name="Google Shape;2388;p349" descr="Chat outline"/>
          <p:cNvPicPr preferRelativeResize="0"/>
          <p:nvPr/>
        </p:nvPicPr>
        <p:blipFill rotWithShape="1">
          <a:blip r:embed="rId6">
            <a:alphaModFix/>
          </a:blip>
          <a:srcRect/>
          <a:stretch/>
        </p:blipFill>
        <p:spPr>
          <a:xfrm>
            <a:off x="4693268" y="3928533"/>
            <a:ext cx="164947" cy="164947"/>
          </a:xfrm>
          <a:prstGeom prst="rect">
            <a:avLst/>
          </a:prstGeom>
          <a:noFill/>
          <a:ln>
            <a:noFill/>
          </a:ln>
        </p:spPr>
      </p:pic>
      <p:pic>
        <p:nvPicPr>
          <p:cNvPr id="2389" name="Google Shape;2389;p349" descr="Chat outline"/>
          <p:cNvPicPr preferRelativeResize="0"/>
          <p:nvPr/>
        </p:nvPicPr>
        <p:blipFill rotWithShape="1">
          <a:blip r:embed="rId6">
            <a:alphaModFix/>
          </a:blip>
          <a:srcRect/>
          <a:stretch/>
        </p:blipFill>
        <p:spPr>
          <a:xfrm>
            <a:off x="6517835" y="4343400"/>
            <a:ext cx="164947" cy="164947"/>
          </a:xfrm>
          <a:prstGeom prst="rect">
            <a:avLst/>
          </a:prstGeom>
          <a:noFill/>
          <a:ln>
            <a:noFill/>
          </a:ln>
        </p:spPr>
      </p:pic>
      <p:pic>
        <p:nvPicPr>
          <p:cNvPr id="2390" name="Google Shape;2390;p349" descr="Chat outline"/>
          <p:cNvPicPr preferRelativeResize="0"/>
          <p:nvPr/>
        </p:nvPicPr>
        <p:blipFill rotWithShape="1">
          <a:blip r:embed="rId6">
            <a:alphaModFix/>
          </a:blip>
          <a:srcRect/>
          <a:stretch/>
        </p:blipFill>
        <p:spPr>
          <a:xfrm>
            <a:off x="5679635" y="4787900"/>
            <a:ext cx="164947" cy="164947"/>
          </a:xfrm>
          <a:prstGeom prst="rect">
            <a:avLst/>
          </a:prstGeom>
          <a:noFill/>
          <a:ln>
            <a:noFill/>
          </a:ln>
        </p:spPr>
      </p:pic>
      <p:pic>
        <p:nvPicPr>
          <p:cNvPr id="2391" name="Google Shape;2391;p349" descr="Chat outline"/>
          <p:cNvPicPr preferRelativeResize="0"/>
          <p:nvPr/>
        </p:nvPicPr>
        <p:blipFill rotWithShape="1">
          <a:blip r:embed="rId6">
            <a:alphaModFix/>
          </a:blip>
          <a:srcRect/>
          <a:stretch/>
        </p:blipFill>
        <p:spPr>
          <a:xfrm>
            <a:off x="7224803" y="3928533"/>
            <a:ext cx="164947" cy="164947"/>
          </a:xfrm>
          <a:prstGeom prst="rect">
            <a:avLst/>
          </a:prstGeom>
          <a:noFill/>
          <a:ln>
            <a:noFill/>
          </a:ln>
        </p:spPr>
      </p:pic>
      <p:pic>
        <p:nvPicPr>
          <p:cNvPr id="2392" name="Google Shape;2392;p349" descr="Chat outline"/>
          <p:cNvPicPr preferRelativeResize="0"/>
          <p:nvPr/>
        </p:nvPicPr>
        <p:blipFill rotWithShape="1">
          <a:blip r:embed="rId6">
            <a:alphaModFix/>
          </a:blip>
          <a:srcRect/>
          <a:stretch/>
        </p:blipFill>
        <p:spPr>
          <a:xfrm>
            <a:off x="7207868" y="4787900"/>
            <a:ext cx="164947" cy="164947"/>
          </a:xfrm>
          <a:prstGeom prst="rect">
            <a:avLst/>
          </a:prstGeom>
          <a:noFill/>
          <a:ln>
            <a:noFill/>
          </a:ln>
        </p:spPr>
      </p:pic>
      <p:pic>
        <p:nvPicPr>
          <p:cNvPr id="2393" name="Google Shape;2393;p349" descr="Paper with solid fill"/>
          <p:cNvPicPr preferRelativeResize="0"/>
          <p:nvPr/>
        </p:nvPicPr>
        <p:blipFill rotWithShape="1">
          <a:blip r:embed="rId7">
            <a:alphaModFix/>
          </a:blip>
          <a:srcRect/>
          <a:stretch/>
        </p:blipFill>
        <p:spPr>
          <a:xfrm>
            <a:off x="4498535" y="4368800"/>
            <a:ext cx="101507" cy="101507"/>
          </a:xfrm>
          <a:prstGeom prst="rect">
            <a:avLst/>
          </a:prstGeom>
          <a:noFill/>
          <a:ln>
            <a:noFill/>
          </a:ln>
        </p:spPr>
      </p:pic>
      <p:pic>
        <p:nvPicPr>
          <p:cNvPr id="2394" name="Google Shape;2394;p349" descr="Paper with solid fill"/>
          <p:cNvPicPr preferRelativeResize="0"/>
          <p:nvPr/>
        </p:nvPicPr>
        <p:blipFill rotWithShape="1">
          <a:blip r:embed="rId7">
            <a:alphaModFix/>
          </a:blip>
          <a:srcRect/>
          <a:stretch/>
        </p:blipFill>
        <p:spPr>
          <a:xfrm>
            <a:off x="6242668" y="3953933"/>
            <a:ext cx="101507" cy="101507"/>
          </a:xfrm>
          <a:prstGeom prst="rect">
            <a:avLst/>
          </a:prstGeom>
          <a:noFill/>
          <a:ln>
            <a:noFill/>
          </a:ln>
        </p:spPr>
      </p:pic>
      <p:pic>
        <p:nvPicPr>
          <p:cNvPr id="2395" name="Google Shape;2395;p349" descr="Paper with solid fill"/>
          <p:cNvPicPr preferRelativeResize="0"/>
          <p:nvPr/>
        </p:nvPicPr>
        <p:blipFill rotWithShape="1">
          <a:blip r:embed="rId7">
            <a:alphaModFix/>
          </a:blip>
          <a:srcRect/>
          <a:stretch/>
        </p:blipFill>
        <p:spPr>
          <a:xfrm>
            <a:off x="5197036" y="4813300"/>
            <a:ext cx="101507" cy="101507"/>
          </a:xfrm>
          <a:prstGeom prst="rect">
            <a:avLst/>
          </a:prstGeom>
          <a:noFill/>
          <a:ln>
            <a:noFill/>
          </a:ln>
        </p:spPr>
      </p:pic>
      <p:pic>
        <p:nvPicPr>
          <p:cNvPr id="2396" name="Google Shape;2396;p349" descr="Rating outline"/>
          <p:cNvPicPr preferRelativeResize="0"/>
          <p:nvPr/>
        </p:nvPicPr>
        <p:blipFill rotWithShape="1">
          <a:blip r:embed="rId8">
            <a:alphaModFix/>
          </a:blip>
          <a:srcRect/>
          <a:stretch/>
        </p:blipFill>
        <p:spPr>
          <a:xfrm>
            <a:off x="4151402" y="4804834"/>
            <a:ext cx="148029" cy="148029"/>
          </a:xfrm>
          <a:prstGeom prst="rect">
            <a:avLst/>
          </a:prstGeom>
          <a:noFill/>
          <a:ln>
            <a:noFill/>
          </a:ln>
        </p:spPr>
      </p:pic>
      <p:pic>
        <p:nvPicPr>
          <p:cNvPr id="2397" name="Google Shape;2397;p349" descr="Rating outline"/>
          <p:cNvPicPr preferRelativeResize="0"/>
          <p:nvPr/>
        </p:nvPicPr>
        <p:blipFill rotWithShape="1">
          <a:blip r:embed="rId8">
            <a:alphaModFix/>
          </a:blip>
          <a:srcRect/>
          <a:stretch/>
        </p:blipFill>
        <p:spPr>
          <a:xfrm>
            <a:off x="6009836" y="4343400"/>
            <a:ext cx="148029" cy="148029"/>
          </a:xfrm>
          <a:prstGeom prst="rect">
            <a:avLst/>
          </a:prstGeom>
          <a:noFill/>
          <a:ln>
            <a:noFill/>
          </a:ln>
        </p:spPr>
      </p:pic>
      <p:pic>
        <p:nvPicPr>
          <p:cNvPr id="2398" name="Google Shape;2398;p349" descr="Rating outline"/>
          <p:cNvPicPr preferRelativeResize="0"/>
          <p:nvPr/>
        </p:nvPicPr>
        <p:blipFill rotWithShape="1">
          <a:blip r:embed="rId8">
            <a:alphaModFix/>
          </a:blip>
          <a:srcRect/>
          <a:stretch/>
        </p:blipFill>
        <p:spPr>
          <a:xfrm>
            <a:off x="7030070" y="4351867"/>
            <a:ext cx="148029" cy="148029"/>
          </a:xfrm>
          <a:prstGeom prst="rect">
            <a:avLst/>
          </a:prstGeom>
          <a:noFill/>
          <a:ln>
            <a:noFill/>
          </a:ln>
        </p:spPr>
      </p:pic>
      <p:pic>
        <p:nvPicPr>
          <p:cNvPr id="2399" name="Google Shape;2399;p349" descr="Call center outline"/>
          <p:cNvPicPr preferRelativeResize="0"/>
          <p:nvPr/>
        </p:nvPicPr>
        <p:blipFill rotWithShape="1">
          <a:blip r:embed="rId9">
            <a:alphaModFix/>
          </a:blip>
          <a:srcRect/>
          <a:stretch/>
        </p:blipFill>
        <p:spPr>
          <a:xfrm>
            <a:off x="5212276" y="3924300"/>
            <a:ext cx="139571" cy="139571"/>
          </a:xfrm>
          <a:prstGeom prst="rect">
            <a:avLst/>
          </a:prstGeom>
          <a:noFill/>
          <a:ln>
            <a:noFill/>
          </a:ln>
        </p:spPr>
      </p:pic>
      <p:pic>
        <p:nvPicPr>
          <p:cNvPr id="2400" name="Google Shape;2400;p349" descr="Call center outline"/>
          <p:cNvPicPr preferRelativeResize="0"/>
          <p:nvPr/>
        </p:nvPicPr>
        <p:blipFill rotWithShape="1">
          <a:blip r:embed="rId9">
            <a:alphaModFix/>
          </a:blip>
          <a:srcRect/>
          <a:stretch/>
        </p:blipFill>
        <p:spPr>
          <a:xfrm>
            <a:off x="4993835" y="4343400"/>
            <a:ext cx="139571" cy="139571"/>
          </a:xfrm>
          <a:prstGeom prst="rect">
            <a:avLst/>
          </a:prstGeom>
          <a:noFill/>
          <a:ln>
            <a:noFill/>
          </a:ln>
        </p:spPr>
      </p:pic>
      <p:pic>
        <p:nvPicPr>
          <p:cNvPr id="2401" name="Google Shape;2401;p349" descr="Call center outline"/>
          <p:cNvPicPr preferRelativeResize="0"/>
          <p:nvPr/>
        </p:nvPicPr>
        <p:blipFill rotWithShape="1">
          <a:blip r:embed="rId9">
            <a:alphaModFix/>
          </a:blip>
          <a:srcRect/>
          <a:stretch/>
        </p:blipFill>
        <p:spPr>
          <a:xfrm>
            <a:off x="6708335" y="4783667"/>
            <a:ext cx="139571" cy="139571"/>
          </a:xfrm>
          <a:prstGeom prst="rect">
            <a:avLst/>
          </a:prstGeom>
          <a:noFill/>
          <a:ln>
            <a:noFill/>
          </a:ln>
        </p:spPr>
      </p:pic>
      <p:pic>
        <p:nvPicPr>
          <p:cNvPr id="2402" name="Google Shape;2402;p349" descr="Remote learning language outline"/>
          <p:cNvPicPr preferRelativeResize="0"/>
          <p:nvPr/>
        </p:nvPicPr>
        <p:blipFill rotWithShape="1">
          <a:blip r:embed="rId10">
            <a:alphaModFix/>
          </a:blip>
          <a:srcRect/>
          <a:stretch/>
        </p:blipFill>
        <p:spPr>
          <a:xfrm>
            <a:off x="5510303" y="4347635"/>
            <a:ext cx="135343" cy="135343"/>
          </a:xfrm>
          <a:prstGeom prst="rect">
            <a:avLst/>
          </a:prstGeom>
          <a:noFill/>
          <a:ln>
            <a:noFill/>
          </a:ln>
        </p:spPr>
      </p:pic>
      <p:pic>
        <p:nvPicPr>
          <p:cNvPr id="2403" name="Google Shape;2403;p349" descr="Remote learning language outline"/>
          <p:cNvPicPr preferRelativeResize="0"/>
          <p:nvPr/>
        </p:nvPicPr>
        <p:blipFill rotWithShape="1">
          <a:blip r:embed="rId10">
            <a:alphaModFix/>
          </a:blip>
          <a:srcRect/>
          <a:stretch/>
        </p:blipFill>
        <p:spPr>
          <a:xfrm>
            <a:off x="5717735" y="3937001"/>
            <a:ext cx="135343" cy="135343"/>
          </a:xfrm>
          <a:prstGeom prst="rect">
            <a:avLst/>
          </a:prstGeom>
          <a:noFill/>
          <a:ln>
            <a:noFill/>
          </a:ln>
        </p:spPr>
      </p:pic>
      <p:pic>
        <p:nvPicPr>
          <p:cNvPr id="2404" name="Google Shape;2404;p349" descr="Remote learning language outline"/>
          <p:cNvPicPr preferRelativeResize="0"/>
          <p:nvPr/>
        </p:nvPicPr>
        <p:blipFill rotWithShape="1">
          <a:blip r:embed="rId10">
            <a:alphaModFix/>
          </a:blip>
          <a:srcRect/>
          <a:stretch/>
        </p:blipFill>
        <p:spPr>
          <a:xfrm>
            <a:off x="7546535" y="4351867"/>
            <a:ext cx="135343" cy="135343"/>
          </a:xfrm>
          <a:prstGeom prst="rect">
            <a:avLst/>
          </a:prstGeom>
          <a:noFill/>
          <a:ln>
            <a:noFill/>
          </a:ln>
        </p:spPr>
      </p:pic>
      <p:pic>
        <p:nvPicPr>
          <p:cNvPr id="2405" name="Google Shape;2405;p349" descr="Books with solid fill"/>
          <p:cNvPicPr preferRelativeResize="0"/>
          <p:nvPr/>
        </p:nvPicPr>
        <p:blipFill rotWithShape="1">
          <a:blip r:embed="rId11">
            <a:alphaModFix/>
          </a:blip>
          <a:srcRect/>
          <a:stretch/>
        </p:blipFill>
        <p:spPr>
          <a:xfrm>
            <a:off x="4676336" y="4809068"/>
            <a:ext cx="118424" cy="118424"/>
          </a:xfrm>
          <a:prstGeom prst="rect">
            <a:avLst/>
          </a:prstGeom>
          <a:noFill/>
          <a:ln>
            <a:noFill/>
          </a:ln>
        </p:spPr>
      </p:pic>
      <p:pic>
        <p:nvPicPr>
          <p:cNvPr id="2406" name="Google Shape;2406;p349" descr="Books with solid fill"/>
          <p:cNvPicPr preferRelativeResize="0"/>
          <p:nvPr/>
        </p:nvPicPr>
        <p:blipFill rotWithShape="1">
          <a:blip r:embed="rId11">
            <a:alphaModFix/>
          </a:blip>
          <a:srcRect/>
          <a:stretch/>
        </p:blipFill>
        <p:spPr>
          <a:xfrm>
            <a:off x="6729503" y="3941233"/>
            <a:ext cx="118424" cy="118424"/>
          </a:xfrm>
          <a:prstGeom prst="rect">
            <a:avLst/>
          </a:prstGeom>
          <a:noFill/>
          <a:ln>
            <a:noFill/>
          </a:ln>
        </p:spPr>
      </p:pic>
      <p:pic>
        <p:nvPicPr>
          <p:cNvPr id="2407" name="Google Shape;2407;p349" descr="Books with solid fill"/>
          <p:cNvPicPr preferRelativeResize="0"/>
          <p:nvPr/>
        </p:nvPicPr>
        <p:blipFill rotWithShape="1">
          <a:blip r:embed="rId11">
            <a:alphaModFix/>
          </a:blip>
          <a:srcRect/>
          <a:stretch/>
        </p:blipFill>
        <p:spPr>
          <a:xfrm>
            <a:off x="6208801" y="4813300"/>
            <a:ext cx="118424" cy="118424"/>
          </a:xfrm>
          <a:prstGeom prst="rect">
            <a:avLst/>
          </a:prstGeom>
          <a:noFill/>
          <a:ln>
            <a:noFill/>
          </a:ln>
        </p:spPr>
      </p:pic>
      <p:pic>
        <p:nvPicPr>
          <p:cNvPr id="2408" name="Google Shape;2408;p349" descr="Books with solid fill"/>
          <p:cNvPicPr preferRelativeResize="0"/>
          <p:nvPr/>
        </p:nvPicPr>
        <p:blipFill rotWithShape="1">
          <a:blip r:embed="rId11">
            <a:alphaModFix/>
          </a:blip>
          <a:srcRect/>
          <a:stretch/>
        </p:blipFill>
        <p:spPr>
          <a:xfrm>
            <a:off x="7787836" y="4809067"/>
            <a:ext cx="118424" cy="118424"/>
          </a:xfrm>
          <a:prstGeom prst="rect">
            <a:avLst/>
          </a:prstGeom>
          <a:noFill/>
          <a:ln>
            <a:noFill/>
          </a:ln>
        </p:spPr>
      </p:pic>
      <p:cxnSp>
        <p:nvCxnSpPr>
          <p:cNvPr id="2409" name="Google Shape;2409;p349"/>
          <p:cNvCxnSpPr/>
          <p:nvPr/>
        </p:nvCxnSpPr>
        <p:spPr>
          <a:xfrm>
            <a:off x="3668452" y="3290733"/>
            <a:ext cx="0" cy="609600"/>
          </a:xfrm>
          <a:prstGeom prst="straightConnector1">
            <a:avLst/>
          </a:prstGeom>
          <a:noFill/>
          <a:ln w="9525" cap="flat" cmpd="sng">
            <a:solidFill>
              <a:srgbClr val="D6D6D6"/>
            </a:solidFill>
            <a:prstDash val="dash"/>
            <a:round/>
            <a:headEnd type="none" w="sm" len="sm"/>
            <a:tailEnd type="none" w="sm" len="sm"/>
          </a:ln>
        </p:spPr>
      </p:cxnSp>
      <p:cxnSp>
        <p:nvCxnSpPr>
          <p:cNvPr id="2410" name="Google Shape;2410;p349"/>
          <p:cNvCxnSpPr/>
          <p:nvPr/>
        </p:nvCxnSpPr>
        <p:spPr>
          <a:xfrm>
            <a:off x="4527091" y="3299896"/>
            <a:ext cx="0" cy="1013200"/>
          </a:xfrm>
          <a:prstGeom prst="straightConnector1">
            <a:avLst/>
          </a:prstGeom>
          <a:noFill/>
          <a:ln w="9525" cap="flat" cmpd="sng">
            <a:solidFill>
              <a:srgbClr val="D6D6D6"/>
            </a:solidFill>
            <a:prstDash val="dash"/>
            <a:round/>
            <a:headEnd type="none" w="sm" len="sm"/>
            <a:tailEnd type="none" w="sm" len="sm"/>
          </a:ln>
        </p:spPr>
      </p:cxnSp>
      <p:cxnSp>
        <p:nvCxnSpPr>
          <p:cNvPr id="2411" name="Google Shape;2411;p349"/>
          <p:cNvCxnSpPr/>
          <p:nvPr/>
        </p:nvCxnSpPr>
        <p:spPr>
          <a:xfrm>
            <a:off x="5039675" y="3299896"/>
            <a:ext cx="0" cy="1013200"/>
          </a:xfrm>
          <a:prstGeom prst="straightConnector1">
            <a:avLst/>
          </a:prstGeom>
          <a:noFill/>
          <a:ln w="9525" cap="flat" cmpd="sng">
            <a:solidFill>
              <a:srgbClr val="D6D6D6"/>
            </a:solidFill>
            <a:prstDash val="dash"/>
            <a:round/>
            <a:headEnd type="none" w="sm" len="sm"/>
            <a:tailEnd type="none" w="sm" len="sm"/>
          </a:ln>
        </p:spPr>
      </p:cxnSp>
      <p:cxnSp>
        <p:nvCxnSpPr>
          <p:cNvPr id="2412" name="Google Shape;2412;p349"/>
          <p:cNvCxnSpPr/>
          <p:nvPr/>
        </p:nvCxnSpPr>
        <p:spPr>
          <a:xfrm>
            <a:off x="5547676" y="3299896"/>
            <a:ext cx="0" cy="981200"/>
          </a:xfrm>
          <a:prstGeom prst="straightConnector1">
            <a:avLst/>
          </a:prstGeom>
          <a:noFill/>
          <a:ln w="9525" cap="flat" cmpd="sng">
            <a:solidFill>
              <a:srgbClr val="D6D6D6"/>
            </a:solidFill>
            <a:prstDash val="dash"/>
            <a:round/>
            <a:headEnd type="none" w="sm" len="sm"/>
            <a:tailEnd type="none" w="sm" len="sm"/>
          </a:ln>
        </p:spPr>
      </p:cxnSp>
      <p:cxnSp>
        <p:nvCxnSpPr>
          <p:cNvPr id="2413" name="Google Shape;2413;p349"/>
          <p:cNvCxnSpPr/>
          <p:nvPr/>
        </p:nvCxnSpPr>
        <p:spPr>
          <a:xfrm>
            <a:off x="6055675" y="3299896"/>
            <a:ext cx="0" cy="1013200"/>
          </a:xfrm>
          <a:prstGeom prst="straightConnector1">
            <a:avLst/>
          </a:prstGeom>
          <a:noFill/>
          <a:ln w="9525" cap="flat" cmpd="sng">
            <a:solidFill>
              <a:srgbClr val="D6D6D6"/>
            </a:solidFill>
            <a:prstDash val="dash"/>
            <a:round/>
            <a:headEnd type="none" w="sm" len="sm"/>
            <a:tailEnd type="none" w="sm" len="sm"/>
          </a:ln>
        </p:spPr>
      </p:cxnSp>
      <p:cxnSp>
        <p:nvCxnSpPr>
          <p:cNvPr id="2414" name="Google Shape;2414;p349"/>
          <p:cNvCxnSpPr/>
          <p:nvPr/>
        </p:nvCxnSpPr>
        <p:spPr>
          <a:xfrm>
            <a:off x="6563675" y="3299896"/>
            <a:ext cx="0" cy="1013200"/>
          </a:xfrm>
          <a:prstGeom prst="straightConnector1">
            <a:avLst/>
          </a:prstGeom>
          <a:noFill/>
          <a:ln w="9525" cap="flat" cmpd="sng">
            <a:solidFill>
              <a:srgbClr val="D6D6D6"/>
            </a:solidFill>
            <a:prstDash val="dash"/>
            <a:round/>
            <a:headEnd type="none" w="sm" len="sm"/>
            <a:tailEnd type="none" w="sm" len="sm"/>
          </a:ln>
        </p:spPr>
      </p:cxnSp>
      <p:cxnSp>
        <p:nvCxnSpPr>
          <p:cNvPr id="2415" name="Google Shape;2415;p349"/>
          <p:cNvCxnSpPr/>
          <p:nvPr/>
        </p:nvCxnSpPr>
        <p:spPr>
          <a:xfrm>
            <a:off x="7071676" y="3299896"/>
            <a:ext cx="0" cy="1004000"/>
          </a:xfrm>
          <a:prstGeom prst="straightConnector1">
            <a:avLst/>
          </a:prstGeom>
          <a:noFill/>
          <a:ln w="9525" cap="flat" cmpd="sng">
            <a:solidFill>
              <a:srgbClr val="D6D6D6"/>
            </a:solidFill>
            <a:prstDash val="dash"/>
            <a:round/>
            <a:headEnd type="none" w="sm" len="sm"/>
            <a:tailEnd type="none" w="sm" len="sm"/>
          </a:ln>
        </p:spPr>
      </p:cxnSp>
      <p:cxnSp>
        <p:nvCxnSpPr>
          <p:cNvPr id="2416" name="Google Shape;2416;p349"/>
          <p:cNvCxnSpPr/>
          <p:nvPr/>
        </p:nvCxnSpPr>
        <p:spPr>
          <a:xfrm>
            <a:off x="7579675" y="3299896"/>
            <a:ext cx="0" cy="999200"/>
          </a:xfrm>
          <a:prstGeom prst="straightConnector1">
            <a:avLst/>
          </a:prstGeom>
          <a:noFill/>
          <a:ln w="9525" cap="flat" cmpd="sng">
            <a:solidFill>
              <a:srgbClr val="D6D6D6"/>
            </a:solidFill>
            <a:prstDash val="dash"/>
            <a:round/>
            <a:headEnd type="none" w="sm" len="sm"/>
            <a:tailEnd type="none" w="sm" len="sm"/>
          </a:ln>
        </p:spPr>
      </p:cxnSp>
      <p:sp>
        <p:nvSpPr>
          <p:cNvPr id="2435" name="Google Shape;2435;p349"/>
          <p:cNvSpPr txBox="1"/>
          <p:nvPr/>
        </p:nvSpPr>
        <p:spPr>
          <a:xfrm>
            <a:off x="9592017" y="1062000"/>
            <a:ext cx="2557185" cy="5323198"/>
          </a:xfrm>
          <a:prstGeom prst="rect">
            <a:avLst/>
          </a:prstGeom>
          <a:noFill/>
          <a:ln>
            <a:noFill/>
          </a:ln>
        </p:spPr>
        <p:txBody>
          <a:bodyPr spcFirstLastPara="1" wrap="square" lIns="121900" tIns="60933" rIns="121900" bIns="60933" anchor="t" anchorCtr="0">
            <a:spAutoFit/>
          </a:bodyPr>
          <a:lstStyle/>
          <a:p>
            <a:pPr>
              <a:buSzPts val="1100"/>
            </a:pPr>
            <a:r>
              <a:rPr lang="en" sz="1333" b="1">
                <a:solidFill>
                  <a:srgbClr val="FFFFFF"/>
                </a:solidFill>
                <a:latin typeface="Merriweather"/>
                <a:ea typeface="Merriweather"/>
                <a:cs typeface="Merriweather"/>
                <a:sym typeface="Merriweather"/>
              </a:rPr>
              <a:t>Dig</a:t>
            </a:r>
            <a:r>
              <a:rPr lang="en" sz="1333" b="1">
                <a:solidFill>
                  <a:schemeClr val="bg1"/>
                </a:solidFill>
                <a:latin typeface="Merriweather"/>
                <a:ea typeface="Merriweather"/>
                <a:cs typeface="Merriweather"/>
                <a:sym typeface="Merriweather"/>
              </a:rPr>
              <a:t>ital Care Management</a:t>
            </a:r>
            <a:endParaRPr lang="en" sz="1333" b="1">
              <a:solidFill>
                <a:schemeClr val="bg1"/>
              </a:solidFill>
              <a:latin typeface="Merriweather"/>
              <a:ea typeface="Merriweather"/>
              <a:cs typeface="Merriweather"/>
            </a:endParaRPr>
          </a:p>
          <a:p>
            <a:pPr marL="609585">
              <a:buClr>
                <a:srgbClr val="000000"/>
              </a:buClr>
              <a:buSzPts val="1100"/>
            </a:pPr>
            <a:endParaRPr sz="1467">
              <a:solidFill>
                <a:schemeClr val="bg1"/>
              </a:solidFill>
              <a:latin typeface="Roboto"/>
              <a:ea typeface="Roboto"/>
              <a:cs typeface="Roboto"/>
            </a:endParaRPr>
          </a:p>
          <a:p>
            <a:pPr marL="304792" indent="-237061">
              <a:buClr>
                <a:srgbClr val="FFFFFF"/>
              </a:buClr>
              <a:buSzPts val="1000"/>
              <a:buFont typeface="Roboto"/>
              <a:buChar char="●"/>
            </a:pPr>
            <a:r>
              <a:rPr lang="en" sz="1333">
                <a:solidFill>
                  <a:srgbClr val="FFFFFF"/>
                </a:solidFill>
                <a:latin typeface="Roboto"/>
                <a:ea typeface="Roboto"/>
                <a:cs typeface="Roboto"/>
              </a:rPr>
              <a:t>Continuous and sustained member experience </a:t>
            </a:r>
          </a:p>
          <a:p>
            <a:pPr marL="67732">
              <a:buClr>
                <a:srgbClr val="FFFFFF"/>
              </a:buClr>
              <a:buSzPts val="1000"/>
            </a:pPr>
            <a:endParaRPr lang="en" sz="1333">
              <a:solidFill>
                <a:srgbClr val="FFFFFF"/>
              </a:solidFill>
              <a:latin typeface="Roboto"/>
              <a:ea typeface="Roboto"/>
              <a:cs typeface="Roboto"/>
            </a:endParaRPr>
          </a:p>
          <a:p>
            <a:pPr marL="304792" indent="-237061">
              <a:buClr>
                <a:srgbClr val="FFFFFF"/>
              </a:buClr>
              <a:buSzPts val="1000"/>
              <a:buFont typeface="Roboto"/>
              <a:buChar char="●"/>
            </a:pPr>
            <a:r>
              <a:rPr lang="en" sz="1333">
                <a:solidFill>
                  <a:srgbClr val="FFFFFF"/>
                </a:solidFill>
                <a:latin typeface="Roboto"/>
                <a:ea typeface="Roboto"/>
                <a:cs typeface="Roboto"/>
              </a:rPr>
              <a:t>Convenient and less invasive for members</a:t>
            </a:r>
            <a:endParaRPr lang="en" sz="2400"/>
          </a:p>
          <a:p>
            <a:pPr marL="67732">
              <a:buClr>
                <a:srgbClr val="FFFFFF"/>
              </a:buClr>
              <a:buSzPts val="1000"/>
            </a:pPr>
            <a:endParaRPr lang="en" sz="1333">
              <a:solidFill>
                <a:srgbClr val="FFFFFF"/>
              </a:solidFill>
              <a:latin typeface="Roboto"/>
              <a:ea typeface="Roboto"/>
              <a:cs typeface="Roboto"/>
            </a:endParaRPr>
          </a:p>
          <a:p>
            <a:pPr marL="304792" indent="-237061">
              <a:buClr>
                <a:srgbClr val="FFFFFF"/>
              </a:buClr>
              <a:buSzPts val="1000"/>
              <a:buFont typeface="Roboto"/>
              <a:buChar char="●"/>
            </a:pPr>
            <a:r>
              <a:rPr lang="en" sz="1333">
                <a:solidFill>
                  <a:srgbClr val="FFFFFF"/>
                </a:solidFill>
                <a:latin typeface="Roboto"/>
                <a:ea typeface="Roboto"/>
                <a:cs typeface="Roboto"/>
              </a:rPr>
              <a:t>Identifies and surfaces insights about emerging needs in real-time </a:t>
            </a:r>
          </a:p>
          <a:p>
            <a:pPr marL="304792" indent="-237061">
              <a:buClr>
                <a:srgbClr val="FFFFFF"/>
              </a:buClr>
              <a:buSzPts val="1000"/>
              <a:buFont typeface="Roboto"/>
              <a:buChar char="●"/>
            </a:pPr>
            <a:endParaRPr lang="en" sz="1333">
              <a:solidFill>
                <a:srgbClr val="FFFFFF"/>
              </a:solidFill>
              <a:latin typeface="Roboto"/>
              <a:ea typeface="Roboto"/>
              <a:cs typeface="Roboto"/>
              <a:sym typeface="Roboto"/>
            </a:endParaRPr>
          </a:p>
          <a:p>
            <a:pPr marL="304792" indent="-237061">
              <a:buClr>
                <a:srgbClr val="FFFFFF"/>
              </a:buClr>
              <a:buSzPts val="1000"/>
              <a:buFont typeface="Roboto"/>
              <a:buChar char="●"/>
            </a:pPr>
            <a:r>
              <a:rPr lang="en" sz="1333">
                <a:solidFill>
                  <a:srgbClr val="FFFFFF"/>
                </a:solidFill>
                <a:latin typeface="Roboto"/>
                <a:ea typeface="Roboto"/>
                <a:cs typeface="Roboto"/>
              </a:rPr>
              <a:t>Opportunity for both member and staff-driven interactions</a:t>
            </a:r>
          </a:p>
          <a:p>
            <a:pPr marL="67732" algn="ctr">
              <a:spcBef>
                <a:spcPts val="1333"/>
              </a:spcBef>
              <a:buClr>
                <a:srgbClr val="FFFFFF"/>
              </a:buClr>
              <a:buSzPts val="1000"/>
            </a:pPr>
            <a:endParaRPr lang="en" sz="1333">
              <a:solidFill>
                <a:srgbClr val="FFFFFF"/>
              </a:solidFill>
              <a:latin typeface="Roboto"/>
              <a:ea typeface="Roboto"/>
              <a:cs typeface="Roboto"/>
            </a:endParaRPr>
          </a:p>
          <a:p>
            <a:pPr marL="67732" algn="ctr">
              <a:spcBef>
                <a:spcPts val="1333"/>
              </a:spcBef>
              <a:buSzPts val="1000"/>
            </a:pPr>
            <a:r>
              <a:rPr lang="en" sz="1333">
                <a:solidFill>
                  <a:srgbClr val="FFFFFF"/>
                </a:solidFill>
                <a:latin typeface="Roboto"/>
                <a:ea typeface="Roboto"/>
                <a:cs typeface="Roboto"/>
              </a:rPr>
              <a:t>Designed to support and scale the care team relationship while enabling staff to operate top of license</a:t>
            </a:r>
            <a:endParaRPr lang="en" sz="1333">
              <a:latin typeface="Roboto"/>
            </a:endParaRPr>
          </a:p>
          <a:p>
            <a:pPr marL="609585">
              <a:spcBef>
                <a:spcPts val="1333"/>
              </a:spcBef>
              <a:buClr>
                <a:srgbClr val="000000"/>
              </a:buClr>
              <a:buSzPts val="1000"/>
            </a:pPr>
            <a:endParaRPr sz="1333">
              <a:solidFill>
                <a:srgbClr val="FFFFFF"/>
              </a:solidFill>
              <a:latin typeface="Roboto"/>
              <a:ea typeface="Roboto"/>
              <a:cs typeface="Roboto"/>
              <a:sym typeface="Roboto"/>
            </a:endParaRPr>
          </a:p>
          <a:p>
            <a:pPr>
              <a:spcBef>
                <a:spcPts val="1333"/>
              </a:spcBef>
              <a:buClr>
                <a:srgbClr val="000000"/>
              </a:buClr>
              <a:buSzPts val="1000"/>
            </a:pPr>
            <a:endParaRPr lang="en" sz="1333">
              <a:solidFill>
                <a:srgbClr val="FFFFFF"/>
              </a:solidFill>
              <a:latin typeface="Merriweather"/>
              <a:ea typeface="Roboto"/>
              <a:cs typeface="Roboto"/>
            </a:endParaRPr>
          </a:p>
        </p:txBody>
      </p:sp>
      <p:sp>
        <p:nvSpPr>
          <p:cNvPr id="2436" name="Google Shape;2436;p349"/>
          <p:cNvSpPr txBox="1"/>
          <p:nvPr/>
        </p:nvSpPr>
        <p:spPr>
          <a:xfrm>
            <a:off x="1820667" y="6249634"/>
            <a:ext cx="7489600" cy="451493"/>
          </a:xfrm>
          <a:prstGeom prst="rect">
            <a:avLst/>
          </a:prstGeom>
          <a:noFill/>
          <a:ln>
            <a:noFill/>
          </a:ln>
        </p:spPr>
        <p:txBody>
          <a:bodyPr spcFirstLastPara="1" wrap="square" lIns="121900" tIns="121900" rIns="121900" bIns="121900" anchor="t" anchorCtr="0">
            <a:spAutoFit/>
          </a:bodyPr>
          <a:lstStyle/>
          <a:p>
            <a:pPr algn="r">
              <a:buClr>
                <a:srgbClr val="000000"/>
              </a:buClr>
              <a:buSzPts val="500"/>
            </a:pPr>
            <a:r>
              <a:rPr lang="en" sz="667" i="1">
                <a:solidFill>
                  <a:srgbClr val="999999"/>
                </a:solidFill>
                <a:latin typeface="Arial"/>
                <a:ea typeface="Arial"/>
                <a:cs typeface="Arial"/>
                <a:sym typeface="Arial"/>
              </a:rPr>
              <a:t>Source: “A Pragmatic Methodology for the Evaluation of Digital Care Management in the Context of Multimorbidity.” Taylor &amp; Francis, Journal of Medical Economics, </a:t>
            </a:r>
            <a:br>
              <a:rPr lang="en" sz="667" i="1">
                <a:solidFill>
                  <a:srgbClr val="999999"/>
                </a:solidFill>
                <a:latin typeface="Arial"/>
                <a:ea typeface="Arial"/>
                <a:cs typeface="Arial"/>
                <a:sym typeface="Arial"/>
              </a:rPr>
            </a:br>
            <a:r>
              <a:rPr lang="en" sz="667" i="1">
                <a:solidFill>
                  <a:srgbClr val="999999"/>
                </a:solidFill>
                <a:latin typeface="Arial"/>
                <a:ea typeface="Arial"/>
                <a:cs typeface="Arial"/>
                <a:sym typeface="Arial"/>
              </a:rPr>
              <a:t>11 Feb. 2021, www.tandfonline.com/doi/full/10.1080/13696998.2021.1890416.</a:t>
            </a:r>
            <a:endParaRPr sz="667" i="1">
              <a:solidFill>
                <a:srgbClr val="999999"/>
              </a:solidFill>
              <a:latin typeface="Arial"/>
              <a:ea typeface="Arial"/>
              <a:cs typeface="Arial"/>
              <a:sym typeface="Arial"/>
            </a:endParaRPr>
          </a:p>
        </p:txBody>
      </p:sp>
    </p:spTree>
    <p:extLst>
      <p:ext uri="{BB962C8B-B14F-4D97-AF65-F5344CB8AC3E}">
        <p14:creationId xmlns:p14="http://schemas.microsoft.com/office/powerpoint/2010/main" val="1833857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a:t>
            </a:r>
            <a:r>
              <a:rPr lang="en-US" sz="1850" err="1"/>
              <a:t>Progerams</a:t>
            </a:r>
            <a:r>
              <a:rPr lang="en-US" sz="1850"/>
              <a:t>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75554"/>
            <a:ext cx="2452929" cy="2052450"/>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Pain</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099053" y="3203515"/>
            <a:ext cx="2540847" cy="2031478"/>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Team info</a:t>
            </a: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55165"/>
            <a:ext cx="2540847" cy="361048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New provider appointments</a:t>
            </a:r>
          </a:p>
          <a:p>
            <a:pPr marL="285750" indent="-285750">
              <a:lnSpc>
                <a:spcPct val="112999"/>
              </a:lnSpc>
              <a:buChar char="•"/>
            </a:pPr>
            <a:r>
              <a:rPr lang="en-US" sz="1800" b="1">
                <a:solidFill>
                  <a:schemeClr val="tx1"/>
                </a:solidFill>
                <a:latin typeface="Roboto"/>
                <a:ea typeface="Roboto"/>
                <a:cs typeface="Roboto"/>
              </a:rPr>
              <a:t>Radiation appointments (if appropriate)</a:t>
            </a:r>
          </a:p>
          <a:p>
            <a:pPr marL="285750" indent="-285750">
              <a:lnSpc>
                <a:spcPct val="112999"/>
              </a:lnSpc>
              <a:buChar char="•"/>
            </a:pPr>
            <a:r>
              <a:rPr lang="en-US" sz="1800" b="1">
                <a:solidFill>
                  <a:schemeClr val="tx1"/>
                </a:solidFill>
                <a:latin typeface="Roboto"/>
                <a:ea typeface="Roboto"/>
                <a:cs typeface="Roboto"/>
              </a:rPr>
              <a:t>Chemo appointments (if appropriate)</a:t>
            </a:r>
          </a:p>
          <a:p>
            <a:pPr marL="285750" indent="-285750">
              <a:lnSpc>
                <a:spcPct val="112999"/>
              </a:lnSpc>
              <a:buChar char="•"/>
            </a:pPr>
            <a:r>
              <a:rPr lang="en-US" sz="1800" b="1">
                <a:solidFill>
                  <a:schemeClr val="tx1"/>
                </a:solidFill>
                <a:latin typeface="Roboto"/>
                <a:ea typeface="Roboto"/>
                <a:cs typeface="Roboto"/>
              </a:rPr>
              <a:t>Next f/u call with care team</a:t>
            </a: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224285"/>
            <a:ext cx="2452929" cy="2066432"/>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dirty="0">
                <a:solidFill>
                  <a:schemeClr val="tx1"/>
                </a:solidFill>
                <a:latin typeface="Roboto"/>
                <a:ea typeface="Roboto"/>
                <a:cs typeface="Roboto"/>
              </a:rPr>
              <a:t>Oncology- Cancer Support</a:t>
            </a:r>
          </a:p>
          <a:p>
            <a:pPr marL="285750" indent="-285750">
              <a:lnSpc>
                <a:spcPct val="112999"/>
              </a:lnSpc>
              <a:buChar char="•"/>
            </a:pPr>
            <a:r>
              <a:rPr lang="en-US" sz="1800" b="1" dirty="0">
                <a:solidFill>
                  <a:schemeClr val="tx1"/>
                </a:solidFill>
                <a:latin typeface="Roboto"/>
                <a:ea typeface="Roboto"/>
                <a:cs typeface="Roboto"/>
              </a:rPr>
              <a:t>Breast Cancer</a:t>
            </a:r>
          </a:p>
          <a:p>
            <a:pPr marL="0" lvl="0" indent="0" algn="ctr">
              <a:lnSpc>
                <a:spcPct val="112999"/>
              </a:lnSpc>
              <a:spcBef>
                <a:spcPts val="0"/>
              </a:spcBef>
              <a:spcAft>
                <a:spcPts val="0"/>
              </a:spcAft>
              <a:buFont typeface="Arial"/>
              <a:buNone/>
            </a:pPr>
            <a:endParaRPr lang="en-US" sz="1800" b="1">
              <a:solidFill>
                <a:schemeClr val="tx1"/>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145851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sp>
        <p:nvSpPr>
          <p:cNvPr id="2" name="Google Shape;1285;p114">
            <a:extLst>
              <a:ext uri="{FF2B5EF4-FFF2-40B4-BE49-F238E27FC236}">
                <a16:creationId xmlns:a16="http://schemas.microsoft.com/office/drawing/2014/main" id="{B7F88D20-10E5-A1FC-F676-EF301179FD6C}"/>
              </a:ext>
            </a:extLst>
          </p:cNvPr>
          <p:cNvSpPr txBox="1">
            <a:spLocks noGrp="1"/>
          </p:cNvSpPr>
          <p:nvPr>
            <p:ph type="title"/>
          </p:nvPr>
        </p:nvSpPr>
        <p:spPr>
          <a:xfrm>
            <a:off x="898068" y="1601800"/>
            <a:ext cx="4260628" cy="3654399"/>
          </a:xfrm>
          <a:prstGeom prst="rect">
            <a:avLst/>
          </a:prstGeom>
          <a:noFill/>
          <a:ln>
            <a:noFill/>
          </a:ln>
        </p:spPr>
        <p:txBody>
          <a:bodyPr vert="horz" wrap="square" lIns="121898" tIns="60935" rIns="121898" bIns="60935" anchor="ctr" anchorCtr="0" compatLnSpc="1">
            <a:noAutofit/>
          </a:bodyPr>
          <a:lstStyle/>
          <a:p>
            <a:r>
              <a:rPr lang="en-US" sz="1850">
                <a:latin typeface="Roboto"/>
              </a:rPr>
              <a:t>Meredith, 28, is pregnant with her first child and has a diagnosis of gestational diabetes. When you connect, you have meaningful calls, but, many times you get her voicemail. She’s also said that she sometimes forgets what information/ advice you shared.</a:t>
            </a:r>
            <a:br>
              <a:rPr lang="en-US" sz="1850">
                <a:latin typeface="Roboto"/>
              </a:rPr>
            </a:br>
            <a:br>
              <a:rPr lang="en-US" sz="1850">
                <a:latin typeface="Roboto"/>
              </a:rPr>
            </a:br>
            <a:br>
              <a:rPr lang="en-US" sz="1850">
                <a:latin typeface="Roboto"/>
              </a:rPr>
            </a:br>
            <a:r>
              <a:rPr lang="en-US" sz="1850">
                <a:latin typeface="Roboto"/>
              </a:rPr>
              <a:t>Fast forward, Meredith delivers early at 32 weeks, and new baby girl is in the NICU</a:t>
            </a:r>
            <a:r>
              <a:rPr lang="en-US" sz="1850">
                <a:latin typeface="Roboto Light"/>
              </a:rPr>
              <a:t>.</a:t>
            </a:r>
            <a:r>
              <a:rPr lang="en-US" sz="1850">
                <a:latin typeface="Roboto"/>
              </a:rPr>
              <a:t> </a:t>
            </a:r>
          </a:p>
        </p:txBody>
      </p:sp>
      <p:sp>
        <p:nvSpPr>
          <p:cNvPr id="3" name="Google Shape;1286;p114">
            <a:extLst>
              <a:ext uri="{FF2B5EF4-FFF2-40B4-BE49-F238E27FC236}">
                <a16:creationId xmlns:a16="http://schemas.microsoft.com/office/drawing/2014/main" id="{421C932B-B7FC-F1F1-5496-3A65C19E262D}"/>
              </a:ext>
            </a:extLst>
          </p:cNvPr>
          <p:cNvSpPr txBox="1">
            <a:spLocks noGrp="1"/>
          </p:cNvSpPr>
          <p:nvPr>
            <p:ph type="pic" sz="quarter" idx="4294967295"/>
          </p:nvPr>
        </p:nvSpPr>
        <p:spPr>
          <a:xfrm>
            <a:off x="6096003" y="19458"/>
            <a:ext cx="6096003" cy="6832003"/>
          </a:xfrm>
          <a:prstGeom prst="rect">
            <a:avLst/>
          </a:prstGeom>
          <a:solidFill>
            <a:srgbClr val="F2F5F7"/>
          </a:solidFill>
          <a:ln>
            <a:noFill/>
          </a:ln>
        </p:spPr>
        <p:txBody>
          <a:bodyPr vert="horz" wrap="square" lIns="121898" tIns="60935" rIns="121898" bIns="60935" anchor="ctr" anchorCtr="1" compatLnSpc="1">
            <a:noAutofit/>
          </a:bodyPr>
          <a:lstStyle/>
          <a:p>
            <a:endParaRPr lang="en-US"/>
          </a:p>
        </p:txBody>
      </p:sp>
      <p:pic>
        <p:nvPicPr>
          <p:cNvPr id="4" name="Google Shape;1287;p114">
            <a:extLst>
              <a:ext uri="{FF2B5EF4-FFF2-40B4-BE49-F238E27FC236}">
                <a16:creationId xmlns:a16="http://schemas.microsoft.com/office/drawing/2014/main" id="{CD96F747-FF13-02A5-B96F-6EF3C27DAD9D}"/>
              </a:ext>
            </a:extLst>
          </p:cNvPr>
          <p:cNvPicPr>
            <a:picLocks noChangeAspect="1"/>
          </p:cNvPicPr>
          <p:nvPr/>
        </p:nvPicPr>
        <p:blipFill>
          <a:blip r:embed="rId3">
            <a:alphaModFix/>
          </a:blip>
          <a:srcRect r="11783"/>
          <a:stretch>
            <a:fillRect/>
          </a:stretch>
        </p:blipFill>
        <p:spPr>
          <a:xfrm>
            <a:off x="6090096" y="5093"/>
            <a:ext cx="6177695" cy="6940826"/>
          </a:xfrm>
          <a:prstGeom prst="rect">
            <a:avLst/>
          </a:prstGeom>
          <a:noFill/>
          <a:ln cap="flat">
            <a:noFill/>
          </a:ln>
        </p:spPr>
      </p:pic>
    </p:spTree>
    <p:extLst>
      <p:ext uri="{BB962C8B-B14F-4D97-AF65-F5344CB8AC3E}">
        <p14:creationId xmlns:p14="http://schemas.microsoft.com/office/powerpoint/2010/main" val="121448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a:t>
            </a:r>
            <a:r>
              <a:rPr lang="en-US" sz="1850" err="1"/>
              <a:t>Progerams</a:t>
            </a:r>
            <a:r>
              <a:rPr lang="en-US" sz="1850"/>
              <a:t>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217499"/>
            <a:ext cx="2452929" cy="2003515"/>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Monitoring blood sugar daily- gestational diabetes</a:t>
            </a:r>
            <a:endParaRPr lang="en-US">
              <a:solidFill>
                <a:schemeClr val="tx1"/>
              </a:solidFill>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099053" y="3133607"/>
            <a:ext cx="2540847" cy="2094396"/>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a:lnSpc>
                <a:spcPct val="112999"/>
              </a:lnSpc>
            </a:pPr>
            <a:endParaRPr lang="en-US" sz="1800" b="1">
              <a:solidFill>
                <a:srgbClr val="1F2327"/>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218082"/>
            <a:ext cx="2540847" cy="1806849"/>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New Provider appointments</a:t>
            </a:r>
          </a:p>
          <a:p>
            <a:pPr marL="285750" indent="-285750">
              <a:lnSpc>
                <a:spcPct val="112999"/>
              </a:lnSpc>
              <a:buChar char="•"/>
            </a:pPr>
            <a:r>
              <a:rPr lang="en-US" sz="1800" b="1">
                <a:solidFill>
                  <a:schemeClr val="tx1"/>
                </a:solidFill>
                <a:latin typeface="Roboto"/>
                <a:ea typeface="Roboto"/>
                <a:cs typeface="Roboto"/>
              </a:rPr>
              <a:t>New Medications </a:t>
            </a:r>
          </a:p>
          <a:p>
            <a:pPr marL="285750" indent="-285750">
              <a:lnSpc>
                <a:spcPct val="112999"/>
              </a:lnSpc>
              <a:buChar char="•"/>
            </a:pPr>
            <a:r>
              <a:rPr lang="en-US" sz="1800" b="1">
                <a:solidFill>
                  <a:schemeClr val="tx1"/>
                </a:solidFill>
                <a:latin typeface="Roboto"/>
                <a:ea typeface="Roboto"/>
                <a:cs typeface="Roboto"/>
              </a:rPr>
              <a:t>Next f/u call with care team</a:t>
            </a: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77390" y="3125820"/>
            <a:ext cx="2522839" cy="3415662"/>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Maternal Health (prenatal/postpartum support) </a:t>
            </a:r>
            <a:endParaRPr lang="en-US" sz="1850">
              <a:solidFill>
                <a:schemeClr val="tx1"/>
              </a:solidFill>
            </a:endParaRPr>
          </a:p>
          <a:p>
            <a:pPr marL="285750" indent="-285750">
              <a:lnSpc>
                <a:spcPct val="112999"/>
              </a:lnSpc>
              <a:buFont typeface="Arial"/>
              <a:buChar char="•"/>
            </a:pPr>
            <a:r>
              <a:rPr lang="en-US" sz="1800" b="1">
                <a:solidFill>
                  <a:schemeClr val="tx1"/>
                </a:solidFill>
                <a:latin typeface="Roboto"/>
                <a:ea typeface="Roboto"/>
                <a:cs typeface="Roboto"/>
              </a:rPr>
              <a:t>Gestational Diabetes</a:t>
            </a:r>
          </a:p>
          <a:p>
            <a:pPr marL="285750" indent="-285750">
              <a:lnSpc>
                <a:spcPct val="112999"/>
              </a:lnSpc>
              <a:buFont typeface="Arial"/>
              <a:buChar char="•"/>
            </a:pPr>
            <a:r>
              <a:rPr lang="en-US" sz="1800" b="1">
                <a:solidFill>
                  <a:schemeClr val="tx1"/>
                </a:solidFill>
                <a:latin typeface="Roboto"/>
                <a:ea typeface="Roboto"/>
                <a:cs typeface="Roboto"/>
              </a:rPr>
              <a:t>Neonatal Intensive Care Unit Support- post delivery</a:t>
            </a:r>
          </a:p>
          <a:p>
            <a:pPr algn="ctr">
              <a:lnSpc>
                <a:spcPct val="112999"/>
              </a:lnSpc>
            </a:pPr>
            <a:endParaRPr lang="en-US" sz="1800" b="1">
              <a:solidFill>
                <a:srgbClr val="1F2327"/>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117793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56"/>
          <p:cNvSpPr txBox="1">
            <a:spLocks noGrp="1"/>
          </p:cNvSpPr>
          <p:nvPr>
            <p:ph type="title"/>
          </p:nvPr>
        </p:nvSpPr>
        <p:spPr>
          <a:xfrm>
            <a:off x="2621184" y="1835767"/>
            <a:ext cx="7015504" cy="3209029"/>
          </a:xfrm>
          <a:prstGeom prst="rect">
            <a:avLst/>
          </a:prstGeom>
          <a:noFill/>
          <a:ln>
            <a:noFill/>
          </a:ln>
        </p:spPr>
        <p:txBody>
          <a:bodyPr spcFirstLastPara="1" wrap="square" lIns="121787" tIns="60877" rIns="121787" bIns="60877" anchor="ctr" anchorCtr="0">
            <a:noAutofit/>
          </a:bodyPr>
          <a:lstStyle/>
          <a:p>
            <a:r>
              <a:rPr lang="en-US" sz="5550" dirty="0"/>
              <a:t>DM Specific Scenarios  </a:t>
            </a:r>
            <a:endParaRPr dirty="0"/>
          </a:p>
        </p:txBody>
      </p:sp>
      <p:sp>
        <p:nvSpPr>
          <p:cNvPr id="1761" name="Google Shape;1761;p156"/>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33</a:t>
            </a:fld>
            <a:endParaRPr/>
          </a:p>
        </p:txBody>
      </p:sp>
    </p:spTree>
    <p:extLst>
      <p:ext uri="{BB962C8B-B14F-4D97-AF65-F5344CB8AC3E}">
        <p14:creationId xmlns:p14="http://schemas.microsoft.com/office/powerpoint/2010/main" val="4187777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86">
    <p:spTree>
      <p:nvGrpSpPr>
        <p:cNvPr id="1" name=""/>
        <p:cNvGrpSpPr/>
        <p:nvPr/>
      </p:nvGrpSpPr>
      <p:grpSpPr>
        <a:xfrm>
          <a:off x="0" y="0"/>
          <a:ext cx="0" cy="0"/>
          <a:chOff x="0" y="0"/>
          <a:chExt cx="0" cy="0"/>
        </a:xfrm>
      </p:grpSpPr>
      <p:sp>
        <p:nvSpPr>
          <p:cNvPr id="2" name="Google Shape;1306;p117">
            <a:extLst>
              <a:ext uri="{FF2B5EF4-FFF2-40B4-BE49-F238E27FC236}">
                <a16:creationId xmlns:a16="http://schemas.microsoft.com/office/drawing/2014/main" id="{866FC0C9-0540-9A9A-EF26-89FFF3424B75}"/>
              </a:ext>
            </a:extLst>
          </p:cNvPr>
          <p:cNvSpPr txBox="1">
            <a:spLocks noGrp="1"/>
          </p:cNvSpPr>
          <p:nvPr>
            <p:ph type="title"/>
          </p:nvPr>
        </p:nvSpPr>
        <p:spPr>
          <a:xfrm>
            <a:off x="721635" y="1601919"/>
            <a:ext cx="4646797" cy="3654399"/>
          </a:xfrm>
          <a:prstGeom prst="rect">
            <a:avLst/>
          </a:prstGeom>
          <a:noFill/>
          <a:ln>
            <a:noFill/>
          </a:ln>
        </p:spPr>
        <p:txBody>
          <a:bodyPr vert="horz" wrap="square" lIns="121898" tIns="60935" rIns="121898" bIns="60935" anchor="ctr" anchorCtr="0" compatLnSpc="1">
            <a:noAutofit/>
          </a:bodyPr>
          <a:lstStyle/>
          <a:p>
            <a:r>
              <a:rPr lang="en-US" sz="1850">
                <a:latin typeface="Roboto"/>
              </a:rPr>
              <a:t>Roger, 63, is diabetic who doesn’t communicate his blood sugar readings. He expressed interest in setting some goals that he shared with you but says he’ll probably forget about them. He enjoys connecting with you but he says he’s so busy that he sometimes does not have the time for a call. </a:t>
            </a:r>
            <a:endParaRPr lang="en-US">
              <a:latin typeface="Roboto"/>
            </a:endParaRPr>
          </a:p>
        </p:txBody>
      </p:sp>
      <p:pic>
        <p:nvPicPr>
          <p:cNvPr id="3" name="Google Shape;1307;p117">
            <a:extLst>
              <a:ext uri="{FF2B5EF4-FFF2-40B4-BE49-F238E27FC236}">
                <a16:creationId xmlns:a16="http://schemas.microsoft.com/office/drawing/2014/main" id="{42492838-F2E2-14E8-261A-AF8D956173D7}"/>
              </a:ext>
            </a:extLst>
          </p:cNvPr>
          <p:cNvPicPr>
            <a:picLocks noChangeAspect="1"/>
          </p:cNvPicPr>
          <p:nvPr/>
        </p:nvPicPr>
        <p:blipFill>
          <a:blip r:embed="rId3">
            <a:alphaModFix/>
          </a:blip>
          <a:srcRect/>
          <a:stretch>
            <a:fillRect/>
          </a:stretch>
        </p:blipFill>
        <p:spPr>
          <a:xfrm>
            <a:off x="6096003" y="0"/>
            <a:ext cx="6090379" cy="6858018"/>
          </a:xfrm>
          <a:prstGeom prst="rect">
            <a:avLst/>
          </a:prstGeom>
          <a:noFill/>
          <a:ln cap="flat">
            <a:noFill/>
          </a:ln>
        </p:spPr>
      </p:pic>
    </p:spTree>
    <p:extLst>
      <p:ext uri="{BB962C8B-B14F-4D97-AF65-F5344CB8AC3E}">
        <p14:creationId xmlns:p14="http://schemas.microsoft.com/office/powerpoint/2010/main" val="2929309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a:t>
            </a:r>
            <a:r>
              <a:rPr lang="en-US" sz="1850" err="1"/>
              <a:t>Progerams</a:t>
            </a:r>
            <a:r>
              <a:rPr lang="en-US" sz="1850"/>
              <a:t>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Blood sugar</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Goals </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New 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Encourage medications</a:t>
            </a:r>
          </a:p>
          <a:p>
            <a:pPr marL="285750" indent="-285750">
              <a:lnSpc>
                <a:spcPct val="112999"/>
              </a:lnSpc>
              <a:buChar char="•"/>
            </a:pPr>
            <a:r>
              <a:rPr lang="en-US" sz="1800" b="1">
                <a:solidFill>
                  <a:schemeClr val="tx1"/>
                </a:solidFill>
                <a:latin typeface="Roboto"/>
                <a:ea typeface="Roboto"/>
                <a:cs typeface="Roboto"/>
              </a:rPr>
              <a:t>Enter goals</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Diabetic Program</a:t>
            </a:r>
            <a:endParaRPr lang="en-US">
              <a:solidFill>
                <a:schemeClr val="tx1"/>
              </a:solidFill>
            </a:endParaRPr>
          </a:p>
          <a:p>
            <a:pPr marL="285750" lvl="0" indent="-285750">
              <a:lnSpc>
                <a:spcPct val="112999"/>
              </a:lnSpc>
              <a:spcBef>
                <a:spcPts val="0"/>
              </a:spcBef>
              <a:spcAft>
                <a:spcPts val="0"/>
              </a:spcAft>
              <a:buFont typeface="Arial"/>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Lifestyle: Managing Stress or Physical Activity </a:t>
            </a:r>
          </a:p>
          <a:p>
            <a:pPr algn="ctr">
              <a:lnSpc>
                <a:spcPct val="112999"/>
              </a:lnSpc>
            </a:pPr>
            <a:endParaRPr lang="en-US" sz="1800" b="1">
              <a:solidFill>
                <a:srgbClr val="1F2327"/>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410908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12"/>
          <p:cNvSpPr txBox="1">
            <a:spLocks noGrp="1"/>
          </p:cNvSpPr>
          <p:nvPr>
            <p:ph type="title"/>
          </p:nvPr>
        </p:nvSpPr>
        <p:spPr>
          <a:xfrm>
            <a:off x="930730" y="1606376"/>
            <a:ext cx="4417558" cy="3651200"/>
          </a:xfrm>
          <a:prstGeom prst="rect">
            <a:avLst/>
          </a:prstGeom>
        </p:spPr>
        <p:txBody>
          <a:bodyPr spcFirstLastPara="1" wrap="square" lIns="121900" tIns="60933" rIns="121900" bIns="60933" anchor="ctr" anchorCtr="0">
            <a:noAutofit/>
          </a:bodyPr>
          <a:lstStyle/>
          <a:p>
            <a:r>
              <a:rPr lang="en" sz="2000" b="0">
                <a:solidFill>
                  <a:schemeClr val="tx1"/>
                </a:solidFill>
                <a:latin typeface="Roboto"/>
              </a:rPr>
              <a:t>Felicity, 54, has hypertension. She forgot her last cardiologist appointment. She tends to look up information about her condition by googling and at times relies on unreliable sources. </a:t>
            </a:r>
            <a:endParaRPr sz="2000">
              <a:solidFill>
                <a:schemeClr val="tx1"/>
              </a:solidFill>
              <a:latin typeface="Roboto"/>
            </a:endParaRPr>
          </a:p>
        </p:txBody>
      </p:sp>
      <p:sp>
        <p:nvSpPr>
          <p:cNvPr id="1272" name="Google Shape;1272;p112"/>
          <p:cNvSpPr>
            <a:spLocks noGrp="1"/>
          </p:cNvSpPr>
          <p:nvPr>
            <p:ph type="pic" idx="2"/>
          </p:nvPr>
        </p:nvSpPr>
        <p:spPr>
          <a:xfrm>
            <a:off x="6096001" y="19459"/>
            <a:ext cx="6096000" cy="6832000"/>
          </a:xfrm>
          <a:prstGeom prst="rect">
            <a:avLst/>
          </a:prstGeom>
        </p:spPr>
        <p:txBody>
          <a:bodyPr spcFirstLastPara="1" wrap="square" lIns="121900" tIns="60933" rIns="121900" bIns="60933" anchor="ctr" anchorCtr="0">
            <a:noAutofit/>
          </a:bodyPr>
          <a:lstStyle/>
          <a:p>
            <a:endParaRPr/>
          </a:p>
        </p:txBody>
      </p:sp>
      <p:pic>
        <p:nvPicPr>
          <p:cNvPr id="1273" name="Google Shape;1273;p112"/>
          <p:cNvPicPr preferRelativeResize="0"/>
          <p:nvPr/>
        </p:nvPicPr>
        <p:blipFill rotWithShape="1">
          <a:blip r:embed="rId3">
            <a:alphaModFix/>
          </a:blip>
          <a:srcRect l="24954" r="19751"/>
          <a:stretch/>
        </p:blipFill>
        <p:spPr>
          <a:xfrm>
            <a:off x="6126167" y="19483"/>
            <a:ext cx="6095999" cy="6847543"/>
          </a:xfrm>
          <a:prstGeom prst="rect">
            <a:avLst/>
          </a:prstGeom>
          <a:noFill/>
          <a:ln>
            <a:noFill/>
          </a:ln>
        </p:spPr>
      </p:pic>
    </p:spTree>
    <p:extLst>
      <p:ext uri="{BB962C8B-B14F-4D97-AF65-F5344CB8AC3E}">
        <p14:creationId xmlns:p14="http://schemas.microsoft.com/office/powerpoint/2010/main" val="818376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a:t>
            </a:r>
            <a:r>
              <a:rPr lang="en-US" sz="1850" err="1"/>
              <a:t>Progerams</a:t>
            </a:r>
            <a:r>
              <a:rPr lang="en-US" sz="1850"/>
              <a:t>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Blood pressure</a:t>
            </a: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r>
              <a:rPr lang="en-US" sz="1800" b="1">
                <a:solidFill>
                  <a:schemeClr val="tx1"/>
                </a:solidFill>
                <a:latin typeface="Roboto"/>
                <a:ea typeface="Roboto"/>
                <a:cs typeface="Roboto"/>
              </a:rPr>
              <a:t>Goals </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Encourage entering meds</a:t>
            </a:r>
          </a:p>
          <a:p>
            <a:pPr marL="285750" indent="-285750">
              <a:lnSpc>
                <a:spcPct val="112999"/>
              </a:lnSpc>
              <a:buChar char="•"/>
            </a:pPr>
            <a:r>
              <a:rPr lang="en-US" sz="1800" b="1">
                <a:solidFill>
                  <a:schemeClr val="tx1"/>
                </a:solidFill>
                <a:latin typeface="Roboto"/>
                <a:ea typeface="Roboto"/>
                <a:cs typeface="Roboto"/>
              </a:rPr>
              <a:t>Enter goals</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Hypertension Program </a:t>
            </a:r>
            <a:endParaRPr lang="en-US" sz="1850">
              <a:solidFill>
                <a:schemeClr val="tx1"/>
              </a:solidFill>
            </a:endParaRPr>
          </a:p>
          <a:p>
            <a:pPr marL="285750" lvl="0" indent="-285750">
              <a:lnSpc>
                <a:spcPct val="112999"/>
              </a:lnSpc>
              <a:spcBef>
                <a:spcPts val="0"/>
              </a:spcBef>
              <a:spcAft>
                <a:spcPts val="0"/>
              </a:spcAft>
              <a:buFont typeface="Arial"/>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Lifestyle: </a:t>
            </a:r>
          </a:p>
          <a:p>
            <a:pPr>
              <a:lnSpc>
                <a:spcPct val="112999"/>
              </a:lnSpc>
            </a:pPr>
            <a:r>
              <a:rPr lang="en-US" sz="1800" b="1">
                <a:solidFill>
                  <a:schemeClr val="tx1"/>
                </a:solidFill>
                <a:latin typeface="Roboto"/>
                <a:ea typeface="Roboto"/>
                <a:cs typeface="Roboto"/>
              </a:rPr>
              <a:t>Stress management or physical activity</a:t>
            </a: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186677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13"/>
          <p:cNvSpPr txBox="1">
            <a:spLocks noGrp="1"/>
          </p:cNvSpPr>
          <p:nvPr>
            <p:ph type="title"/>
          </p:nvPr>
        </p:nvSpPr>
        <p:spPr>
          <a:xfrm>
            <a:off x="1028699" y="1607848"/>
            <a:ext cx="4319733" cy="3654400"/>
          </a:xfrm>
          <a:prstGeom prst="rect">
            <a:avLst/>
          </a:prstGeom>
        </p:spPr>
        <p:txBody>
          <a:bodyPr spcFirstLastPara="1" wrap="square" lIns="121900" tIns="60933" rIns="121900" bIns="60933" anchor="ctr" anchorCtr="0">
            <a:noAutofit/>
          </a:bodyPr>
          <a:lstStyle/>
          <a:p>
            <a:r>
              <a:rPr lang="en" sz="2000" b="0">
                <a:solidFill>
                  <a:schemeClr val="tx1"/>
                </a:solidFill>
                <a:latin typeface="Roboto"/>
              </a:rPr>
              <a:t>Ivan, 40, recently got diagnosed with asthma. He is motivated to make healthier choices. He started new medications. He wants to make healthier choices like walk every day, and lose weight.</a:t>
            </a:r>
            <a:r>
              <a:rPr lang="en" sz="2000">
                <a:latin typeface="Roboto"/>
              </a:rPr>
              <a:t> </a:t>
            </a:r>
            <a:r>
              <a:rPr lang="en" sz="2000"/>
              <a:t> </a:t>
            </a:r>
            <a:endParaRPr sz="2000"/>
          </a:p>
        </p:txBody>
      </p:sp>
      <p:sp>
        <p:nvSpPr>
          <p:cNvPr id="1279" name="Google Shape;1279;p113"/>
          <p:cNvSpPr>
            <a:spLocks noGrp="1"/>
          </p:cNvSpPr>
          <p:nvPr>
            <p:ph type="pic" idx="2"/>
          </p:nvPr>
        </p:nvSpPr>
        <p:spPr>
          <a:xfrm>
            <a:off x="6096001" y="19459"/>
            <a:ext cx="6096000" cy="6832000"/>
          </a:xfrm>
          <a:prstGeom prst="rect">
            <a:avLst/>
          </a:prstGeom>
        </p:spPr>
        <p:txBody>
          <a:bodyPr spcFirstLastPara="1" wrap="square" lIns="121900" tIns="60933" rIns="121900" bIns="60933" anchor="ctr" anchorCtr="0">
            <a:noAutofit/>
          </a:bodyPr>
          <a:lstStyle/>
          <a:p>
            <a:endParaRPr/>
          </a:p>
        </p:txBody>
      </p:sp>
      <p:pic>
        <p:nvPicPr>
          <p:cNvPr id="1280" name="Google Shape;1280;p113"/>
          <p:cNvPicPr preferRelativeResize="0"/>
          <p:nvPr/>
        </p:nvPicPr>
        <p:blipFill>
          <a:blip r:embed="rId3">
            <a:alphaModFix/>
          </a:blip>
          <a:stretch>
            <a:fillRect/>
          </a:stretch>
        </p:blipFill>
        <p:spPr>
          <a:xfrm>
            <a:off x="6128534" y="-36733"/>
            <a:ext cx="6095999" cy="6894732"/>
          </a:xfrm>
          <a:prstGeom prst="rect">
            <a:avLst/>
          </a:prstGeom>
          <a:noFill/>
          <a:ln>
            <a:noFill/>
          </a:ln>
        </p:spPr>
      </p:pic>
    </p:spTree>
    <p:extLst>
      <p:ext uri="{BB962C8B-B14F-4D97-AF65-F5344CB8AC3E}">
        <p14:creationId xmlns:p14="http://schemas.microsoft.com/office/powerpoint/2010/main" val="2895371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a:t>
            </a:r>
            <a:r>
              <a:rPr lang="en-US" sz="1850" err="1"/>
              <a:t>Progerams</a:t>
            </a:r>
            <a:r>
              <a:rPr lang="en-US" sz="1850"/>
              <a:t>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weekly weight</a:t>
            </a: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Goals – physical activity/weight goals</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Encourage entering new medications</a:t>
            </a:r>
          </a:p>
          <a:p>
            <a:pPr marL="285750" indent="-285750">
              <a:lnSpc>
                <a:spcPct val="112999"/>
              </a:lnSpc>
              <a:buChar char="•"/>
            </a:pPr>
            <a:r>
              <a:rPr lang="en-US" sz="1800" b="1">
                <a:solidFill>
                  <a:schemeClr val="tx1"/>
                </a:solidFill>
                <a:latin typeface="Roboto"/>
                <a:ea typeface="Roboto"/>
                <a:cs typeface="Roboto"/>
              </a:rPr>
              <a:t>Enter weight goals</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Asthma Program</a:t>
            </a:r>
            <a:endParaRPr lang="en-US">
              <a:solidFill>
                <a:schemeClr val="tx1"/>
              </a:solidFill>
            </a:endParaRPr>
          </a:p>
          <a:p>
            <a:pPr marL="285750" lvl="0" indent="-285750">
              <a:lnSpc>
                <a:spcPct val="112999"/>
              </a:lnSpc>
              <a:spcBef>
                <a:spcPts val="0"/>
              </a:spcBef>
              <a:spcAft>
                <a:spcPts val="0"/>
              </a:spcAft>
              <a:buFont typeface="Arial"/>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Lifestyle: Physical activity, weight management. </a:t>
            </a:r>
          </a:p>
          <a:p>
            <a:pPr algn="ctr">
              <a:lnSpc>
                <a:spcPct val="112999"/>
              </a:lnSpc>
            </a:pPr>
            <a:endParaRPr lang="en-US" sz="1800" b="1">
              <a:solidFill>
                <a:srgbClr val="1F2327"/>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327359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107"/>
          <p:cNvPicPr preferRelativeResize="0"/>
          <p:nvPr/>
        </p:nvPicPr>
        <p:blipFill>
          <a:blip r:embed="rId3">
            <a:alphaModFix/>
          </a:blip>
          <a:stretch>
            <a:fillRect/>
          </a:stretch>
        </p:blipFill>
        <p:spPr>
          <a:xfrm>
            <a:off x="8407567" y="1311357"/>
            <a:ext cx="2414071" cy="4817543"/>
          </a:xfrm>
          <a:prstGeom prst="rect">
            <a:avLst/>
          </a:prstGeom>
          <a:noFill/>
          <a:ln>
            <a:noFill/>
          </a:ln>
        </p:spPr>
      </p:pic>
      <p:sp>
        <p:nvSpPr>
          <p:cNvPr id="764" name="Google Shape;764;p107"/>
          <p:cNvSpPr txBox="1">
            <a:spLocks noGrp="1"/>
          </p:cNvSpPr>
          <p:nvPr>
            <p:ph type="title"/>
          </p:nvPr>
        </p:nvSpPr>
        <p:spPr>
          <a:xfrm>
            <a:off x="426717" y="608476"/>
            <a:ext cx="11362800" cy="766400"/>
          </a:xfrm>
          <a:prstGeom prst="rect">
            <a:avLst/>
          </a:prstGeom>
        </p:spPr>
        <p:txBody>
          <a:bodyPr spcFirstLastPara="1" wrap="square" lIns="121900" tIns="60933" rIns="121900" bIns="60933" anchor="t" anchorCtr="0">
            <a:noAutofit/>
          </a:bodyPr>
          <a:lstStyle/>
          <a:p>
            <a:r>
              <a:rPr lang="en"/>
              <a:t>Health Checklist</a:t>
            </a:r>
            <a:endParaRPr/>
          </a:p>
        </p:txBody>
      </p:sp>
      <p:sp>
        <p:nvSpPr>
          <p:cNvPr id="765" name="Google Shape;765;p107"/>
          <p:cNvSpPr txBox="1">
            <a:spLocks noGrp="1"/>
          </p:cNvSpPr>
          <p:nvPr>
            <p:ph type="body" idx="1"/>
          </p:nvPr>
        </p:nvSpPr>
        <p:spPr>
          <a:xfrm>
            <a:off x="426733" y="1376329"/>
            <a:ext cx="7756400" cy="1136800"/>
          </a:xfrm>
          <a:prstGeom prst="rect">
            <a:avLst/>
          </a:prstGeom>
        </p:spPr>
        <p:txBody>
          <a:bodyPr spcFirstLastPara="1" wrap="square" lIns="121900" tIns="60933" rIns="121900" bIns="60933" anchor="t" anchorCtr="0">
            <a:noAutofit/>
          </a:bodyPr>
          <a:lstStyle/>
          <a:p>
            <a:pPr marL="0" indent="0"/>
            <a:r>
              <a:rPr lang="en"/>
              <a:t>Each day, members will receive a </a:t>
            </a:r>
            <a:r>
              <a:rPr lang="en" b="1"/>
              <a:t>Health Checklist </a:t>
            </a:r>
            <a:r>
              <a:rPr lang="en"/>
              <a:t>on their mobile device. The checklist items are designed to keep members on track with their care plan. </a:t>
            </a:r>
            <a:endParaRPr/>
          </a:p>
          <a:p>
            <a:pPr marL="0" indent="0">
              <a:spcBef>
                <a:spcPts val="1333"/>
              </a:spcBef>
            </a:pPr>
            <a:r>
              <a:rPr lang="en"/>
              <a:t>Tasks may include (but are not limited to):</a:t>
            </a:r>
            <a:endParaRPr/>
          </a:p>
          <a:p>
            <a:pPr marL="0" indent="0">
              <a:spcBef>
                <a:spcPts val="1333"/>
              </a:spcBef>
              <a:spcAft>
                <a:spcPts val="1333"/>
              </a:spcAft>
            </a:pPr>
            <a:endParaRPr/>
          </a:p>
        </p:txBody>
      </p:sp>
      <p:sp>
        <p:nvSpPr>
          <p:cNvPr id="766" name="Google Shape;766;p107"/>
          <p:cNvSpPr txBox="1">
            <a:spLocks noGrp="1"/>
          </p:cNvSpPr>
          <p:nvPr>
            <p:ph type="sldNum" idx="12"/>
          </p:nvPr>
        </p:nvSpPr>
        <p:spPr>
          <a:xfrm>
            <a:off x="10905500" y="6480125"/>
            <a:ext cx="1142400" cy="132000"/>
          </a:xfrm>
          <a:prstGeom prst="rect">
            <a:avLst/>
          </a:prstGeom>
        </p:spPr>
        <p:txBody>
          <a:bodyPr spcFirstLastPara="1" wrap="square" lIns="121900" tIns="121900" rIns="121900" bIns="121900" anchor="ctr" anchorCtr="0">
            <a:noAutofit/>
          </a:bodyPr>
          <a:lstStyle/>
          <a:p>
            <a:fld id="{00000000-1234-1234-1234-123412341234}" type="slidenum">
              <a:rPr lang="en"/>
              <a:pPr/>
              <a:t>4</a:t>
            </a:fld>
            <a:endParaRPr>
              <a:latin typeface="Roboto"/>
              <a:ea typeface="Roboto"/>
              <a:cs typeface="Roboto"/>
              <a:sym typeface="Roboto"/>
            </a:endParaRPr>
          </a:p>
        </p:txBody>
      </p:sp>
      <p:pic>
        <p:nvPicPr>
          <p:cNvPr id="767" name="Google Shape;767;p107" descr="task-survey.png"/>
          <p:cNvPicPr preferRelativeResize="0"/>
          <p:nvPr/>
        </p:nvPicPr>
        <p:blipFill rotWithShape="1">
          <a:blip r:embed="rId4">
            <a:alphaModFix/>
          </a:blip>
          <a:srcRect/>
          <a:stretch/>
        </p:blipFill>
        <p:spPr>
          <a:xfrm>
            <a:off x="1042033" y="3980424"/>
            <a:ext cx="302720" cy="302701"/>
          </a:xfrm>
          <a:prstGeom prst="rect">
            <a:avLst/>
          </a:prstGeom>
          <a:noFill/>
          <a:ln>
            <a:noFill/>
          </a:ln>
        </p:spPr>
      </p:pic>
      <p:pic>
        <p:nvPicPr>
          <p:cNvPr id="768" name="Google Shape;768;p107" descr="task-physical-activity.png"/>
          <p:cNvPicPr preferRelativeResize="0"/>
          <p:nvPr/>
        </p:nvPicPr>
        <p:blipFill rotWithShape="1">
          <a:blip r:embed="rId5">
            <a:alphaModFix/>
          </a:blip>
          <a:srcRect/>
          <a:stretch/>
        </p:blipFill>
        <p:spPr>
          <a:xfrm>
            <a:off x="1042033" y="5099244"/>
            <a:ext cx="302720" cy="302701"/>
          </a:xfrm>
          <a:prstGeom prst="rect">
            <a:avLst/>
          </a:prstGeom>
          <a:noFill/>
          <a:ln>
            <a:noFill/>
          </a:ln>
        </p:spPr>
      </p:pic>
      <p:pic>
        <p:nvPicPr>
          <p:cNvPr id="769" name="Google Shape;769;p107" descr="task-health-reminder.png"/>
          <p:cNvPicPr preferRelativeResize="0"/>
          <p:nvPr/>
        </p:nvPicPr>
        <p:blipFill rotWithShape="1">
          <a:blip r:embed="rId6">
            <a:alphaModFix/>
          </a:blip>
          <a:srcRect/>
          <a:stretch/>
        </p:blipFill>
        <p:spPr>
          <a:xfrm>
            <a:off x="1042033" y="3508484"/>
            <a:ext cx="302720" cy="302701"/>
          </a:xfrm>
          <a:prstGeom prst="rect">
            <a:avLst/>
          </a:prstGeom>
          <a:noFill/>
          <a:ln>
            <a:noFill/>
          </a:ln>
        </p:spPr>
      </p:pic>
      <p:pic>
        <p:nvPicPr>
          <p:cNvPr id="770" name="Google Shape;770;p107" descr="task-content.png"/>
          <p:cNvPicPr preferRelativeResize="0"/>
          <p:nvPr/>
        </p:nvPicPr>
        <p:blipFill rotWithShape="1">
          <a:blip r:embed="rId7">
            <a:alphaModFix/>
          </a:blip>
          <a:srcRect/>
          <a:stretch/>
        </p:blipFill>
        <p:spPr>
          <a:xfrm>
            <a:off x="1042033" y="4638208"/>
            <a:ext cx="302720" cy="302701"/>
          </a:xfrm>
          <a:prstGeom prst="rect">
            <a:avLst/>
          </a:prstGeom>
          <a:noFill/>
          <a:ln>
            <a:noFill/>
          </a:ln>
        </p:spPr>
      </p:pic>
      <p:pic>
        <p:nvPicPr>
          <p:cNvPr id="771" name="Google Shape;771;p107" descr="task-med-reminder.png"/>
          <p:cNvPicPr preferRelativeResize="0"/>
          <p:nvPr/>
        </p:nvPicPr>
        <p:blipFill rotWithShape="1">
          <a:blip r:embed="rId8">
            <a:alphaModFix/>
          </a:blip>
          <a:srcRect/>
          <a:stretch/>
        </p:blipFill>
        <p:spPr>
          <a:xfrm>
            <a:off x="1042033" y="3036563"/>
            <a:ext cx="302720" cy="302701"/>
          </a:xfrm>
          <a:prstGeom prst="rect">
            <a:avLst/>
          </a:prstGeom>
          <a:noFill/>
          <a:ln>
            <a:noFill/>
          </a:ln>
        </p:spPr>
      </p:pic>
      <p:sp>
        <p:nvSpPr>
          <p:cNvPr id="772" name="Google Shape;772;p107"/>
          <p:cNvSpPr txBox="1"/>
          <p:nvPr/>
        </p:nvSpPr>
        <p:spPr>
          <a:xfrm>
            <a:off x="1473367" y="2955921"/>
            <a:ext cx="4666800" cy="2819065"/>
          </a:xfrm>
          <a:prstGeom prst="rect">
            <a:avLst/>
          </a:prstGeom>
          <a:noFill/>
          <a:ln>
            <a:noFill/>
          </a:ln>
        </p:spPr>
        <p:txBody>
          <a:bodyPr spcFirstLastPara="1" wrap="square" lIns="121900" tIns="121900" rIns="121900" bIns="121900" anchor="t" anchorCtr="0">
            <a:spAutoFit/>
          </a:bodyPr>
          <a:lstStyle/>
          <a:p>
            <a:r>
              <a:rPr lang="en" sz="1467">
                <a:solidFill>
                  <a:schemeClr val="dk1"/>
                </a:solidFill>
                <a:latin typeface="Roboto"/>
                <a:ea typeface="Roboto"/>
                <a:cs typeface="Roboto"/>
                <a:sym typeface="Roboto"/>
              </a:rPr>
              <a:t>Medication Reminders</a:t>
            </a:r>
            <a:endParaRPr sz="1467">
              <a:solidFill>
                <a:schemeClr val="dk1"/>
              </a:solidFill>
              <a:latin typeface="Roboto"/>
              <a:ea typeface="Roboto"/>
              <a:cs typeface="Roboto"/>
              <a:sym typeface="Roboto"/>
            </a:endParaRPr>
          </a:p>
          <a:p>
            <a:pPr>
              <a:spcBef>
                <a:spcPts val="1867"/>
              </a:spcBef>
            </a:pPr>
            <a:r>
              <a:rPr lang="en" sz="1467">
                <a:solidFill>
                  <a:schemeClr val="dk1"/>
                </a:solidFill>
                <a:latin typeface="Roboto"/>
                <a:ea typeface="Roboto"/>
                <a:cs typeface="Roboto"/>
                <a:sym typeface="Roboto"/>
              </a:rPr>
              <a:t>Health Reminders</a:t>
            </a:r>
            <a:endParaRPr sz="1467">
              <a:solidFill>
                <a:schemeClr val="dk1"/>
              </a:solidFill>
              <a:latin typeface="Roboto"/>
              <a:ea typeface="Roboto"/>
              <a:cs typeface="Roboto"/>
              <a:sym typeface="Roboto"/>
            </a:endParaRPr>
          </a:p>
          <a:p>
            <a:pPr>
              <a:spcBef>
                <a:spcPts val="1867"/>
              </a:spcBef>
            </a:pPr>
            <a:r>
              <a:rPr lang="en" sz="1467">
                <a:solidFill>
                  <a:schemeClr val="dk1"/>
                </a:solidFill>
                <a:latin typeface="Roboto"/>
                <a:ea typeface="Roboto"/>
                <a:cs typeface="Roboto"/>
                <a:sym typeface="Roboto"/>
              </a:rPr>
              <a:t>Biometric, Behavioral, and Psychosocial </a:t>
            </a:r>
            <a:br>
              <a:rPr lang="en" sz="1467">
                <a:solidFill>
                  <a:schemeClr val="dk1"/>
                </a:solidFill>
                <a:latin typeface="Roboto"/>
                <a:ea typeface="Roboto"/>
                <a:cs typeface="Roboto"/>
                <a:sym typeface="Roboto"/>
              </a:rPr>
            </a:br>
            <a:r>
              <a:rPr lang="en" sz="1467">
                <a:solidFill>
                  <a:schemeClr val="dk1"/>
                </a:solidFill>
                <a:latin typeface="Roboto"/>
                <a:ea typeface="Roboto"/>
                <a:cs typeface="Roboto"/>
                <a:sym typeface="Roboto"/>
              </a:rPr>
              <a:t>Survey Questions</a:t>
            </a:r>
            <a:endParaRPr sz="1467">
              <a:solidFill>
                <a:schemeClr val="dk1"/>
              </a:solidFill>
              <a:latin typeface="Roboto"/>
              <a:ea typeface="Roboto"/>
              <a:cs typeface="Roboto"/>
              <a:sym typeface="Roboto"/>
            </a:endParaRPr>
          </a:p>
          <a:p>
            <a:pPr>
              <a:spcBef>
                <a:spcPts val="1867"/>
              </a:spcBef>
            </a:pPr>
            <a:r>
              <a:rPr lang="en" sz="1467">
                <a:solidFill>
                  <a:schemeClr val="dk1"/>
                </a:solidFill>
                <a:latin typeface="Roboto"/>
                <a:ea typeface="Roboto"/>
                <a:cs typeface="Roboto"/>
                <a:sym typeface="Roboto"/>
              </a:rPr>
              <a:t>Educational Articles &amp; Videos</a:t>
            </a:r>
            <a:endParaRPr sz="1467">
              <a:solidFill>
                <a:schemeClr val="dk1"/>
              </a:solidFill>
              <a:latin typeface="Roboto"/>
              <a:ea typeface="Roboto"/>
              <a:cs typeface="Roboto"/>
              <a:sym typeface="Roboto"/>
            </a:endParaRPr>
          </a:p>
          <a:p>
            <a:pPr>
              <a:spcBef>
                <a:spcPts val="1867"/>
              </a:spcBef>
              <a:spcAft>
                <a:spcPts val="1867"/>
              </a:spcAft>
            </a:pPr>
            <a:r>
              <a:rPr lang="en" sz="1467">
                <a:solidFill>
                  <a:schemeClr val="dk1"/>
                </a:solidFill>
                <a:latin typeface="Roboto"/>
                <a:ea typeface="Roboto"/>
                <a:cs typeface="Roboto"/>
                <a:sym typeface="Roboto"/>
              </a:rPr>
              <a:t>Physical Activity Goals</a:t>
            </a:r>
            <a:endParaRPr sz="1467">
              <a:solidFill>
                <a:schemeClr val="dk1"/>
              </a:solidFill>
              <a:latin typeface="Roboto"/>
              <a:ea typeface="Roboto"/>
              <a:cs typeface="Roboto"/>
              <a:sym typeface="Roboto"/>
            </a:endParaRPr>
          </a:p>
        </p:txBody>
      </p:sp>
    </p:spTree>
    <p:extLst>
      <p:ext uri="{BB962C8B-B14F-4D97-AF65-F5344CB8AC3E}">
        <p14:creationId xmlns:p14="http://schemas.microsoft.com/office/powerpoint/2010/main" val="1256337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56"/>
          <p:cNvSpPr txBox="1">
            <a:spLocks noGrp="1"/>
          </p:cNvSpPr>
          <p:nvPr>
            <p:ph type="title"/>
          </p:nvPr>
        </p:nvSpPr>
        <p:spPr>
          <a:xfrm>
            <a:off x="2621184" y="1835767"/>
            <a:ext cx="7015504" cy="3209029"/>
          </a:xfrm>
          <a:prstGeom prst="rect">
            <a:avLst/>
          </a:prstGeom>
          <a:noFill/>
          <a:ln>
            <a:noFill/>
          </a:ln>
        </p:spPr>
        <p:txBody>
          <a:bodyPr spcFirstLastPara="1" wrap="square" lIns="121787" tIns="60877" rIns="121787" bIns="60877" anchor="ctr" anchorCtr="0">
            <a:noAutofit/>
          </a:bodyPr>
          <a:lstStyle/>
          <a:p>
            <a:r>
              <a:rPr lang="en-US" sz="5550" dirty="0"/>
              <a:t>TOC Specific Scenarios  </a:t>
            </a:r>
            <a:endParaRPr dirty="0"/>
          </a:p>
        </p:txBody>
      </p:sp>
      <p:sp>
        <p:nvSpPr>
          <p:cNvPr id="1761" name="Google Shape;1761;p156"/>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40</a:t>
            </a:fld>
            <a:endParaRPr/>
          </a:p>
        </p:txBody>
      </p:sp>
    </p:spTree>
    <p:extLst>
      <p:ext uri="{BB962C8B-B14F-4D97-AF65-F5344CB8AC3E}">
        <p14:creationId xmlns:p14="http://schemas.microsoft.com/office/powerpoint/2010/main" val="3039116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87">
    <p:spTree>
      <p:nvGrpSpPr>
        <p:cNvPr id="1" name=""/>
        <p:cNvGrpSpPr/>
        <p:nvPr/>
      </p:nvGrpSpPr>
      <p:grpSpPr>
        <a:xfrm>
          <a:off x="0" y="0"/>
          <a:ext cx="0" cy="0"/>
          <a:chOff x="0" y="0"/>
          <a:chExt cx="0" cy="0"/>
        </a:xfrm>
      </p:grpSpPr>
      <p:sp>
        <p:nvSpPr>
          <p:cNvPr id="2" name="Google Shape;1312;p118">
            <a:extLst>
              <a:ext uri="{FF2B5EF4-FFF2-40B4-BE49-F238E27FC236}">
                <a16:creationId xmlns:a16="http://schemas.microsoft.com/office/drawing/2014/main" id="{D99D03B3-C04C-9FE8-5FCA-E1AB8D0556BA}"/>
              </a:ext>
            </a:extLst>
          </p:cNvPr>
          <p:cNvSpPr txBox="1">
            <a:spLocks noGrp="1"/>
          </p:cNvSpPr>
          <p:nvPr>
            <p:ph type="title"/>
          </p:nvPr>
        </p:nvSpPr>
        <p:spPr>
          <a:xfrm>
            <a:off x="881746" y="1606372"/>
            <a:ext cx="4466542" cy="3651199"/>
          </a:xfrm>
          <a:prstGeom prst="rect">
            <a:avLst/>
          </a:prstGeom>
          <a:noFill/>
          <a:ln>
            <a:noFill/>
          </a:ln>
        </p:spPr>
        <p:txBody>
          <a:bodyPr vert="horz" wrap="square" lIns="121898" tIns="60935" rIns="121898" bIns="60935" anchor="ctr" anchorCtr="0" compatLnSpc="1">
            <a:noAutofit/>
          </a:bodyPr>
          <a:lstStyle/>
          <a:p>
            <a:pPr lvl="0"/>
            <a:endParaRPr lang="en-US" b="0"/>
          </a:p>
          <a:p>
            <a:pPr lvl="0"/>
            <a:endParaRPr lang="en-US" b="0"/>
          </a:p>
          <a:p>
            <a:r>
              <a:rPr lang="en-US" sz="1850" b="0">
                <a:latin typeface="Roboto"/>
              </a:rPr>
              <a:t>Arnold is 67 years old hospitalized with a CHF exacerbation. He lives alone. His children live in another city. Arnold will go home in 2 days</a:t>
            </a:r>
            <a:r>
              <a:rPr lang="en-US" sz="1850">
                <a:latin typeface="Roboto"/>
              </a:rPr>
              <a:t> on new diuretic medications</a:t>
            </a:r>
            <a:r>
              <a:rPr lang="en-US" sz="1850" b="0">
                <a:latin typeface="Roboto"/>
              </a:rPr>
              <a:t> and fears not having anyone to support him once he’s back home. He’d like to have someone to talk to and guide him.</a:t>
            </a:r>
          </a:p>
          <a:p>
            <a:pPr lvl="0"/>
            <a:endParaRPr lang="en-US"/>
          </a:p>
        </p:txBody>
      </p:sp>
      <p:pic>
        <p:nvPicPr>
          <p:cNvPr id="3" name="Google Shape;1313;p118">
            <a:extLst>
              <a:ext uri="{FF2B5EF4-FFF2-40B4-BE49-F238E27FC236}">
                <a16:creationId xmlns:a16="http://schemas.microsoft.com/office/drawing/2014/main" id="{9A5B63EA-5E74-D9B7-065A-AE018F3D9EDC}"/>
              </a:ext>
            </a:extLst>
          </p:cNvPr>
          <p:cNvPicPr>
            <a:picLocks noChangeAspect="1"/>
          </p:cNvPicPr>
          <p:nvPr/>
        </p:nvPicPr>
        <p:blipFill>
          <a:blip r:embed="rId3">
            <a:alphaModFix/>
          </a:blip>
          <a:srcRect l="11780" r="19145"/>
          <a:stretch>
            <a:fillRect/>
          </a:stretch>
        </p:blipFill>
        <p:spPr>
          <a:xfrm>
            <a:off x="6096003" y="0"/>
            <a:ext cx="6096003" cy="6858018"/>
          </a:xfrm>
          <a:prstGeom prst="rect">
            <a:avLst/>
          </a:prstGeom>
          <a:noFill/>
          <a:ln cap="flat">
            <a:noFill/>
          </a:ln>
        </p:spPr>
      </p:pic>
    </p:spTree>
    <p:extLst>
      <p:ext uri="{BB962C8B-B14F-4D97-AF65-F5344CB8AC3E}">
        <p14:creationId xmlns:p14="http://schemas.microsoft.com/office/powerpoint/2010/main" val="1932049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a:t>
            </a:r>
            <a:r>
              <a:rPr lang="en-US" sz="1850" err="1"/>
              <a:t>Progerams</a:t>
            </a:r>
            <a:r>
              <a:rPr lang="en-US" sz="1850"/>
              <a:t>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Weight</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r>
              <a:rPr lang="en-US" sz="1800" b="1">
                <a:solidFill>
                  <a:schemeClr val="tx1"/>
                </a:solidFill>
                <a:latin typeface="Roboto"/>
                <a:ea typeface="Roboto"/>
                <a:cs typeface="Roboto"/>
              </a:rPr>
              <a:t>Discharge instructions (if available) </a:t>
            </a: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New medications</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Transitions- Medical</a:t>
            </a:r>
          </a:p>
          <a:p>
            <a:pPr marL="0" lvl="0" indent="0" algn="ctr">
              <a:lnSpc>
                <a:spcPct val="112999"/>
              </a:lnSpc>
              <a:spcBef>
                <a:spcPts val="0"/>
              </a:spcBef>
              <a:spcAft>
                <a:spcPts val="0"/>
              </a:spcAft>
              <a:buFont typeface="Arial"/>
              <a:buNone/>
            </a:pPr>
            <a:endParaRPr lang="en-US" sz="1800" b="1">
              <a:solidFill>
                <a:schemeClr val="tx1"/>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4766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sp>
        <p:nvSpPr>
          <p:cNvPr id="2" name="Google Shape;1331;p121">
            <a:extLst>
              <a:ext uri="{FF2B5EF4-FFF2-40B4-BE49-F238E27FC236}">
                <a16:creationId xmlns:a16="http://schemas.microsoft.com/office/drawing/2014/main" id="{A94B1A90-5ABF-4FE1-2706-F46805FDB090}"/>
              </a:ext>
            </a:extLst>
          </p:cNvPr>
          <p:cNvSpPr txBox="1">
            <a:spLocks noGrp="1"/>
          </p:cNvSpPr>
          <p:nvPr>
            <p:ph type="title"/>
          </p:nvPr>
        </p:nvSpPr>
        <p:spPr>
          <a:xfrm>
            <a:off x="780284" y="1606372"/>
            <a:ext cx="4568004" cy="3651199"/>
          </a:xfrm>
          <a:prstGeom prst="rect">
            <a:avLst/>
          </a:prstGeom>
          <a:noFill/>
          <a:ln>
            <a:noFill/>
          </a:ln>
        </p:spPr>
        <p:txBody>
          <a:bodyPr vert="horz" wrap="square" lIns="121898" tIns="60935" rIns="121898" bIns="60935" anchor="ctr" anchorCtr="0" compatLnSpc="1">
            <a:noAutofit/>
          </a:bodyPr>
          <a:lstStyle/>
          <a:p>
            <a:pPr lvl="0"/>
            <a:r>
              <a:rPr lang="en-US" sz="2100" b="0">
                <a:latin typeface="Roboto"/>
              </a:rPr>
              <a:t>Lorena is 70 scheduled for </a:t>
            </a:r>
            <a:r>
              <a:rPr lang="en-US" sz="2100" b="0">
                <a:highlight>
                  <a:srgbClr val="FFFFFF"/>
                </a:highlight>
                <a:latin typeface="Roboto"/>
              </a:rPr>
              <a:t>an elective hip replacement. S</a:t>
            </a:r>
            <a:r>
              <a:rPr lang="en-US" sz="2100" b="0">
                <a:latin typeface="Roboto"/>
              </a:rPr>
              <a:t>he has been given a lot of information about a care plan but is scared she won’t remember it all and losing the all the papers she was given.</a:t>
            </a:r>
          </a:p>
        </p:txBody>
      </p:sp>
      <p:pic>
        <p:nvPicPr>
          <p:cNvPr id="3" name="Google Shape;1332;p121">
            <a:extLst>
              <a:ext uri="{FF2B5EF4-FFF2-40B4-BE49-F238E27FC236}">
                <a16:creationId xmlns:a16="http://schemas.microsoft.com/office/drawing/2014/main" id="{7614DA10-E1CC-CD0F-D6B5-4CDBCE061110}"/>
              </a:ext>
            </a:extLst>
          </p:cNvPr>
          <p:cNvPicPr>
            <a:picLocks noChangeAspect="1"/>
          </p:cNvPicPr>
          <p:nvPr/>
        </p:nvPicPr>
        <p:blipFill>
          <a:blip r:embed="rId3">
            <a:alphaModFix/>
          </a:blip>
          <a:srcRect l="8021" r="20455"/>
          <a:stretch>
            <a:fillRect/>
          </a:stretch>
        </p:blipFill>
        <p:spPr>
          <a:xfrm>
            <a:off x="6096003" y="0"/>
            <a:ext cx="6096003" cy="6858018"/>
          </a:xfrm>
          <a:prstGeom prst="rect">
            <a:avLst/>
          </a:prstGeom>
          <a:noFill/>
          <a:ln cap="flat">
            <a:noFill/>
          </a:ln>
        </p:spPr>
      </p:pic>
    </p:spTree>
    <p:extLst>
      <p:ext uri="{BB962C8B-B14F-4D97-AF65-F5344CB8AC3E}">
        <p14:creationId xmlns:p14="http://schemas.microsoft.com/office/powerpoint/2010/main" val="2680282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a:t>
            </a:r>
            <a:r>
              <a:rPr lang="en-US" sz="1850" err="1"/>
              <a:t>Progerams</a:t>
            </a:r>
            <a:r>
              <a:rPr lang="en-US" sz="1850"/>
              <a:t>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Pain</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r>
              <a:rPr lang="en-US" sz="1800" b="1">
                <a:solidFill>
                  <a:schemeClr val="tx1"/>
                </a:solidFill>
                <a:latin typeface="Roboto"/>
                <a:ea typeface="Roboto"/>
                <a:cs typeface="Roboto"/>
              </a:rPr>
              <a:t>Discharge instructions (if available) </a:t>
            </a: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Pain medications</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Transitions- Surgical</a:t>
            </a:r>
            <a:endParaRPr lang="en-US" sz="4650" b="1">
              <a:solidFill>
                <a:schemeClr val="tx1"/>
              </a:solidFill>
              <a:latin typeface="Roboto"/>
              <a:ea typeface="Roboto"/>
              <a:cs typeface="Roboto"/>
            </a:endParaRPr>
          </a:p>
          <a:p>
            <a:pPr marL="0" lvl="0" indent="0" algn="ctr">
              <a:lnSpc>
                <a:spcPct val="112999"/>
              </a:lnSpc>
              <a:spcBef>
                <a:spcPts val="0"/>
              </a:spcBef>
              <a:spcAft>
                <a:spcPts val="0"/>
              </a:spcAft>
              <a:buFont typeface="Arial"/>
              <a:buNone/>
            </a:pPr>
            <a:endParaRPr lang="en-US" sz="1800" b="1">
              <a:solidFill>
                <a:schemeClr val="tx1"/>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296865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18;p119">
            <a:extLst>
              <a:ext uri="{FF2B5EF4-FFF2-40B4-BE49-F238E27FC236}">
                <a16:creationId xmlns:a16="http://schemas.microsoft.com/office/drawing/2014/main" id="{1FAE5A1E-3A4A-FC0B-4F82-1EB95FA970B1}"/>
              </a:ext>
            </a:extLst>
          </p:cNvPr>
          <p:cNvSpPr txBox="1">
            <a:spLocks noGrp="1"/>
          </p:cNvSpPr>
          <p:nvPr>
            <p:ph type="title"/>
          </p:nvPr>
        </p:nvSpPr>
        <p:spPr>
          <a:xfrm>
            <a:off x="780284" y="1606372"/>
            <a:ext cx="4568004" cy="3651199"/>
          </a:xfrm>
          <a:prstGeom prst="rect">
            <a:avLst/>
          </a:prstGeom>
          <a:noFill/>
          <a:ln>
            <a:noFill/>
          </a:ln>
        </p:spPr>
        <p:txBody>
          <a:bodyPr vert="horz" wrap="square" lIns="121898" tIns="60935" rIns="121898" bIns="60935" anchor="ctr" anchorCtr="0" compatLnSpc="1">
            <a:noAutofit/>
          </a:bodyPr>
          <a:lstStyle/>
          <a:p>
            <a:pPr lvl="0"/>
            <a:r>
              <a:rPr lang="en-US" sz="1850">
                <a:latin typeface="Roboto"/>
                <a:ea typeface="Roboto Light"/>
                <a:cs typeface="Roboto Light"/>
              </a:rPr>
              <a:t>Mae, a 65-year-old woman, came in for a lap </a:t>
            </a:r>
            <a:r>
              <a:rPr lang="en-US" sz="1850" err="1">
                <a:latin typeface="Roboto"/>
                <a:ea typeface="Roboto Light"/>
                <a:cs typeface="Roboto Light"/>
              </a:rPr>
              <a:t>choley</a:t>
            </a:r>
            <a:r>
              <a:rPr lang="en-US" sz="1850">
                <a:latin typeface="Roboto"/>
                <a:ea typeface="Roboto Light"/>
                <a:cs typeface="Roboto Light"/>
              </a:rPr>
              <a:t>. She is married and is generally quite healthy, as is her husband, Jack. She is planned to discharge post op day 1. She says she’s worried about remembering all the information her doctor shared and remembering all of the post-discharge doctor’s appointments and new medication to take twice a day.</a:t>
            </a:r>
          </a:p>
        </p:txBody>
      </p:sp>
      <p:pic>
        <p:nvPicPr>
          <p:cNvPr id="3" name="Google Shape;1319;p119">
            <a:extLst>
              <a:ext uri="{FF2B5EF4-FFF2-40B4-BE49-F238E27FC236}">
                <a16:creationId xmlns:a16="http://schemas.microsoft.com/office/drawing/2014/main" id="{E4A43590-C09A-9F1E-AE4B-39FF3B62E7B5}"/>
              </a:ext>
            </a:extLst>
          </p:cNvPr>
          <p:cNvPicPr>
            <a:picLocks noChangeAspect="1"/>
          </p:cNvPicPr>
          <p:nvPr/>
        </p:nvPicPr>
        <p:blipFill>
          <a:blip r:embed="rId3">
            <a:alphaModFix/>
          </a:blip>
          <a:srcRect l="20518" r="20524"/>
          <a:stretch>
            <a:fillRect/>
          </a:stretch>
        </p:blipFill>
        <p:spPr>
          <a:xfrm>
            <a:off x="6096003" y="0"/>
            <a:ext cx="6096003" cy="6858018"/>
          </a:xfrm>
          <a:prstGeom prst="rect">
            <a:avLst/>
          </a:prstGeom>
          <a:noFill/>
          <a:ln cap="flat">
            <a:noFill/>
          </a:ln>
        </p:spPr>
      </p:pic>
      <p:pic>
        <p:nvPicPr>
          <p:cNvPr id="4" name="Google Shape;1320;p119">
            <a:extLst>
              <a:ext uri="{FF2B5EF4-FFF2-40B4-BE49-F238E27FC236}">
                <a16:creationId xmlns:a16="http://schemas.microsoft.com/office/drawing/2014/main" id="{DED57CC3-117E-24BA-2822-C6EE8EE05D6B}"/>
              </a:ext>
            </a:extLst>
          </p:cNvPr>
          <p:cNvPicPr>
            <a:picLocks noChangeAspect="1"/>
          </p:cNvPicPr>
          <p:nvPr/>
        </p:nvPicPr>
        <p:blipFill>
          <a:blip r:embed="rId3">
            <a:alphaModFix/>
          </a:blip>
          <a:srcRect l="20518" r="20524"/>
          <a:stretch>
            <a:fillRect/>
          </a:stretch>
        </p:blipFill>
        <p:spPr>
          <a:xfrm>
            <a:off x="6096003" y="0"/>
            <a:ext cx="6096003" cy="6858018"/>
          </a:xfrm>
          <a:prstGeom prst="rect">
            <a:avLst/>
          </a:prstGeom>
          <a:noFill/>
          <a:ln cap="flat">
            <a:noFill/>
          </a:ln>
        </p:spPr>
      </p:pic>
    </p:spTree>
    <p:extLst>
      <p:ext uri="{BB962C8B-B14F-4D97-AF65-F5344CB8AC3E}">
        <p14:creationId xmlns:p14="http://schemas.microsoft.com/office/powerpoint/2010/main" val="933025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a:t>
            </a:r>
            <a:r>
              <a:rPr lang="en-US" sz="1850" err="1"/>
              <a:t>Progerams</a:t>
            </a:r>
            <a:r>
              <a:rPr lang="en-US" sz="1850"/>
              <a:t>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Pain</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r>
              <a:rPr lang="en-US" sz="1800" b="1">
                <a:solidFill>
                  <a:schemeClr val="tx1"/>
                </a:solidFill>
                <a:latin typeface="Roboto"/>
                <a:ea typeface="Roboto"/>
                <a:cs typeface="Roboto"/>
              </a:rPr>
              <a:t>Discharge instructions (if available) </a:t>
            </a: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Provider appointments</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New medications</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Transitions- Surgical</a:t>
            </a:r>
            <a:endParaRPr lang="en-US" sz="4650" b="1">
              <a:solidFill>
                <a:schemeClr val="tx1"/>
              </a:solidFill>
              <a:latin typeface="Roboto"/>
              <a:ea typeface="Roboto"/>
              <a:cs typeface="Roboto"/>
            </a:endParaRPr>
          </a:p>
          <a:p>
            <a:pPr marL="0" lvl="0" indent="0" algn="ctr">
              <a:lnSpc>
                <a:spcPct val="112999"/>
              </a:lnSpc>
              <a:spcBef>
                <a:spcPts val="0"/>
              </a:spcBef>
              <a:spcAft>
                <a:spcPts val="0"/>
              </a:spcAft>
              <a:buFont typeface="Arial"/>
              <a:buNone/>
            </a:pPr>
            <a:endParaRPr lang="en-US" sz="1800" b="1">
              <a:solidFill>
                <a:schemeClr val="tx1"/>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15294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56"/>
          <p:cNvSpPr txBox="1">
            <a:spLocks noGrp="1"/>
          </p:cNvSpPr>
          <p:nvPr>
            <p:ph type="title"/>
          </p:nvPr>
        </p:nvSpPr>
        <p:spPr>
          <a:xfrm>
            <a:off x="2621184" y="1835767"/>
            <a:ext cx="7015504" cy="3209029"/>
          </a:xfrm>
          <a:prstGeom prst="rect">
            <a:avLst/>
          </a:prstGeom>
          <a:noFill/>
          <a:ln>
            <a:noFill/>
          </a:ln>
        </p:spPr>
        <p:txBody>
          <a:bodyPr spcFirstLastPara="1" wrap="square" lIns="121787" tIns="60877" rIns="121787" bIns="60877" anchor="ctr" anchorCtr="0">
            <a:noAutofit/>
          </a:bodyPr>
          <a:lstStyle/>
          <a:p>
            <a:r>
              <a:rPr lang="en-US" sz="5550" dirty="0"/>
              <a:t>PH Specific Scenarios  </a:t>
            </a:r>
            <a:endParaRPr dirty="0"/>
          </a:p>
        </p:txBody>
      </p:sp>
      <p:sp>
        <p:nvSpPr>
          <p:cNvPr id="1761" name="Google Shape;1761;p156"/>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47</a:t>
            </a:fld>
            <a:endParaRPr/>
          </a:p>
        </p:txBody>
      </p:sp>
    </p:spTree>
    <p:extLst>
      <p:ext uri="{BB962C8B-B14F-4D97-AF65-F5344CB8AC3E}">
        <p14:creationId xmlns:p14="http://schemas.microsoft.com/office/powerpoint/2010/main" val="2096409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161"/>
          <p:cNvSpPr txBox="1">
            <a:spLocks noGrp="1"/>
          </p:cNvSpPr>
          <p:nvPr>
            <p:ph type="title"/>
          </p:nvPr>
        </p:nvSpPr>
        <p:spPr>
          <a:xfrm>
            <a:off x="785217" y="1607845"/>
            <a:ext cx="4689258" cy="3654216"/>
          </a:xfrm>
          <a:prstGeom prst="rect">
            <a:avLst/>
          </a:prstGeom>
          <a:noFill/>
          <a:ln>
            <a:noFill/>
          </a:ln>
        </p:spPr>
        <p:txBody>
          <a:bodyPr spcFirstLastPara="1" wrap="square" lIns="121787" tIns="60877" rIns="121787" bIns="60877" anchor="ctr" anchorCtr="0">
            <a:noAutofit/>
          </a:bodyPr>
          <a:lstStyle/>
          <a:p>
            <a:r>
              <a:rPr lang="en-US" sz="2000" b="0">
                <a:solidFill>
                  <a:schemeClr val="tx1"/>
                </a:solidFill>
                <a:latin typeface="Roboto"/>
              </a:rPr>
              <a:t>Chris, 39, is new to the plan. He’s is on a couple prescribed medications, but his conditions are managed well. He is interested in staying well. </a:t>
            </a:r>
            <a:r>
              <a:rPr lang="en-US" sz="2000">
                <a:solidFill>
                  <a:schemeClr val="tx1"/>
                </a:solidFill>
                <a:latin typeface="Roboto"/>
              </a:rPr>
              <a:t> </a:t>
            </a:r>
            <a:endParaRPr sz="2000">
              <a:solidFill>
                <a:schemeClr val="tx1"/>
              </a:solidFill>
              <a:latin typeface="Roboto"/>
            </a:endParaRPr>
          </a:p>
        </p:txBody>
      </p:sp>
      <p:pic>
        <p:nvPicPr>
          <p:cNvPr id="1848" name="Google Shape;1848;p161"/>
          <p:cNvPicPr preferRelativeResize="0"/>
          <p:nvPr/>
        </p:nvPicPr>
        <p:blipFill rotWithShape="1">
          <a:blip r:embed="rId3">
            <a:alphaModFix/>
          </a:blip>
          <a:srcRect/>
          <a:stretch/>
        </p:blipFill>
        <p:spPr>
          <a:xfrm>
            <a:off x="6096034" y="0"/>
            <a:ext cx="6084709" cy="6851653"/>
          </a:xfrm>
          <a:prstGeom prst="rect">
            <a:avLst/>
          </a:prstGeom>
          <a:noFill/>
          <a:ln>
            <a:noFill/>
          </a:ln>
        </p:spPr>
      </p:pic>
      <p:pic>
        <p:nvPicPr>
          <p:cNvPr id="1849" name="Google Shape;1849;p161"/>
          <p:cNvPicPr preferRelativeResize="0"/>
          <p:nvPr/>
        </p:nvPicPr>
        <p:blipFill rotWithShape="1">
          <a:blip r:embed="rId4">
            <a:alphaModFix/>
          </a:blip>
          <a:srcRect l="8587" r="16869"/>
          <a:stretch/>
        </p:blipFill>
        <p:spPr>
          <a:xfrm>
            <a:off x="6086143" y="1"/>
            <a:ext cx="6090327" cy="6857983"/>
          </a:xfrm>
          <a:prstGeom prst="rect">
            <a:avLst/>
          </a:prstGeom>
          <a:noFill/>
          <a:ln>
            <a:noFill/>
          </a:ln>
        </p:spPr>
      </p:pic>
    </p:spTree>
    <p:extLst>
      <p:ext uri="{BB962C8B-B14F-4D97-AF65-F5344CB8AC3E}">
        <p14:creationId xmlns:p14="http://schemas.microsoft.com/office/powerpoint/2010/main" val="1843271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a:t>
            </a:r>
            <a:r>
              <a:rPr lang="en-US" sz="1850" err="1"/>
              <a:t>Progerams</a:t>
            </a:r>
            <a:r>
              <a:rPr lang="en-US" sz="1850"/>
              <a:t>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Might depend in DIA info</a:t>
            </a:r>
            <a:endParaRPr lang="en-US" sz="4650" b="1">
              <a:solidFill>
                <a:schemeClr val="tx1"/>
              </a:solidFill>
              <a:latin typeface="Roboto"/>
              <a:ea typeface="Roboto"/>
              <a:cs typeface="Roboto"/>
            </a:endParaRP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26487"/>
            <a:ext cx="2540847" cy="2089218"/>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nSpc>
                <a:spcPct val="113000"/>
              </a:lnSpc>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82999"/>
            <a:ext cx="2540847" cy="2046478"/>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 Current medications</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3168358"/>
            <a:ext cx="2452929" cy="2122359"/>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dirty="0">
                <a:solidFill>
                  <a:schemeClr val="tx1"/>
                </a:solidFill>
                <a:latin typeface="Roboto"/>
                <a:ea typeface="Roboto"/>
                <a:cs typeface="Roboto"/>
              </a:rPr>
              <a:t>Welcome Program</a:t>
            </a:r>
          </a:p>
          <a:p>
            <a:pPr marL="285750" lvl="0" indent="-285750">
              <a:lnSpc>
                <a:spcPct val="112999"/>
              </a:lnSpc>
              <a:spcBef>
                <a:spcPts val="0"/>
              </a:spcBef>
              <a:spcAft>
                <a:spcPts val="0"/>
              </a:spcAft>
              <a:buFont typeface="Arial"/>
              <a:buChar char="•"/>
            </a:pPr>
            <a:r>
              <a:rPr lang="en-US" sz="1800" b="1" dirty="0">
                <a:solidFill>
                  <a:schemeClr val="tx1"/>
                </a:solidFill>
                <a:latin typeface="Roboto"/>
                <a:ea typeface="Roboto"/>
                <a:cs typeface="Roboto"/>
              </a:rPr>
              <a:t>DIA</a:t>
            </a:r>
          </a:p>
          <a:p>
            <a:pPr algn="ctr">
              <a:lnSpc>
                <a:spcPct val="112999"/>
              </a:lnSpc>
            </a:pPr>
            <a:endParaRPr lang="en-US" sz="1800" b="1">
              <a:solidFill>
                <a:srgbClr val="1F2327"/>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214988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5"/>
          <p:cNvSpPr txBox="1">
            <a:spLocks noGrp="1"/>
          </p:cNvSpPr>
          <p:nvPr>
            <p:ph type="title"/>
          </p:nvPr>
        </p:nvSpPr>
        <p:spPr>
          <a:xfrm>
            <a:off x="415601" y="390173"/>
            <a:ext cx="11425409" cy="763600"/>
          </a:xfrm>
          <a:prstGeom prst="rect">
            <a:avLst/>
          </a:prstGeom>
        </p:spPr>
        <p:txBody>
          <a:bodyPr spcFirstLastPara="1" wrap="square" lIns="121900" tIns="60933" rIns="121900" bIns="60933" anchor="t" anchorCtr="0">
            <a:noAutofit/>
          </a:bodyPr>
          <a:lstStyle/>
          <a:p>
            <a:r>
              <a:rPr lang="en"/>
              <a:t>Personalization of the health checklist is driven by staff actions </a:t>
            </a:r>
          </a:p>
        </p:txBody>
      </p:sp>
      <p:sp>
        <p:nvSpPr>
          <p:cNvPr id="493" name="Google Shape;493;p85"/>
          <p:cNvSpPr txBox="1">
            <a:spLocks noGrp="1"/>
          </p:cNvSpPr>
          <p:nvPr>
            <p:ph type="sldNum" idx="12"/>
          </p:nvPr>
        </p:nvSpPr>
        <p:spPr>
          <a:xfrm>
            <a:off x="10905500" y="6480125"/>
            <a:ext cx="1142400" cy="132000"/>
          </a:xfrm>
          <a:prstGeom prst="rect">
            <a:avLst/>
          </a:prstGeom>
        </p:spPr>
        <p:txBody>
          <a:bodyPr spcFirstLastPara="1" wrap="square" lIns="121900" tIns="121900" rIns="121900" bIns="121900" anchor="ctr" anchorCtr="0">
            <a:noAutofit/>
          </a:bodyPr>
          <a:lstStyle/>
          <a:p>
            <a:fld id="{00000000-1234-1234-1234-123412341234}" type="slidenum">
              <a:rPr lang="en"/>
              <a:pPr/>
              <a:t>5</a:t>
            </a:fld>
            <a:endParaRPr/>
          </a:p>
        </p:txBody>
      </p:sp>
      <p:sp>
        <p:nvSpPr>
          <p:cNvPr id="494" name="Google Shape;494;p85"/>
          <p:cNvSpPr txBox="1"/>
          <p:nvPr/>
        </p:nvSpPr>
        <p:spPr>
          <a:xfrm>
            <a:off x="204558" y="2253914"/>
            <a:ext cx="3999909" cy="1161580"/>
          </a:xfrm>
          <a:prstGeom prst="rect">
            <a:avLst/>
          </a:prstGeom>
          <a:noFill/>
          <a:ln>
            <a:noFill/>
          </a:ln>
        </p:spPr>
        <p:txBody>
          <a:bodyPr spcFirstLastPara="1" wrap="square" lIns="121900" tIns="0" rIns="121900" bIns="121900" anchor="ctr" anchorCtr="0">
            <a:spAutoFit/>
          </a:bodyPr>
          <a:lstStyle/>
          <a:p>
            <a:pPr>
              <a:lnSpc>
                <a:spcPct val="115000"/>
              </a:lnSpc>
            </a:pPr>
            <a:r>
              <a:rPr lang="en" sz="1467" b="1">
                <a:solidFill>
                  <a:schemeClr val="accent3"/>
                </a:solidFill>
                <a:latin typeface="Roboto"/>
                <a:ea typeface="Roboto"/>
                <a:cs typeface="Roboto"/>
                <a:sym typeface="Roboto"/>
              </a:rPr>
              <a:t>Care Programs </a:t>
            </a:r>
            <a:endParaRPr lang="en-US" sz="1467">
              <a:solidFill>
                <a:schemeClr val="accent3"/>
              </a:solidFill>
              <a:latin typeface="Roboto"/>
              <a:ea typeface="Roboto"/>
              <a:cs typeface="Roboto"/>
              <a:sym typeface="Roboto"/>
            </a:endParaRPr>
          </a:p>
          <a:p>
            <a:pPr>
              <a:lnSpc>
                <a:spcPct val="114999"/>
              </a:lnSpc>
            </a:pPr>
            <a:r>
              <a:rPr lang="en" sz="1467">
                <a:latin typeface="Roboto"/>
                <a:ea typeface="Roboto"/>
                <a:cs typeface="Roboto"/>
              </a:rPr>
              <a:t>Added by staff based on the members needs; each program has a curriculum of daily articles and surveys.</a:t>
            </a:r>
          </a:p>
        </p:txBody>
      </p:sp>
      <p:sp>
        <p:nvSpPr>
          <p:cNvPr id="495" name="Google Shape;495;p85"/>
          <p:cNvSpPr txBox="1"/>
          <p:nvPr/>
        </p:nvSpPr>
        <p:spPr>
          <a:xfrm>
            <a:off x="208851" y="4074451"/>
            <a:ext cx="4032683" cy="1201527"/>
          </a:xfrm>
          <a:prstGeom prst="rect">
            <a:avLst/>
          </a:prstGeom>
          <a:noFill/>
          <a:ln>
            <a:noFill/>
          </a:ln>
        </p:spPr>
        <p:txBody>
          <a:bodyPr spcFirstLastPara="1" wrap="square" lIns="121900" tIns="0" rIns="121900" bIns="121900" anchor="ctr" anchorCtr="0">
            <a:spAutoFit/>
          </a:bodyPr>
          <a:lstStyle/>
          <a:p>
            <a:r>
              <a:rPr lang="en" sz="1467" b="1">
                <a:solidFill>
                  <a:schemeClr val="accent5"/>
                </a:solidFill>
                <a:latin typeface="Roboto"/>
                <a:ea typeface="Roboto"/>
                <a:cs typeface="Roboto"/>
                <a:sym typeface="Roboto"/>
              </a:rPr>
              <a:t>Medication or General Reminders</a:t>
            </a:r>
            <a:endParaRPr sz="1467" b="1">
              <a:solidFill>
                <a:schemeClr val="accent5"/>
              </a:solidFill>
              <a:latin typeface="Roboto"/>
              <a:ea typeface="Roboto"/>
              <a:cs typeface="Roboto"/>
              <a:sym typeface="Roboto"/>
            </a:endParaRPr>
          </a:p>
          <a:p>
            <a:pPr>
              <a:lnSpc>
                <a:spcPct val="115000"/>
              </a:lnSpc>
              <a:spcBef>
                <a:spcPts val="1333"/>
              </a:spcBef>
              <a:spcAft>
                <a:spcPts val="1333"/>
              </a:spcAft>
            </a:pPr>
            <a:r>
              <a:rPr lang="en" sz="1467">
                <a:latin typeface="Roboto"/>
                <a:ea typeface="Roboto"/>
                <a:cs typeface="Roboto"/>
                <a:sym typeface="Roboto"/>
              </a:rPr>
              <a:t>Daily or 1-time reminders that can be set up </a:t>
            </a:r>
            <a:br>
              <a:rPr lang="en" sz="1467">
                <a:latin typeface="Roboto"/>
                <a:ea typeface="Roboto"/>
                <a:cs typeface="Roboto"/>
              </a:rPr>
            </a:br>
            <a:r>
              <a:rPr lang="en" sz="1467">
                <a:latin typeface="Roboto"/>
                <a:ea typeface="Roboto"/>
                <a:cs typeface="Roboto"/>
                <a:sym typeface="Roboto"/>
              </a:rPr>
              <a:t>by the member or staff. </a:t>
            </a:r>
            <a:endParaRPr sz="1467">
              <a:latin typeface="Roboto"/>
              <a:ea typeface="Roboto"/>
              <a:cs typeface="Roboto"/>
              <a:sym typeface="Roboto"/>
            </a:endParaRPr>
          </a:p>
        </p:txBody>
      </p:sp>
      <p:sp>
        <p:nvSpPr>
          <p:cNvPr id="496" name="Google Shape;496;p85"/>
          <p:cNvSpPr txBox="1"/>
          <p:nvPr/>
        </p:nvSpPr>
        <p:spPr>
          <a:xfrm>
            <a:off x="7893733" y="3260303"/>
            <a:ext cx="4084955" cy="1495004"/>
          </a:xfrm>
          <a:prstGeom prst="rect">
            <a:avLst/>
          </a:prstGeom>
          <a:noFill/>
          <a:ln>
            <a:noFill/>
          </a:ln>
        </p:spPr>
        <p:txBody>
          <a:bodyPr spcFirstLastPara="1" wrap="square" lIns="121900" tIns="0" rIns="121900" bIns="121900" anchor="ctr" anchorCtr="0">
            <a:spAutoFit/>
          </a:bodyPr>
          <a:lstStyle/>
          <a:p>
            <a:pPr>
              <a:lnSpc>
                <a:spcPct val="115000"/>
              </a:lnSpc>
            </a:pPr>
            <a:r>
              <a:rPr lang="en" sz="1467" b="1">
                <a:solidFill>
                  <a:schemeClr val="accent6"/>
                </a:solidFill>
                <a:latin typeface="Roboto"/>
                <a:ea typeface="Roboto"/>
                <a:cs typeface="Roboto"/>
                <a:sym typeface="Roboto"/>
              </a:rPr>
              <a:t>Biometric Monitoring Programs</a:t>
            </a:r>
            <a:endParaRPr lang="en" sz="1467" b="1">
              <a:solidFill>
                <a:schemeClr val="accent6"/>
              </a:solidFill>
              <a:latin typeface="Roboto"/>
              <a:ea typeface="Roboto"/>
              <a:cs typeface="Roboto"/>
            </a:endParaRPr>
          </a:p>
          <a:p>
            <a:pPr>
              <a:lnSpc>
                <a:spcPct val="114999"/>
              </a:lnSpc>
              <a:spcBef>
                <a:spcPts val="1333"/>
              </a:spcBef>
              <a:spcAft>
                <a:spcPts val="1333"/>
              </a:spcAft>
            </a:pPr>
            <a:r>
              <a:rPr lang="en" sz="1467">
                <a:latin typeface="Roboto"/>
                <a:ea typeface="Roboto"/>
                <a:cs typeface="Roboto"/>
                <a:sym typeface="Roboto"/>
              </a:rPr>
              <a:t>Added by staff, these survey programs ask members to input key biometric data on a recurring basis.</a:t>
            </a:r>
            <a:endParaRPr lang="en" sz="1467">
              <a:latin typeface="Roboto"/>
              <a:ea typeface="Roboto"/>
              <a:cs typeface="Roboto"/>
            </a:endParaRPr>
          </a:p>
        </p:txBody>
      </p:sp>
      <p:pic>
        <p:nvPicPr>
          <p:cNvPr id="497" name="Google Shape;497;p85"/>
          <p:cNvPicPr preferRelativeResize="0"/>
          <p:nvPr/>
        </p:nvPicPr>
        <p:blipFill>
          <a:blip r:embed="rId3">
            <a:alphaModFix/>
          </a:blip>
          <a:stretch>
            <a:fillRect/>
          </a:stretch>
        </p:blipFill>
        <p:spPr>
          <a:xfrm>
            <a:off x="4806134" y="1460028"/>
            <a:ext cx="2577353" cy="5143365"/>
          </a:xfrm>
          <a:prstGeom prst="rect">
            <a:avLst/>
          </a:prstGeom>
          <a:noFill/>
          <a:ln>
            <a:noFill/>
          </a:ln>
        </p:spPr>
      </p:pic>
      <p:sp>
        <p:nvSpPr>
          <p:cNvPr id="498" name="Google Shape;498;p85"/>
          <p:cNvSpPr/>
          <p:nvPr/>
        </p:nvSpPr>
        <p:spPr>
          <a:xfrm>
            <a:off x="5017003" y="2276765"/>
            <a:ext cx="2150597" cy="1228892"/>
          </a:xfrm>
          <a:prstGeom prst="rect">
            <a:avLst/>
          </a:prstGeom>
          <a:solidFill>
            <a:srgbClr val="976FC1">
              <a:alpha val="27770"/>
            </a:srgbClr>
          </a:solidFill>
          <a:ln>
            <a:noFill/>
          </a:ln>
        </p:spPr>
        <p:txBody>
          <a:bodyPr spcFirstLastPara="1" wrap="square" lIns="121900" tIns="121900" rIns="121900" bIns="121900" anchor="ctr" anchorCtr="0">
            <a:noAutofit/>
          </a:bodyPr>
          <a:lstStyle/>
          <a:p>
            <a:endParaRPr sz="2400"/>
          </a:p>
        </p:txBody>
      </p:sp>
      <p:sp>
        <p:nvSpPr>
          <p:cNvPr id="499" name="Google Shape;499;p85"/>
          <p:cNvSpPr/>
          <p:nvPr/>
        </p:nvSpPr>
        <p:spPr>
          <a:xfrm>
            <a:off x="5009605" y="3505698"/>
            <a:ext cx="2157996" cy="415108"/>
          </a:xfrm>
          <a:prstGeom prst="rect">
            <a:avLst/>
          </a:prstGeom>
          <a:solidFill>
            <a:srgbClr val="CC61AD">
              <a:alpha val="20110"/>
            </a:srgbClr>
          </a:solidFill>
          <a:ln>
            <a:noFill/>
          </a:ln>
        </p:spPr>
        <p:txBody>
          <a:bodyPr spcFirstLastPara="1" wrap="square" lIns="121900" tIns="121900" rIns="121900" bIns="121900" anchor="ctr" anchorCtr="0">
            <a:noAutofit/>
          </a:bodyPr>
          <a:lstStyle/>
          <a:p>
            <a:endParaRPr sz="2400"/>
          </a:p>
        </p:txBody>
      </p:sp>
      <p:sp>
        <p:nvSpPr>
          <p:cNvPr id="500" name="Google Shape;500;p85"/>
          <p:cNvSpPr/>
          <p:nvPr/>
        </p:nvSpPr>
        <p:spPr>
          <a:xfrm>
            <a:off x="5024400" y="3920845"/>
            <a:ext cx="2143200" cy="822000"/>
          </a:xfrm>
          <a:prstGeom prst="rect">
            <a:avLst/>
          </a:prstGeom>
          <a:solidFill>
            <a:srgbClr val="09BFB1">
              <a:alpha val="15639"/>
            </a:srgbClr>
          </a:solidFill>
          <a:ln>
            <a:noFill/>
          </a:ln>
        </p:spPr>
        <p:txBody>
          <a:bodyPr spcFirstLastPara="1" wrap="square" lIns="121900" tIns="121900" rIns="121900" bIns="121900" anchor="ctr" anchorCtr="0">
            <a:noAutofit/>
          </a:bodyPr>
          <a:lstStyle/>
          <a:p>
            <a:endParaRPr sz="2400"/>
          </a:p>
        </p:txBody>
      </p:sp>
      <p:cxnSp>
        <p:nvCxnSpPr>
          <p:cNvPr id="501" name="Google Shape;501;p85"/>
          <p:cNvCxnSpPr/>
          <p:nvPr/>
        </p:nvCxnSpPr>
        <p:spPr>
          <a:xfrm rot="10800000">
            <a:off x="4437835" y="2466533"/>
            <a:ext cx="35320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2" name="Google Shape;502;p85"/>
          <p:cNvCxnSpPr/>
          <p:nvPr/>
        </p:nvCxnSpPr>
        <p:spPr>
          <a:xfrm>
            <a:off x="4419320" y="2055493"/>
            <a:ext cx="0" cy="822000"/>
          </a:xfrm>
          <a:prstGeom prst="straightConnector1">
            <a:avLst/>
          </a:prstGeom>
          <a:noFill/>
          <a:ln w="38100" cap="flat" cmpd="sng">
            <a:solidFill>
              <a:schemeClr val="accent3"/>
            </a:solidFill>
            <a:prstDash val="solid"/>
            <a:miter lim="400000"/>
            <a:headEnd type="none" w="sm" len="sm"/>
            <a:tailEnd type="none" w="sm" len="sm"/>
          </a:ln>
        </p:spPr>
      </p:cxnSp>
      <p:sp>
        <p:nvSpPr>
          <p:cNvPr id="503" name="Google Shape;503;p85"/>
          <p:cNvSpPr/>
          <p:nvPr/>
        </p:nvSpPr>
        <p:spPr>
          <a:xfrm rot="10800000" flipH="1">
            <a:off x="4761787" y="2390535"/>
            <a:ext cx="155200" cy="152000"/>
          </a:xfrm>
          <a:prstGeom prst="ellipse">
            <a:avLst/>
          </a:prstGeom>
          <a:solidFill>
            <a:srgbClr val="FFFFFF"/>
          </a:solidFill>
          <a:ln w="9525" cap="flat" cmpd="sng">
            <a:solidFill>
              <a:schemeClr val="accent3"/>
            </a:solidFill>
            <a:prstDash val="solid"/>
            <a:miter lim="400000"/>
            <a:headEnd type="none" w="sm" len="sm"/>
            <a:tailEnd type="none" w="sm" len="sm"/>
          </a:ln>
        </p:spPr>
        <p:txBody>
          <a:bodyPr spcFirstLastPara="1" wrap="square" lIns="63500" tIns="63500" rIns="63500" bIns="63500" anchor="ctr" anchorCtr="0">
            <a:noAutofit/>
          </a:bodyPr>
          <a:lstStyle/>
          <a:p>
            <a:pPr algn="ctr">
              <a:lnSpc>
                <a:spcPct val="140000"/>
              </a:lnSpc>
              <a:buClr>
                <a:srgbClr val="3A3E41"/>
              </a:buClr>
              <a:buSzPts val="2000"/>
            </a:pPr>
            <a:endParaRPr sz="2667">
              <a:solidFill>
                <a:srgbClr val="3A3E41"/>
              </a:solidFill>
              <a:latin typeface="Roboto"/>
              <a:ea typeface="Roboto"/>
              <a:cs typeface="Roboto"/>
              <a:sym typeface="Roboto"/>
            </a:endParaRPr>
          </a:p>
        </p:txBody>
      </p:sp>
      <p:cxnSp>
        <p:nvCxnSpPr>
          <p:cNvPr id="504" name="Google Shape;504;p85"/>
          <p:cNvCxnSpPr/>
          <p:nvPr/>
        </p:nvCxnSpPr>
        <p:spPr>
          <a:xfrm>
            <a:off x="7395488" y="3509797"/>
            <a:ext cx="35320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5" name="Google Shape;505;p85"/>
          <p:cNvCxnSpPr/>
          <p:nvPr/>
        </p:nvCxnSpPr>
        <p:spPr>
          <a:xfrm rot="10800000">
            <a:off x="7767204" y="3098837"/>
            <a:ext cx="0" cy="822000"/>
          </a:xfrm>
          <a:prstGeom prst="straightConnector1">
            <a:avLst/>
          </a:prstGeom>
          <a:noFill/>
          <a:ln w="38100" cap="flat" cmpd="sng">
            <a:solidFill>
              <a:schemeClr val="accent6"/>
            </a:solidFill>
            <a:prstDash val="solid"/>
            <a:miter lim="400000"/>
            <a:headEnd type="none" w="sm" len="sm"/>
            <a:tailEnd type="none" w="sm" len="sm"/>
          </a:ln>
        </p:spPr>
      </p:cxnSp>
      <p:sp>
        <p:nvSpPr>
          <p:cNvPr id="506" name="Google Shape;506;p85"/>
          <p:cNvSpPr/>
          <p:nvPr/>
        </p:nvSpPr>
        <p:spPr>
          <a:xfrm flipH="1">
            <a:off x="7269537" y="3433796"/>
            <a:ext cx="155200" cy="152000"/>
          </a:xfrm>
          <a:prstGeom prst="ellipse">
            <a:avLst/>
          </a:prstGeom>
          <a:solidFill>
            <a:srgbClr val="FFFFFF"/>
          </a:solidFill>
          <a:ln w="9525" cap="flat" cmpd="sng">
            <a:solidFill>
              <a:schemeClr val="accent6"/>
            </a:solidFill>
            <a:prstDash val="solid"/>
            <a:miter lim="400000"/>
            <a:headEnd type="none" w="sm" len="sm"/>
            <a:tailEnd type="none" w="sm" len="sm"/>
          </a:ln>
        </p:spPr>
        <p:txBody>
          <a:bodyPr spcFirstLastPara="1" wrap="square" lIns="63500" tIns="63500" rIns="63500" bIns="63500" anchor="ctr" anchorCtr="0">
            <a:noAutofit/>
          </a:bodyPr>
          <a:lstStyle/>
          <a:p>
            <a:pPr algn="ctr">
              <a:lnSpc>
                <a:spcPct val="140000"/>
              </a:lnSpc>
              <a:buClr>
                <a:srgbClr val="3A3E41"/>
              </a:buClr>
              <a:buSzPts val="2000"/>
            </a:pPr>
            <a:endParaRPr sz="2667">
              <a:solidFill>
                <a:srgbClr val="3A3E41"/>
              </a:solidFill>
              <a:latin typeface="Roboto"/>
              <a:ea typeface="Roboto"/>
              <a:cs typeface="Roboto"/>
              <a:sym typeface="Roboto"/>
            </a:endParaRPr>
          </a:p>
        </p:txBody>
      </p:sp>
      <p:cxnSp>
        <p:nvCxnSpPr>
          <p:cNvPr id="507" name="Google Shape;507;p85"/>
          <p:cNvCxnSpPr/>
          <p:nvPr/>
        </p:nvCxnSpPr>
        <p:spPr>
          <a:xfrm rot="10800000">
            <a:off x="4456352" y="4583644"/>
            <a:ext cx="353200" cy="0"/>
          </a:xfrm>
          <a:prstGeom prst="straightConnector1">
            <a:avLst/>
          </a:prstGeom>
          <a:solidFill>
            <a:srgbClr val="FF8845"/>
          </a:solidFill>
          <a:ln w="9525" cap="flat" cmpd="sng">
            <a:solidFill>
              <a:srgbClr val="78909C"/>
            </a:solidFill>
            <a:prstDash val="solid"/>
            <a:miter lim="400000"/>
            <a:headEnd type="none" w="sm" len="sm"/>
            <a:tailEnd type="none" w="sm" len="sm"/>
          </a:ln>
        </p:spPr>
      </p:cxnSp>
      <p:cxnSp>
        <p:nvCxnSpPr>
          <p:cNvPr id="508" name="Google Shape;508;p85"/>
          <p:cNvCxnSpPr/>
          <p:nvPr/>
        </p:nvCxnSpPr>
        <p:spPr>
          <a:xfrm>
            <a:off x="4437837" y="4172605"/>
            <a:ext cx="0" cy="822000"/>
          </a:xfrm>
          <a:prstGeom prst="straightConnector1">
            <a:avLst/>
          </a:prstGeom>
          <a:noFill/>
          <a:ln w="38100" cap="flat" cmpd="sng">
            <a:solidFill>
              <a:schemeClr val="accent5"/>
            </a:solidFill>
            <a:prstDash val="solid"/>
            <a:miter lim="400000"/>
            <a:headEnd type="none" w="sm" len="sm"/>
            <a:tailEnd type="none" w="sm" len="sm"/>
          </a:ln>
        </p:spPr>
      </p:cxnSp>
      <p:sp>
        <p:nvSpPr>
          <p:cNvPr id="509" name="Google Shape;509;p85"/>
          <p:cNvSpPr/>
          <p:nvPr/>
        </p:nvSpPr>
        <p:spPr>
          <a:xfrm rot="10800000" flipH="1">
            <a:off x="4780304" y="4507645"/>
            <a:ext cx="155200" cy="152000"/>
          </a:xfrm>
          <a:prstGeom prst="ellipse">
            <a:avLst/>
          </a:prstGeom>
          <a:solidFill>
            <a:srgbClr val="FFFFFF"/>
          </a:solidFill>
          <a:ln w="9525" cap="flat" cmpd="sng">
            <a:solidFill>
              <a:schemeClr val="accent5"/>
            </a:solidFill>
            <a:prstDash val="solid"/>
            <a:miter lim="400000"/>
            <a:headEnd type="none" w="sm" len="sm"/>
            <a:tailEnd type="none" w="sm" len="sm"/>
          </a:ln>
        </p:spPr>
        <p:txBody>
          <a:bodyPr spcFirstLastPara="1" wrap="square" lIns="63500" tIns="63500" rIns="63500" bIns="63500" anchor="ctr" anchorCtr="0">
            <a:noAutofit/>
          </a:bodyPr>
          <a:lstStyle/>
          <a:p>
            <a:pPr algn="ctr">
              <a:lnSpc>
                <a:spcPct val="140000"/>
              </a:lnSpc>
              <a:buClr>
                <a:srgbClr val="3A3E41"/>
              </a:buClr>
              <a:buSzPts val="2000"/>
            </a:pPr>
            <a:endParaRPr sz="2667">
              <a:solidFill>
                <a:srgbClr val="3A3E41"/>
              </a:solidFill>
              <a:latin typeface="Roboto"/>
              <a:ea typeface="Roboto"/>
              <a:cs typeface="Roboto"/>
              <a:sym typeface="Roboto"/>
            </a:endParaRPr>
          </a:p>
        </p:txBody>
      </p:sp>
    </p:spTree>
    <p:extLst>
      <p:ext uri="{BB962C8B-B14F-4D97-AF65-F5344CB8AC3E}">
        <p14:creationId xmlns:p14="http://schemas.microsoft.com/office/powerpoint/2010/main" val="723270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13"/>
          <p:cNvSpPr txBox="1">
            <a:spLocks noGrp="1"/>
          </p:cNvSpPr>
          <p:nvPr>
            <p:ph type="title"/>
          </p:nvPr>
        </p:nvSpPr>
        <p:spPr>
          <a:xfrm>
            <a:off x="1028699" y="1607848"/>
            <a:ext cx="4319733" cy="3654400"/>
          </a:xfrm>
          <a:prstGeom prst="rect">
            <a:avLst/>
          </a:prstGeom>
        </p:spPr>
        <p:txBody>
          <a:bodyPr spcFirstLastPara="1" wrap="square" lIns="121900" tIns="60933" rIns="121900" bIns="60933" anchor="ctr" anchorCtr="0">
            <a:noAutofit/>
          </a:bodyPr>
          <a:lstStyle/>
          <a:p>
            <a:r>
              <a:rPr lang="en" sz="2000" b="0">
                <a:solidFill>
                  <a:schemeClr val="tx1"/>
                </a:solidFill>
                <a:latin typeface="Roboto"/>
              </a:rPr>
              <a:t>Ivan, 40, is motivated to make healthier choices. He wants to walk every day, fill out a diet journal, and learn new recipes. He has a first degree relative with colon cancer and has not had a screening yet.</a:t>
            </a:r>
            <a:r>
              <a:rPr lang="en" sz="2000">
                <a:solidFill>
                  <a:schemeClr val="tx1"/>
                </a:solidFill>
                <a:latin typeface="Roboto"/>
              </a:rPr>
              <a:t> </a:t>
            </a:r>
            <a:r>
              <a:rPr lang="en" sz="2000">
                <a:solidFill>
                  <a:schemeClr val="tx1"/>
                </a:solidFill>
              </a:rPr>
              <a:t> </a:t>
            </a:r>
            <a:endParaRPr lang="en-US" sz="2000">
              <a:solidFill>
                <a:schemeClr val="tx1"/>
              </a:solidFill>
            </a:endParaRPr>
          </a:p>
        </p:txBody>
      </p:sp>
      <p:sp>
        <p:nvSpPr>
          <p:cNvPr id="1279" name="Google Shape;1279;p113"/>
          <p:cNvSpPr>
            <a:spLocks noGrp="1"/>
          </p:cNvSpPr>
          <p:nvPr>
            <p:ph type="pic" idx="2"/>
          </p:nvPr>
        </p:nvSpPr>
        <p:spPr>
          <a:xfrm>
            <a:off x="6096001" y="19459"/>
            <a:ext cx="6096000" cy="6832000"/>
          </a:xfrm>
          <a:prstGeom prst="rect">
            <a:avLst/>
          </a:prstGeom>
        </p:spPr>
        <p:txBody>
          <a:bodyPr spcFirstLastPara="1" wrap="square" lIns="121900" tIns="60933" rIns="121900" bIns="60933" anchor="ctr" anchorCtr="0">
            <a:noAutofit/>
          </a:bodyPr>
          <a:lstStyle/>
          <a:p>
            <a:endParaRPr/>
          </a:p>
        </p:txBody>
      </p:sp>
      <p:pic>
        <p:nvPicPr>
          <p:cNvPr id="1280" name="Google Shape;1280;p113"/>
          <p:cNvPicPr preferRelativeResize="0"/>
          <p:nvPr/>
        </p:nvPicPr>
        <p:blipFill>
          <a:blip r:embed="rId3">
            <a:alphaModFix/>
          </a:blip>
          <a:stretch>
            <a:fillRect/>
          </a:stretch>
        </p:blipFill>
        <p:spPr>
          <a:xfrm>
            <a:off x="6128534" y="-36733"/>
            <a:ext cx="6095999" cy="6894732"/>
          </a:xfrm>
          <a:prstGeom prst="rect">
            <a:avLst/>
          </a:prstGeom>
          <a:noFill/>
          <a:ln>
            <a:noFill/>
          </a:ln>
        </p:spPr>
      </p:pic>
    </p:spTree>
    <p:extLst>
      <p:ext uri="{BB962C8B-B14F-4D97-AF65-F5344CB8AC3E}">
        <p14:creationId xmlns:p14="http://schemas.microsoft.com/office/powerpoint/2010/main" val="4008617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a:t>
            </a:r>
            <a:r>
              <a:rPr lang="en-US" sz="1850" err="1"/>
              <a:t>Progerams</a:t>
            </a:r>
            <a:r>
              <a:rPr lang="en-US" sz="1850"/>
              <a:t>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a:t>
            </a: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40598"/>
            <a:ext cx="2540847" cy="2653662"/>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Care Team Info</a:t>
            </a:r>
            <a:endParaRPr lang="en-US">
              <a:solidFill>
                <a:schemeClr val="tx1"/>
              </a:solidFill>
            </a:endParaRPr>
          </a:p>
          <a:p>
            <a:pPr marL="285750" indent="-285750">
              <a:lnSpc>
                <a:spcPct val="112999"/>
              </a:lnSpc>
              <a:buChar char="•"/>
            </a:pPr>
            <a:r>
              <a:rPr lang="en-US" sz="1800" b="1">
                <a:solidFill>
                  <a:schemeClr val="tx1"/>
                </a:solidFill>
                <a:latin typeface="Roboto"/>
                <a:ea typeface="Roboto"/>
                <a:cs typeface="Roboto"/>
              </a:rPr>
              <a:t>Diet info</a:t>
            </a:r>
          </a:p>
          <a:p>
            <a:pPr marL="285750" indent="-285750">
              <a:lnSpc>
                <a:spcPct val="112999"/>
              </a:lnSpc>
              <a:buChar char="•"/>
            </a:pPr>
            <a:r>
              <a:rPr lang="en-US" sz="1800" b="1">
                <a:solidFill>
                  <a:schemeClr val="tx1"/>
                </a:solidFill>
                <a:latin typeface="Roboto"/>
                <a:ea typeface="Roboto"/>
                <a:cs typeface="Roboto"/>
              </a:rPr>
              <a:t>Activity info</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7110"/>
            <a:ext cx="2540847" cy="2596811"/>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Current medications (if any)</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2986597"/>
            <a:ext cx="2452929" cy="2304120"/>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dirty="0">
                <a:solidFill>
                  <a:schemeClr val="tx1"/>
                </a:solidFill>
                <a:latin typeface="Roboto"/>
                <a:ea typeface="Roboto"/>
                <a:cs typeface="Roboto"/>
              </a:rPr>
              <a:t>Welcome Program</a:t>
            </a:r>
          </a:p>
          <a:p>
            <a:pPr marL="285750" lvl="0" indent="-285750">
              <a:lnSpc>
                <a:spcPct val="112999"/>
              </a:lnSpc>
              <a:spcBef>
                <a:spcPts val="0"/>
              </a:spcBef>
              <a:spcAft>
                <a:spcPts val="0"/>
              </a:spcAft>
              <a:buFont typeface="Arial"/>
              <a:buChar char="•"/>
            </a:pPr>
            <a:r>
              <a:rPr lang="en-US" sz="1800" b="1" dirty="0">
                <a:solidFill>
                  <a:schemeClr val="tx1"/>
                </a:solidFill>
                <a:latin typeface="Roboto"/>
                <a:ea typeface="Roboto"/>
                <a:cs typeface="Roboto"/>
              </a:rPr>
              <a:t>DIA</a:t>
            </a:r>
          </a:p>
          <a:p>
            <a:pPr marL="285750" indent="-285750">
              <a:lnSpc>
                <a:spcPct val="112999"/>
              </a:lnSpc>
              <a:buChar char="•"/>
            </a:pPr>
            <a:r>
              <a:rPr lang="en-US" sz="1800" b="1" dirty="0">
                <a:solidFill>
                  <a:schemeClr val="tx1"/>
                </a:solidFill>
                <a:latin typeface="Roboto"/>
                <a:ea typeface="Roboto"/>
                <a:cs typeface="Roboto"/>
              </a:rPr>
              <a:t>GIC – Colorectal Cancer Screening</a:t>
            </a:r>
          </a:p>
          <a:p>
            <a:pPr algn="ctr">
              <a:lnSpc>
                <a:spcPct val="112999"/>
              </a:lnSpc>
            </a:pPr>
            <a:endParaRPr lang="en-US" sz="1800" b="1">
              <a:solidFill>
                <a:srgbClr val="1F2327"/>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6750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16"/>
          <p:cNvSpPr txBox="1">
            <a:spLocks noGrp="1"/>
          </p:cNvSpPr>
          <p:nvPr>
            <p:ph type="title"/>
          </p:nvPr>
        </p:nvSpPr>
        <p:spPr>
          <a:xfrm>
            <a:off x="942419" y="1601800"/>
            <a:ext cx="4299053" cy="3654400"/>
          </a:xfrm>
          <a:prstGeom prst="rect">
            <a:avLst/>
          </a:prstGeom>
          <a:ln>
            <a:solidFill>
              <a:schemeClr val="tx1"/>
            </a:solidFill>
          </a:ln>
        </p:spPr>
        <p:txBody>
          <a:bodyPr spcFirstLastPara="1" wrap="square" lIns="121900" tIns="60933" rIns="121900" bIns="60933" anchor="ctr" anchorCtr="0">
            <a:noAutofit/>
          </a:bodyPr>
          <a:lstStyle/>
          <a:p>
            <a:r>
              <a:rPr lang="en" sz="2000" b="0">
                <a:solidFill>
                  <a:schemeClr val="tx1"/>
                </a:solidFill>
                <a:latin typeface="Roboto"/>
                <a:ea typeface="Roboto Light"/>
                <a:cs typeface="Roboto Light"/>
              </a:rPr>
              <a:t>Linda, 43, has asthma. She is compliant with her medication regimen but has expressed interest in quitting smoking. </a:t>
            </a:r>
            <a:endParaRPr sz="2000" b="0">
              <a:solidFill>
                <a:schemeClr val="tx1"/>
              </a:solidFill>
              <a:latin typeface="Roboto"/>
              <a:ea typeface="Roboto Light"/>
              <a:cs typeface="Roboto Light"/>
            </a:endParaRPr>
          </a:p>
        </p:txBody>
      </p:sp>
      <p:sp>
        <p:nvSpPr>
          <p:cNvPr id="1300" name="Google Shape;1300;p116"/>
          <p:cNvSpPr>
            <a:spLocks noGrp="1"/>
          </p:cNvSpPr>
          <p:nvPr>
            <p:ph type="pic" idx="2"/>
          </p:nvPr>
        </p:nvSpPr>
        <p:spPr>
          <a:xfrm>
            <a:off x="6096001" y="19459"/>
            <a:ext cx="6096000" cy="6832000"/>
          </a:xfrm>
          <a:prstGeom prst="rect">
            <a:avLst/>
          </a:prstGeom>
        </p:spPr>
        <p:txBody>
          <a:bodyPr spcFirstLastPara="1" wrap="square" lIns="121900" tIns="60933" rIns="121900" bIns="60933" anchor="ctr" anchorCtr="0">
            <a:noAutofit/>
          </a:bodyPr>
          <a:lstStyle/>
          <a:p>
            <a:endParaRPr/>
          </a:p>
        </p:txBody>
      </p:sp>
      <p:pic>
        <p:nvPicPr>
          <p:cNvPr id="1301" name="Google Shape;1301;p116"/>
          <p:cNvPicPr preferRelativeResize="0"/>
          <p:nvPr/>
        </p:nvPicPr>
        <p:blipFill rotWithShape="1">
          <a:blip r:embed="rId3">
            <a:alphaModFix/>
          </a:blip>
          <a:srcRect r="4689"/>
          <a:stretch/>
        </p:blipFill>
        <p:spPr>
          <a:xfrm>
            <a:off x="6096001" y="-26659"/>
            <a:ext cx="6096001" cy="6930765"/>
          </a:xfrm>
          <a:prstGeom prst="rect">
            <a:avLst/>
          </a:prstGeom>
          <a:noFill/>
          <a:ln>
            <a:noFill/>
          </a:ln>
        </p:spPr>
      </p:pic>
    </p:spTree>
    <p:extLst>
      <p:ext uri="{BB962C8B-B14F-4D97-AF65-F5344CB8AC3E}">
        <p14:creationId xmlns:p14="http://schemas.microsoft.com/office/powerpoint/2010/main" val="3403206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5"/>
          <p:cNvSpPr txBox="1">
            <a:spLocks noGrp="1"/>
          </p:cNvSpPr>
          <p:nvPr>
            <p:ph type="title"/>
          </p:nvPr>
        </p:nvSpPr>
        <p:spPr>
          <a:xfrm>
            <a:off x="420855" y="352813"/>
            <a:ext cx="11350290" cy="762894"/>
          </a:xfrm>
          <a:prstGeom prst="rect">
            <a:avLst/>
          </a:prstGeom>
        </p:spPr>
        <p:txBody>
          <a:bodyPr spcFirstLastPara="1" wrap="square" lIns="121787" tIns="60877" rIns="121787" bIns="6087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r>
              <a:rPr lang="en-US" sz="1850"/>
              <a:t>Care </a:t>
            </a:r>
            <a:r>
              <a:rPr lang="en-US" sz="1850" err="1"/>
              <a:t>Progerams</a:t>
            </a:r>
            <a:r>
              <a:rPr lang="en-US" sz="1850"/>
              <a:t> : Best Practices</a:t>
            </a:r>
            <a:endParaRPr sz="1850">
              <a:solidFill>
                <a:srgbClr val="0080A3"/>
              </a:solidFill>
            </a:endParaRPr>
          </a:p>
        </p:txBody>
      </p:sp>
      <p:sp>
        <p:nvSpPr>
          <p:cNvPr id="229" name="Google Shape;229;p35"/>
          <p:cNvSpPr txBox="1"/>
          <p:nvPr/>
        </p:nvSpPr>
        <p:spPr>
          <a:xfrm>
            <a:off x="3414260" y="1618535"/>
            <a:ext cx="2452929" cy="1544570"/>
          </a:xfrm>
          <a:prstGeom prst="rect">
            <a:avLst/>
          </a:prstGeom>
          <a:solidFill>
            <a:srgbClr val="09BFB1"/>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32">
                <a:solidFill>
                  <a:srgbClr val="FFFFFF"/>
                </a:solidFill>
                <a:latin typeface="Roboto Medium"/>
                <a:ea typeface="Roboto Medium"/>
                <a:cs typeface="Roboto Medium"/>
                <a:sym typeface="Roboto Medium"/>
              </a:rPr>
              <a:t>Enrolled in a Biometric Program</a:t>
            </a:r>
            <a:endParaRPr sz="1332">
              <a:solidFill>
                <a:srgbClr val="FFFFFF"/>
              </a:solidFill>
              <a:latin typeface="Roboto Medium"/>
              <a:ea typeface="Roboto Medium"/>
              <a:cs typeface="Roboto Medium"/>
              <a:sym typeface="Roboto Medium"/>
            </a:endParaRPr>
          </a:p>
        </p:txBody>
      </p:sp>
      <p:sp>
        <p:nvSpPr>
          <p:cNvPr id="230" name="Google Shape;230;p35"/>
          <p:cNvSpPr txBox="1"/>
          <p:nvPr/>
        </p:nvSpPr>
        <p:spPr>
          <a:xfrm>
            <a:off x="3414292" y="3182545"/>
            <a:ext cx="2452929" cy="2045459"/>
          </a:xfrm>
          <a:prstGeom prst="rect">
            <a:avLst/>
          </a:prstGeom>
          <a:solidFill>
            <a:srgbClr val="09BFB1">
              <a:alpha val="77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Biometric Monitoring- ?</a:t>
            </a:r>
          </a:p>
          <a:p>
            <a:pPr marL="0" lvl="0" indent="0" algn="ctr" rtl="0">
              <a:lnSpc>
                <a:spcPct val="113000"/>
              </a:lnSpc>
              <a:spcBef>
                <a:spcPts val="0"/>
              </a:spcBef>
              <a:spcAft>
                <a:spcPts val="0"/>
              </a:spcAft>
              <a:buClr>
                <a:schemeClr val="dk1"/>
              </a:buClr>
              <a:buSzPts val="1100"/>
              <a:buFont typeface="Arial"/>
              <a:buNone/>
            </a:pPr>
            <a:endParaRPr sz="4662" b="1">
              <a:solidFill>
                <a:srgbClr val="09BFB1"/>
              </a:solidFill>
              <a:latin typeface="Roboto"/>
              <a:ea typeface="Roboto"/>
              <a:cs typeface="Roboto"/>
              <a:sym typeface="Roboto"/>
            </a:endParaRPr>
          </a:p>
        </p:txBody>
      </p:sp>
      <p:sp>
        <p:nvSpPr>
          <p:cNvPr id="231" name="Google Shape;231;p35"/>
          <p:cNvSpPr txBox="1"/>
          <p:nvPr/>
        </p:nvSpPr>
        <p:spPr>
          <a:xfrm>
            <a:off x="6098274" y="1590572"/>
            <a:ext cx="2540847" cy="1544570"/>
          </a:xfrm>
          <a:prstGeom prst="rect">
            <a:avLst/>
          </a:prstGeom>
          <a:solidFill>
            <a:schemeClr val="accent3">
              <a:lumMod val="75000"/>
            </a:schemeClr>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r>
              <a:rPr lang="en-US" sz="1300">
                <a:solidFill>
                  <a:srgbClr val="FFFFFF"/>
                </a:solidFill>
                <a:ea typeface="Roboto Medium"/>
              </a:rPr>
              <a:t>Patient Instructions Entered</a:t>
            </a:r>
            <a:endParaRPr lang="en-US"/>
          </a:p>
        </p:txBody>
      </p:sp>
      <p:sp>
        <p:nvSpPr>
          <p:cNvPr id="232" name="Google Shape;232;p35"/>
          <p:cNvSpPr txBox="1"/>
          <p:nvPr/>
        </p:nvSpPr>
        <p:spPr>
          <a:xfrm>
            <a:off x="6140998" y="3133608"/>
            <a:ext cx="2540847" cy="2143331"/>
          </a:xfrm>
          <a:prstGeom prst="rect">
            <a:avLst/>
          </a:prstGeom>
          <a:solidFill>
            <a:schemeClr val="accent3">
              <a:lumMod val="20000"/>
              <a:lumOff val="80000"/>
            </a:scheme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r>
              <a:rPr lang="en-US" sz="1800" b="1">
                <a:solidFill>
                  <a:schemeClr val="tx1"/>
                </a:solidFill>
                <a:latin typeface="Roboto"/>
                <a:ea typeface="Roboto"/>
                <a:cs typeface="Roboto"/>
              </a:rPr>
              <a:t>Care Team Info</a:t>
            </a:r>
            <a:endParaRPr lang="en-US" sz="1850">
              <a:solidFill>
                <a:schemeClr val="tx1"/>
              </a:solidFill>
            </a:endParaRPr>
          </a:p>
          <a:p>
            <a:pPr marL="285750" indent="-285750">
              <a:lnSpc>
                <a:spcPct val="112999"/>
              </a:lnSpc>
              <a:buChar char="•"/>
            </a:pPr>
            <a:r>
              <a:rPr lang="en-US" sz="1800" b="1">
                <a:solidFill>
                  <a:schemeClr val="tx1"/>
                </a:solidFill>
                <a:latin typeface="Roboto"/>
                <a:ea typeface="Roboto"/>
                <a:cs typeface="Roboto"/>
              </a:rPr>
              <a:t>Coping strategies</a:t>
            </a:r>
          </a:p>
          <a:p>
            <a:pPr marL="285750" indent="-285750">
              <a:lnSpc>
                <a:spcPct val="112999"/>
              </a:lnSpc>
              <a:buChar char="•"/>
            </a:pPr>
            <a:endParaRPr lang="en-US" sz="1800" b="1">
              <a:solidFill>
                <a:schemeClr val="tx1"/>
              </a:solidFill>
              <a:latin typeface="Roboto"/>
              <a:ea typeface="Roboto"/>
              <a:cs typeface="Roboto"/>
            </a:endParaRPr>
          </a:p>
          <a:p>
            <a:pPr algn="ctr">
              <a:lnSpc>
                <a:spcPct val="113000"/>
              </a:lnSpc>
            </a:pPr>
            <a:endParaRPr lang="en-US" sz="4662" b="1">
              <a:solidFill>
                <a:srgbClr val="0080A3"/>
              </a:solidFill>
              <a:latin typeface="Roboto"/>
              <a:ea typeface="Roboto"/>
              <a:cs typeface="Roboto"/>
            </a:endParaRPr>
          </a:p>
        </p:txBody>
      </p:sp>
      <p:sp>
        <p:nvSpPr>
          <p:cNvPr id="233" name="Google Shape;233;p35"/>
          <p:cNvSpPr txBox="1"/>
          <p:nvPr/>
        </p:nvSpPr>
        <p:spPr>
          <a:xfrm>
            <a:off x="8804855" y="1632346"/>
            <a:ext cx="2540847" cy="1544570"/>
          </a:xfrm>
          <a:prstGeom prst="rect">
            <a:avLst/>
          </a:prstGeom>
          <a:solidFill>
            <a:srgbClr val="00AAD5"/>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1300">
                <a:solidFill>
                  <a:srgbClr val="FFFFFF"/>
                </a:solidFill>
                <a:latin typeface="Roboto Medium"/>
                <a:ea typeface="Roboto Medium"/>
                <a:cs typeface="Roboto Medium"/>
                <a:sym typeface="Roboto Medium"/>
              </a:rPr>
              <a:t>Medication/General Reminders Entere</a:t>
            </a:r>
            <a:r>
              <a:rPr lang="en-US" sz="1450">
                <a:solidFill>
                  <a:srgbClr val="FFFFFF"/>
                </a:solidFill>
                <a:latin typeface="Roboto Medium"/>
                <a:ea typeface="Roboto Medium"/>
                <a:cs typeface="Roboto Medium"/>
                <a:sym typeface="Roboto Medium"/>
              </a:rPr>
              <a:t>d</a:t>
            </a:r>
            <a:endParaRPr sz="1450">
              <a:solidFill>
                <a:srgbClr val="FFFFFF"/>
              </a:solidFill>
              <a:latin typeface="Roboto Medium"/>
              <a:ea typeface="Roboto Medium"/>
              <a:cs typeface="Roboto Medium"/>
              <a:sym typeface="Roboto Medium"/>
            </a:endParaRPr>
          </a:p>
        </p:txBody>
      </p:sp>
      <p:sp>
        <p:nvSpPr>
          <p:cNvPr id="234" name="Google Shape;234;p35"/>
          <p:cNvSpPr txBox="1"/>
          <p:nvPr/>
        </p:nvSpPr>
        <p:spPr>
          <a:xfrm>
            <a:off x="8862368" y="3190120"/>
            <a:ext cx="2540847" cy="2128425"/>
          </a:xfrm>
          <a:prstGeom prst="rect">
            <a:avLst/>
          </a:prstGeom>
          <a:solidFill>
            <a:srgbClr val="00AAD5">
              <a:alpha val="670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marL="285750" indent="-285750">
              <a:lnSpc>
                <a:spcPct val="113000"/>
              </a:lnSpc>
              <a:buChar char="•"/>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Current medications </a:t>
            </a:r>
          </a:p>
          <a:p>
            <a:pPr marL="285750" indent="-285750">
              <a:lnSpc>
                <a:spcPct val="112999"/>
              </a:lnSpc>
              <a:buChar char="•"/>
            </a:pPr>
            <a:r>
              <a:rPr lang="en-US" sz="1800" b="1">
                <a:solidFill>
                  <a:schemeClr val="tx1"/>
                </a:solidFill>
                <a:latin typeface="Roboto"/>
                <a:ea typeface="Roboto"/>
                <a:cs typeface="Roboto"/>
              </a:rPr>
              <a:t>Activity goal</a:t>
            </a:r>
          </a:p>
          <a:p>
            <a:pPr marL="285750" indent="-285750">
              <a:lnSpc>
                <a:spcPct val="112999"/>
              </a:lnSpc>
              <a:buChar char="•"/>
            </a:pPr>
            <a:r>
              <a:rPr lang="en-US" sz="1800" b="1">
                <a:solidFill>
                  <a:schemeClr val="tx1"/>
                </a:solidFill>
                <a:latin typeface="Roboto"/>
                <a:ea typeface="Roboto"/>
                <a:cs typeface="Roboto"/>
              </a:rPr>
              <a:t>Next f/u call with care team</a:t>
            </a:r>
          </a:p>
          <a:p>
            <a:pPr algn="ctr">
              <a:lnSpc>
                <a:spcPct val="113000"/>
              </a:lnSpc>
              <a:buClr>
                <a:schemeClr val="dk1"/>
              </a:buClr>
              <a:buSzPts val="1100"/>
            </a:pPr>
            <a:endParaRPr lang="en-US" sz="4662" b="1">
              <a:solidFill>
                <a:srgbClr val="00BEEE"/>
              </a:solidFill>
              <a:latin typeface="Roboto"/>
              <a:ea typeface="Roboto"/>
              <a:cs typeface="Roboto"/>
            </a:endParaRPr>
          </a:p>
        </p:txBody>
      </p:sp>
      <p:pic>
        <p:nvPicPr>
          <p:cNvPr id="235" name="Google Shape;235;p35"/>
          <p:cNvPicPr preferRelativeResize="0"/>
          <p:nvPr/>
        </p:nvPicPr>
        <p:blipFill>
          <a:blip r:embed="rId3">
            <a:alphaModFix/>
          </a:blip>
          <a:stretch>
            <a:fillRect/>
          </a:stretch>
        </p:blipFill>
        <p:spPr>
          <a:xfrm>
            <a:off x="4162622" y="1807457"/>
            <a:ext cx="956216" cy="650458"/>
          </a:xfrm>
          <a:prstGeom prst="rect">
            <a:avLst/>
          </a:prstGeom>
          <a:noFill/>
          <a:ln>
            <a:noFill/>
          </a:ln>
        </p:spPr>
      </p:pic>
      <p:pic>
        <p:nvPicPr>
          <p:cNvPr id="236" name="Google Shape;236;p35"/>
          <p:cNvPicPr preferRelativeResize="0"/>
          <p:nvPr/>
        </p:nvPicPr>
        <p:blipFill>
          <a:blip r:embed="rId4">
            <a:alphaModFix/>
          </a:blip>
          <a:stretch>
            <a:fillRect/>
          </a:stretch>
        </p:blipFill>
        <p:spPr>
          <a:xfrm>
            <a:off x="9679489" y="1807454"/>
            <a:ext cx="791779" cy="556631"/>
          </a:xfrm>
          <a:prstGeom prst="rect">
            <a:avLst/>
          </a:prstGeom>
          <a:noFill/>
          <a:ln>
            <a:noFill/>
          </a:ln>
        </p:spPr>
      </p:pic>
      <p:sp>
        <p:nvSpPr>
          <p:cNvPr id="239" name="Google Shape;239;p35"/>
          <p:cNvSpPr txBox="1"/>
          <p:nvPr/>
        </p:nvSpPr>
        <p:spPr>
          <a:xfrm>
            <a:off x="635844" y="1625558"/>
            <a:ext cx="2557790" cy="1544571"/>
          </a:xfrm>
          <a:prstGeom prst="rect">
            <a:avLst/>
          </a:prstGeom>
          <a:solidFill>
            <a:srgbClr val="CC61AD"/>
          </a:solidFill>
          <a:ln>
            <a:noFill/>
          </a:ln>
        </p:spPr>
        <p:txBody>
          <a:bodyPr spcFirstLastPara="1" wrap="square" lIns="121787" tIns="121787" rIns="121787" bIns="12178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gn="ctr">
              <a:buClr>
                <a:schemeClr val="dk1"/>
              </a:buClr>
              <a:buSzPts val="1100"/>
            </a:pPr>
            <a:r>
              <a:rPr lang="en-US" sz="1300">
                <a:solidFill>
                  <a:srgbClr val="FFFFFF"/>
                </a:solidFill>
                <a:latin typeface="Roboto Medium"/>
                <a:ea typeface="Roboto Medium"/>
                <a:cs typeface="Roboto Medium"/>
              </a:rPr>
              <a:t>Enrolled in a Personalized Care Program</a:t>
            </a:r>
          </a:p>
        </p:txBody>
      </p:sp>
      <p:sp>
        <p:nvSpPr>
          <p:cNvPr id="240" name="Google Shape;240;p35"/>
          <p:cNvSpPr txBox="1"/>
          <p:nvPr/>
        </p:nvSpPr>
        <p:spPr>
          <a:xfrm>
            <a:off x="690315" y="2986597"/>
            <a:ext cx="2452929" cy="2304120"/>
          </a:xfrm>
          <a:prstGeom prst="rect">
            <a:avLst/>
          </a:prstGeom>
          <a:solidFill>
            <a:srgbClr val="CC61AD">
              <a:alpha val="8940"/>
            </a:srgbClr>
          </a:solidFill>
          <a:ln>
            <a:noFill/>
          </a:ln>
        </p:spPr>
        <p:txBody>
          <a:bodyPr spcFirstLastPara="1" wrap="square" lIns="121787" tIns="121787" rIns="121787" bIns="12178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a:lstStyle>
          <a:p>
            <a:pPr>
              <a:lnSpc>
                <a:spcPct val="113000"/>
              </a:lnSpc>
            </a:pPr>
            <a:endParaRPr lang="en-US" sz="1800" b="1">
              <a:solidFill>
                <a:schemeClr val="tx1"/>
              </a:solidFill>
              <a:latin typeface="Roboto"/>
              <a:ea typeface="Roboto"/>
              <a:cs typeface="Roboto"/>
            </a:endParaRPr>
          </a:p>
          <a:p>
            <a:pPr marL="285750" indent="-285750">
              <a:lnSpc>
                <a:spcPct val="112999"/>
              </a:lnSpc>
              <a:buChar char="•"/>
            </a:pPr>
            <a:r>
              <a:rPr lang="en-US" sz="1800" b="1">
                <a:solidFill>
                  <a:schemeClr val="tx1"/>
                </a:solidFill>
                <a:latin typeface="Roboto"/>
                <a:ea typeface="Roboto"/>
                <a:cs typeface="Roboto"/>
              </a:rPr>
              <a:t>Asthma </a:t>
            </a:r>
          </a:p>
          <a:p>
            <a:pPr marL="285750" indent="-285750">
              <a:lnSpc>
                <a:spcPct val="112999"/>
              </a:lnSpc>
              <a:buChar char="•"/>
            </a:pPr>
            <a:r>
              <a:rPr lang="en-US" sz="1800" b="1">
                <a:solidFill>
                  <a:schemeClr val="tx1"/>
                </a:solidFill>
                <a:latin typeface="Roboto"/>
                <a:ea typeface="Roboto"/>
                <a:cs typeface="Roboto"/>
              </a:rPr>
              <a:t>Smoking Cessation</a:t>
            </a:r>
          </a:p>
          <a:p>
            <a:pPr algn="ctr">
              <a:lnSpc>
                <a:spcPct val="112999"/>
              </a:lnSpc>
            </a:pPr>
            <a:endParaRPr lang="en-US" sz="1800" b="1">
              <a:solidFill>
                <a:srgbClr val="1F2327"/>
              </a:solidFill>
              <a:latin typeface="Roboto"/>
              <a:ea typeface="Roboto"/>
              <a:cs typeface="Roboto"/>
            </a:endParaRPr>
          </a:p>
          <a:p>
            <a:pPr algn="ctr">
              <a:lnSpc>
                <a:spcPct val="113000"/>
              </a:lnSpc>
              <a:buClr>
                <a:schemeClr val="dk1"/>
              </a:buClr>
              <a:buSzPts val="1100"/>
            </a:pPr>
            <a:endParaRPr lang="en-US" sz="4662" b="1">
              <a:solidFill>
                <a:srgbClr val="CC61AD"/>
              </a:solidFill>
              <a:latin typeface="Roboto"/>
              <a:ea typeface="Roboto"/>
              <a:cs typeface="Roboto"/>
            </a:endParaRPr>
          </a:p>
        </p:txBody>
      </p:sp>
      <p:pic>
        <p:nvPicPr>
          <p:cNvPr id="241" name="Google Shape;241;p35"/>
          <p:cNvPicPr preferRelativeResize="0"/>
          <p:nvPr/>
        </p:nvPicPr>
        <p:blipFill>
          <a:blip r:embed="rId5">
            <a:alphaModFix/>
          </a:blip>
          <a:stretch>
            <a:fillRect/>
          </a:stretch>
        </p:blipFill>
        <p:spPr>
          <a:xfrm>
            <a:off x="6587946" y="1751363"/>
            <a:ext cx="1381526" cy="668822"/>
          </a:xfrm>
          <a:prstGeom prst="rect">
            <a:avLst/>
          </a:prstGeom>
          <a:noFill/>
          <a:ln>
            <a:noFill/>
          </a:ln>
        </p:spPr>
      </p:pic>
      <p:pic>
        <p:nvPicPr>
          <p:cNvPr id="2" name="Picture 1" descr="A cartoon of a weight scale&#10;&#10;Description automatically generated">
            <a:extLst>
              <a:ext uri="{FF2B5EF4-FFF2-40B4-BE49-F238E27FC236}">
                <a16:creationId xmlns:a16="http://schemas.microsoft.com/office/drawing/2014/main" id="{C4197C94-9BFA-8F48-85DA-22486C4033D3}"/>
              </a:ext>
            </a:extLst>
          </p:cNvPr>
          <p:cNvPicPr>
            <a:picLocks noChangeAspect="1"/>
          </p:cNvPicPr>
          <p:nvPr/>
        </p:nvPicPr>
        <p:blipFill>
          <a:blip r:embed="rId6"/>
          <a:stretch>
            <a:fillRect/>
          </a:stretch>
        </p:blipFill>
        <p:spPr>
          <a:xfrm>
            <a:off x="1516135" y="1948431"/>
            <a:ext cx="952500" cy="514350"/>
          </a:xfrm>
          <a:prstGeom prst="rect">
            <a:avLst/>
          </a:prstGeom>
        </p:spPr>
      </p:pic>
    </p:spTree>
    <p:extLst>
      <p:ext uri="{BB962C8B-B14F-4D97-AF65-F5344CB8AC3E}">
        <p14:creationId xmlns:p14="http://schemas.microsoft.com/office/powerpoint/2010/main" val="10949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2" grpId="0" animBg="1"/>
      <p:bldP spid="234" grpId="0" animBg="1"/>
      <p:bldP spid="24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98"/>
        <p:cNvGrpSpPr/>
        <p:nvPr/>
      </p:nvGrpSpPr>
      <p:grpSpPr>
        <a:xfrm>
          <a:off x="0" y="0"/>
          <a:ext cx="0" cy="0"/>
          <a:chOff x="0" y="0"/>
          <a:chExt cx="0" cy="0"/>
        </a:xfrm>
      </p:grpSpPr>
      <p:sp>
        <p:nvSpPr>
          <p:cNvPr id="1899" name="Google Shape;1899;p165"/>
          <p:cNvSpPr txBox="1">
            <a:spLocks noGrp="1"/>
          </p:cNvSpPr>
          <p:nvPr>
            <p:ph type="title"/>
          </p:nvPr>
        </p:nvSpPr>
        <p:spPr>
          <a:xfrm>
            <a:off x="420855" y="390166"/>
            <a:ext cx="11350290" cy="763693"/>
          </a:xfrm>
          <a:prstGeom prst="rect">
            <a:avLst/>
          </a:prstGeom>
        </p:spPr>
        <p:txBody>
          <a:bodyPr spcFirstLastPara="1" wrap="square" lIns="121787" tIns="60877" rIns="121787" bIns="60877" anchor="t" anchorCtr="0">
            <a:noAutofit/>
          </a:bodyPr>
          <a:lstStyle/>
          <a:p>
            <a:r>
              <a:rPr lang="en-US"/>
              <a:t>Next Steps</a:t>
            </a:r>
            <a:endParaRPr/>
          </a:p>
        </p:txBody>
      </p:sp>
      <p:sp>
        <p:nvSpPr>
          <p:cNvPr id="1900" name="Google Shape;1900;p165"/>
          <p:cNvSpPr txBox="1">
            <a:spLocks noGrp="1"/>
          </p:cNvSpPr>
          <p:nvPr>
            <p:ph type="body" idx="1"/>
          </p:nvPr>
        </p:nvSpPr>
        <p:spPr>
          <a:xfrm>
            <a:off x="1715056" y="2036563"/>
            <a:ext cx="7911544" cy="524714"/>
          </a:xfrm>
          <a:prstGeom prst="rect">
            <a:avLst/>
          </a:prstGeom>
        </p:spPr>
        <p:txBody>
          <a:bodyPr spcFirstLastPara="1" wrap="square" lIns="121787" tIns="121787" rIns="121787" bIns="121787" anchor="ctr" anchorCtr="0">
            <a:noAutofit/>
          </a:bodyPr>
          <a:lstStyle/>
          <a:p>
            <a:pPr marL="0" indent="0">
              <a:lnSpc>
                <a:spcPct val="114999"/>
              </a:lnSpc>
              <a:buNone/>
            </a:pPr>
            <a:r>
              <a:rPr lang="en-US" sz="1900"/>
              <a:t>Choose care programs to personalize the member experience and promote self-management. </a:t>
            </a:r>
            <a:endParaRPr lang="en-US"/>
          </a:p>
        </p:txBody>
      </p:sp>
      <p:sp>
        <p:nvSpPr>
          <p:cNvPr id="1901" name="Google Shape;1901;p165"/>
          <p:cNvSpPr txBox="1">
            <a:spLocks noGrp="1"/>
          </p:cNvSpPr>
          <p:nvPr>
            <p:ph type="body" idx="2"/>
          </p:nvPr>
        </p:nvSpPr>
        <p:spPr>
          <a:xfrm>
            <a:off x="1715056" y="3386065"/>
            <a:ext cx="8560655" cy="524714"/>
          </a:xfrm>
          <a:prstGeom prst="rect">
            <a:avLst/>
          </a:prstGeom>
        </p:spPr>
        <p:txBody>
          <a:bodyPr spcFirstLastPara="1" wrap="square" lIns="121787" tIns="121787" rIns="121787" bIns="121787" anchor="ctr" anchorCtr="0">
            <a:noAutofit/>
          </a:bodyPr>
          <a:lstStyle/>
          <a:p>
            <a:pPr marL="0" indent="0">
              <a:buNone/>
            </a:pPr>
            <a:r>
              <a:rPr lang="en-US" sz="1850"/>
              <a:t>Choose biometrics to personalize the member experience and promote self-management. </a:t>
            </a:r>
          </a:p>
        </p:txBody>
      </p:sp>
      <p:sp>
        <p:nvSpPr>
          <p:cNvPr id="1902" name="Google Shape;1902;p165"/>
          <p:cNvSpPr txBox="1">
            <a:spLocks noGrp="1"/>
          </p:cNvSpPr>
          <p:nvPr>
            <p:ph type="body" idx="3"/>
          </p:nvPr>
        </p:nvSpPr>
        <p:spPr>
          <a:xfrm>
            <a:off x="1715056" y="4722894"/>
            <a:ext cx="8379841" cy="524714"/>
          </a:xfrm>
          <a:prstGeom prst="rect">
            <a:avLst/>
          </a:prstGeom>
        </p:spPr>
        <p:txBody>
          <a:bodyPr spcFirstLastPara="1" wrap="square" lIns="121787" tIns="121787" rIns="121787" bIns="121787" anchor="ctr" anchorCtr="0">
            <a:noAutofit/>
          </a:bodyPr>
          <a:lstStyle/>
          <a:p>
            <a:pPr marL="0" indent="0">
              <a:buNone/>
            </a:pPr>
            <a:r>
              <a:rPr lang="en-US" sz="1850"/>
              <a:t>Apply best practices for member activation- leverage welcome message, medication/general reminders and instructions. </a:t>
            </a:r>
          </a:p>
        </p:txBody>
      </p:sp>
      <p:sp>
        <p:nvSpPr>
          <p:cNvPr id="1903" name="Google Shape;1903;p165"/>
          <p:cNvSpPr txBox="1">
            <a:spLocks noGrp="1"/>
          </p:cNvSpPr>
          <p:nvPr>
            <p:ph type="sldNum" idx="12"/>
          </p:nvPr>
        </p:nvSpPr>
        <p:spPr>
          <a:xfrm>
            <a:off x="10901051" y="6486095"/>
            <a:ext cx="1141343" cy="131878"/>
          </a:xfrm>
          <a:prstGeom prst="rect">
            <a:avLst/>
          </a:prstGeom>
        </p:spPr>
        <p:txBody>
          <a:bodyPr spcFirstLastPara="1" wrap="square" lIns="121787" tIns="121787" rIns="121787" bIns="121787" anchor="ctr" anchorCtr="0">
            <a:noAutofit/>
          </a:bodyPr>
          <a:lstStyle/>
          <a:p>
            <a:fld id="{00000000-1234-1234-1234-123412341234}" type="slidenum">
              <a:rPr lang="en-US"/>
              <a:pPr/>
              <a:t>54</a:t>
            </a:fld>
            <a:endParaRPr/>
          </a:p>
        </p:txBody>
      </p:sp>
    </p:spTree>
    <p:extLst>
      <p:ext uri="{BB962C8B-B14F-4D97-AF65-F5344CB8AC3E}">
        <p14:creationId xmlns:p14="http://schemas.microsoft.com/office/powerpoint/2010/main" val="1931146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cxnSp>
        <p:nvCxnSpPr>
          <p:cNvPr id="218" name="Google Shape;218;p40"/>
          <p:cNvCxnSpPr/>
          <p:nvPr/>
        </p:nvCxnSpPr>
        <p:spPr>
          <a:xfrm>
            <a:off x="-26631" y="4600632"/>
            <a:ext cx="12213092" cy="400"/>
          </a:xfrm>
          <a:prstGeom prst="straightConnector1">
            <a:avLst/>
          </a:prstGeom>
          <a:noFill/>
          <a:ln w="38100" cap="flat" cmpd="sng">
            <a:solidFill>
              <a:srgbClr val="D9E3E7"/>
            </a:solidFill>
            <a:prstDash val="solid"/>
            <a:round/>
            <a:headEnd type="none" w="sm" len="sm"/>
            <a:tailEnd type="none" w="sm" len="sm"/>
          </a:ln>
        </p:spPr>
      </p:cxnSp>
      <p:cxnSp>
        <p:nvCxnSpPr>
          <p:cNvPr id="219" name="Google Shape;219;p40"/>
          <p:cNvCxnSpPr/>
          <p:nvPr/>
        </p:nvCxnSpPr>
        <p:spPr>
          <a:xfrm flipH="1">
            <a:off x="1923863" y="2780682"/>
            <a:ext cx="1599" cy="1777154"/>
          </a:xfrm>
          <a:prstGeom prst="straightConnector1">
            <a:avLst/>
          </a:prstGeom>
          <a:noFill/>
          <a:ln w="38100" cap="flat" cmpd="sng">
            <a:solidFill>
              <a:srgbClr val="D9E3E7"/>
            </a:solidFill>
            <a:prstDash val="solid"/>
            <a:round/>
            <a:headEnd type="none" w="sm" len="sm"/>
            <a:tailEnd type="none" w="sm" len="sm"/>
          </a:ln>
        </p:spPr>
      </p:cxnSp>
      <p:sp>
        <p:nvSpPr>
          <p:cNvPr id="220" name="Google Shape;220;p40"/>
          <p:cNvSpPr txBox="1">
            <a:spLocks noGrp="1"/>
          </p:cNvSpPr>
          <p:nvPr>
            <p:ph type="body" idx="1"/>
          </p:nvPr>
        </p:nvSpPr>
        <p:spPr>
          <a:xfrm>
            <a:off x="2278401" y="2088892"/>
            <a:ext cx="2312259" cy="695356"/>
          </a:xfrm>
          <a:prstGeom prst="rect">
            <a:avLst/>
          </a:prstGeom>
          <a:noFill/>
          <a:ln>
            <a:noFill/>
          </a:ln>
        </p:spPr>
        <p:txBody>
          <a:bodyPr spcFirstLastPara="1" wrap="square" lIns="121787" tIns="121787" rIns="121787" bIns="121787" anchor="ctr" anchorCtr="0">
            <a:noAutofit/>
          </a:bodyPr>
          <a:lstStyle/>
          <a:p>
            <a:pPr>
              <a:lnSpc>
                <a:spcPct val="115000"/>
              </a:lnSpc>
              <a:buSzPts val="900"/>
            </a:pPr>
            <a:r>
              <a:rPr lang="en" sz="1199">
                <a:solidFill>
                  <a:schemeClr val="accent1"/>
                </a:solidFill>
                <a:latin typeface="Roboto"/>
                <a:ea typeface="Roboto"/>
                <a:cs typeface="Roboto"/>
                <a:sym typeface="Roboto"/>
              </a:rPr>
              <a:t>Provide members with a personalized value story for digital care management. </a:t>
            </a:r>
            <a:endParaRPr sz="1199">
              <a:solidFill>
                <a:srgbClr val="0080A3"/>
              </a:solidFill>
              <a:latin typeface="Roboto"/>
              <a:ea typeface="Roboto"/>
              <a:cs typeface="Roboto"/>
              <a:sym typeface="Roboto"/>
            </a:endParaRPr>
          </a:p>
        </p:txBody>
      </p:sp>
      <p:sp>
        <p:nvSpPr>
          <p:cNvPr id="221" name="Google Shape;221;p40"/>
          <p:cNvSpPr txBox="1">
            <a:spLocks noGrp="1"/>
          </p:cNvSpPr>
          <p:nvPr>
            <p:ph type="body" idx="2"/>
          </p:nvPr>
        </p:nvSpPr>
        <p:spPr>
          <a:xfrm>
            <a:off x="3328196" y="3166352"/>
            <a:ext cx="2312259" cy="1069410"/>
          </a:xfrm>
          <a:prstGeom prst="rect">
            <a:avLst/>
          </a:prstGeom>
          <a:noFill/>
          <a:ln>
            <a:noFill/>
          </a:ln>
        </p:spPr>
        <p:txBody>
          <a:bodyPr spcFirstLastPara="1" wrap="square" lIns="121787" tIns="121787" rIns="121787" bIns="121787" anchor="ctr" anchorCtr="0">
            <a:noAutofit/>
          </a:bodyPr>
          <a:lstStyle/>
          <a:p>
            <a:pPr>
              <a:lnSpc>
                <a:spcPct val="115000"/>
              </a:lnSpc>
              <a:buSzPts val="900"/>
            </a:pPr>
            <a:r>
              <a:rPr lang="en" sz="1199">
                <a:solidFill>
                  <a:schemeClr val="accent1"/>
                </a:solidFill>
                <a:latin typeface="Roboto"/>
                <a:ea typeface="Roboto"/>
                <a:cs typeface="Roboto"/>
                <a:sym typeface="Roboto"/>
              </a:rPr>
              <a:t>Facilitate timely member onboarding, including downloading the app and setting up their account.</a:t>
            </a:r>
            <a:endParaRPr sz="1199">
              <a:solidFill>
                <a:srgbClr val="0080A3"/>
              </a:solidFill>
              <a:latin typeface="Roboto"/>
              <a:ea typeface="Roboto"/>
              <a:cs typeface="Roboto"/>
              <a:sym typeface="Roboto"/>
            </a:endParaRPr>
          </a:p>
        </p:txBody>
      </p:sp>
      <p:cxnSp>
        <p:nvCxnSpPr>
          <p:cNvPr id="222" name="Google Shape;222;p40"/>
          <p:cNvCxnSpPr/>
          <p:nvPr/>
        </p:nvCxnSpPr>
        <p:spPr>
          <a:xfrm>
            <a:off x="2930049" y="3911869"/>
            <a:ext cx="6794" cy="683767"/>
          </a:xfrm>
          <a:prstGeom prst="straightConnector1">
            <a:avLst/>
          </a:prstGeom>
          <a:noFill/>
          <a:ln w="38100" cap="flat" cmpd="sng">
            <a:solidFill>
              <a:srgbClr val="D9E3E7"/>
            </a:solidFill>
            <a:prstDash val="solid"/>
            <a:round/>
            <a:headEnd type="none" w="sm" len="sm"/>
            <a:tailEnd type="none" w="sm" len="sm"/>
          </a:ln>
        </p:spPr>
      </p:cxnSp>
      <p:sp>
        <p:nvSpPr>
          <p:cNvPr id="223" name="Google Shape;223;p40"/>
          <p:cNvSpPr txBox="1"/>
          <p:nvPr/>
        </p:nvSpPr>
        <p:spPr>
          <a:xfrm>
            <a:off x="5639" y="3977996"/>
            <a:ext cx="1771560" cy="225791"/>
          </a:xfrm>
          <a:prstGeom prst="rect">
            <a:avLst/>
          </a:prstGeom>
          <a:noFill/>
          <a:ln>
            <a:noFill/>
          </a:ln>
        </p:spPr>
        <p:txBody>
          <a:bodyPr spcFirstLastPara="1" wrap="square" lIns="121787" tIns="121787" rIns="121787" bIns="121787" anchor="t" anchorCtr="0">
            <a:noAutofit/>
          </a:bodyPr>
          <a:lstStyle/>
          <a:p>
            <a:pPr algn="ctr">
              <a:buSzPts val="1000"/>
            </a:pPr>
            <a:r>
              <a:rPr lang="en" sz="1332" b="1">
                <a:latin typeface="Roboto"/>
                <a:ea typeface="Roboto"/>
                <a:cs typeface="Roboto"/>
                <a:sym typeface="Roboto"/>
              </a:rPr>
              <a:t>CARE MANAGER</a:t>
            </a:r>
            <a:endParaRPr sz="1332" b="1">
              <a:latin typeface="Roboto"/>
              <a:ea typeface="Roboto"/>
              <a:cs typeface="Roboto"/>
              <a:sym typeface="Roboto"/>
            </a:endParaRPr>
          </a:p>
        </p:txBody>
      </p:sp>
      <p:cxnSp>
        <p:nvCxnSpPr>
          <p:cNvPr id="224" name="Google Shape;224;p40"/>
          <p:cNvCxnSpPr/>
          <p:nvPr/>
        </p:nvCxnSpPr>
        <p:spPr>
          <a:xfrm flipH="1">
            <a:off x="5681950" y="2517886"/>
            <a:ext cx="6394" cy="2077676"/>
          </a:xfrm>
          <a:prstGeom prst="straightConnector1">
            <a:avLst/>
          </a:prstGeom>
          <a:noFill/>
          <a:ln w="38100" cap="flat" cmpd="sng">
            <a:solidFill>
              <a:srgbClr val="D9E3E7"/>
            </a:solidFill>
            <a:prstDash val="solid"/>
            <a:round/>
            <a:headEnd type="none" w="sm" len="sm"/>
            <a:tailEnd type="none" w="sm" len="sm"/>
          </a:ln>
        </p:spPr>
      </p:cxnSp>
      <p:cxnSp>
        <p:nvCxnSpPr>
          <p:cNvPr id="225" name="Google Shape;225;p40"/>
          <p:cNvCxnSpPr/>
          <p:nvPr/>
        </p:nvCxnSpPr>
        <p:spPr>
          <a:xfrm>
            <a:off x="-5118" y="4606027"/>
            <a:ext cx="12191512" cy="19582"/>
          </a:xfrm>
          <a:prstGeom prst="straightConnector1">
            <a:avLst/>
          </a:prstGeom>
          <a:noFill/>
          <a:ln w="38100" cap="flat" cmpd="sng">
            <a:solidFill>
              <a:srgbClr val="D9E3E7"/>
            </a:solidFill>
            <a:prstDash val="solid"/>
            <a:round/>
            <a:headEnd type="none" w="sm" len="sm"/>
            <a:tailEnd type="none" w="sm" len="sm"/>
          </a:ln>
        </p:spPr>
      </p:cxnSp>
      <p:cxnSp>
        <p:nvCxnSpPr>
          <p:cNvPr id="226" name="Google Shape;226;p40"/>
          <p:cNvCxnSpPr/>
          <p:nvPr/>
        </p:nvCxnSpPr>
        <p:spPr>
          <a:xfrm flipH="1">
            <a:off x="6653184" y="3747111"/>
            <a:ext cx="9191" cy="848414"/>
          </a:xfrm>
          <a:prstGeom prst="straightConnector1">
            <a:avLst/>
          </a:prstGeom>
          <a:noFill/>
          <a:ln w="38100" cap="flat" cmpd="sng">
            <a:solidFill>
              <a:srgbClr val="D9E3E7"/>
            </a:solidFill>
            <a:prstDash val="solid"/>
            <a:round/>
            <a:headEnd type="none" w="sm" len="sm"/>
            <a:tailEnd type="none" w="sm" len="sm"/>
          </a:ln>
        </p:spPr>
      </p:cxnSp>
      <p:sp>
        <p:nvSpPr>
          <p:cNvPr id="227" name="Google Shape;227;p40"/>
          <p:cNvSpPr txBox="1">
            <a:spLocks noGrp="1"/>
          </p:cNvSpPr>
          <p:nvPr>
            <p:ph type="body" idx="3"/>
          </p:nvPr>
        </p:nvSpPr>
        <p:spPr>
          <a:xfrm>
            <a:off x="6033125" y="1802090"/>
            <a:ext cx="3221018" cy="1249643"/>
          </a:xfrm>
          <a:prstGeom prst="rect">
            <a:avLst/>
          </a:prstGeom>
          <a:noFill/>
          <a:ln>
            <a:noFill/>
          </a:ln>
        </p:spPr>
        <p:txBody>
          <a:bodyPr spcFirstLastPara="1" wrap="square" lIns="121787" tIns="121787" rIns="121787" bIns="121787" anchor="ctr" anchorCtr="0">
            <a:noAutofit/>
          </a:bodyPr>
          <a:lstStyle/>
          <a:p>
            <a:pPr>
              <a:lnSpc>
                <a:spcPct val="115000"/>
              </a:lnSpc>
            </a:pPr>
            <a:r>
              <a:rPr lang="en" sz="1199">
                <a:solidFill>
                  <a:schemeClr val="accent1"/>
                </a:solidFill>
                <a:latin typeface="Roboto"/>
                <a:ea typeface="Roboto"/>
                <a:cs typeface="Roboto"/>
                <a:sym typeface="Roboto"/>
              </a:rPr>
              <a:t>Welcome the member and curate their profile using app features and care programs to drive member engagement and retention. </a:t>
            </a:r>
            <a:endParaRPr sz="1199">
              <a:solidFill>
                <a:schemeClr val="accent1"/>
              </a:solidFill>
              <a:latin typeface="Roboto"/>
              <a:ea typeface="Roboto"/>
              <a:cs typeface="Roboto"/>
              <a:sym typeface="Roboto"/>
            </a:endParaRPr>
          </a:p>
        </p:txBody>
      </p:sp>
      <p:sp>
        <p:nvSpPr>
          <p:cNvPr id="228" name="Google Shape;228;p40"/>
          <p:cNvSpPr txBox="1">
            <a:spLocks noGrp="1"/>
          </p:cNvSpPr>
          <p:nvPr>
            <p:ph type="body" idx="4"/>
          </p:nvPr>
        </p:nvSpPr>
        <p:spPr>
          <a:xfrm>
            <a:off x="7021810" y="3264804"/>
            <a:ext cx="2660736" cy="1610908"/>
          </a:xfrm>
          <a:prstGeom prst="rect">
            <a:avLst/>
          </a:prstGeom>
          <a:noFill/>
          <a:ln>
            <a:noFill/>
          </a:ln>
        </p:spPr>
        <p:txBody>
          <a:bodyPr spcFirstLastPara="1" wrap="square" lIns="121787" tIns="121787" rIns="121787" bIns="121787" anchor="ctr" anchorCtr="0">
            <a:noAutofit/>
          </a:bodyPr>
          <a:lstStyle/>
          <a:p>
            <a:pPr>
              <a:lnSpc>
                <a:spcPct val="115000"/>
              </a:lnSpc>
            </a:pPr>
            <a:r>
              <a:rPr lang="en" sz="1199">
                <a:solidFill>
                  <a:schemeClr val="accent1"/>
                </a:solidFill>
                <a:latin typeface="Roboto"/>
                <a:ea typeface="Roboto"/>
                <a:cs typeface="Roboto"/>
                <a:sym typeface="Roboto"/>
              </a:rPr>
              <a:t>Continue to engage </a:t>
            </a:r>
            <a:endParaRPr sz="1199">
              <a:solidFill>
                <a:schemeClr val="accent1"/>
              </a:solidFill>
              <a:latin typeface="Roboto"/>
              <a:ea typeface="Roboto"/>
              <a:cs typeface="Roboto"/>
              <a:sym typeface="Roboto"/>
            </a:endParaRPr>
          </a:p>
          <a:p>
            <a:pPr>
              <a:lnSpc>
                <a:spcPct val="115000"/>
              </a:lnSpc>
            </a:pPr>
            <a:r>
              <a:rPr lang="en" sz="1199">
                <a:solidFill>
                  <a:schemeClr val="accent1"/>
                </a:solidFill>
                <a:latin typeface="Roboto"/>
                <a:ea typeface="Roboto"/>
                <a:cs typeface="Roboto"/>
                <a:sym typeface="Roboto"/>
              </a:rPr>
              <a:t>your members regularly. Address their needs through messaging, reviewing insights and updating care plan as needed.</a:t>
            </a:r>
            <a:endParaRPr sz="1199">
              <a:solidFill>
                <a:schemeClr val="accent1"/>
              </a:solidFill>
              <a:latin typeface="Roboto"/>
              <a:ea typeface="Roboto"/>
              <a:cs typeface="Roboto"/>
              <a:sym typeface="Roboto"/>
            </a:endParaRPr>
          </a:p>
        </p:txBody>
      </p:sp>
      <p:cxnSp>
        <p:nvCxnSpPr>
          <p:cNvPr id="229" name="Google Shape;229;p40"/>
          <p:cNvCxnSpPr/>
          <p:nvPr/>
        </p:nvCxnSpPr>
        <p:spPr>
          <a:xfrm flipH="1">
            <a:off x="9986831" y="2927628"/>
            <a:ext cx="1998" cy="1668056"/>
          </a:xfrm>
          <a:prstGeom prst="straightConnector1">
            <a:avLst/>
          </a:prstGeom>
          <a:noFill/>
          <a:ln w="38100" cap="flat" cmpd="sng">
            <a:solidFill>
              <a:srgbClr val="D9E3E7"/>
            </a:solidFill>
            <a:prstDash val="solid"/>
            <a:round/>
            <a:headEnd type="none" w="sm" len="sm"/>
            <a:tailEnd type="none" w="sm" len="sm"/>
          </a:ln>
        </p:spPr>
      </p:cxnSp>
      <p:sp>
        <p:nvSpPr>
          <p:cNvPr id="230" name="Google Shape;230;p40"/>
          <p:cNvSpPr txBox="1">
            <a:spLocks noGrp="1"/>
          </p:cNvSpPr>
          <p:nvPr>
            <p:ph type="body" idx="5"/>
          </p:nvPr>
        </p:nvSpPr>
        <p:spPr>
          <a:xfrm>
            <a:off x="10378701" y="2254490"/>
            <a:ext cx="1840296" cy="1752777"/>
          </a:xfrm>
          <a:prstGeom prst="rect">
            <a:avLst/>
          </a:prstGeom>
          <a:noFill/>
          <a:ln>
            <a:noFill/>
          </a:ln>
        </p:spPr>
        <p:txBody>
          <a:bodyPr spcFirstLastPara="1" wrap="square" lIns="121787" tIns="121787" rIns="121787" bIns="121787" anchor="ctr" anchorCtr="0">
            <a:noAutofit/>
          </a:bodyPr>
          <a:lstStyle/>
          <a:p>
            <a:pPr>
              <a:lnSpc>
                <a:spcPct val="115000"/>
              </a:lnSpc>
            </a:pPr>
            <a:r>
              <a:rPr lang="en" sz="1199">
                <a:solidFill>
                  <a:schemeClr val="accent1"/>
                </a:solidFill>
                <a:latin typeface="Roboto"/>
                <a:ea typeface="Roboto"/>
                <a:cs typeface="Roboto"/>
                <a:sym typeface="Roboto"/>
              </a:rPr>
              <a:t>Track and manage your overall caseload activity and engagement using the app efficiency features. </a:t>
            </a:r>
            <a:endParaRPr sz="1199">
              <a:solidFill>
                <a:schemeClr val="accent1"/>
              </a:solidFill>
              <a:latin typeface="Roboto"/>
              <a:ea typeface="Roboto"/>
              <a:cs typeface="Roboto"/>
              <a:sym typeface="Roboto"/>
            </a:endParaRPr>
          </a:p>
          <a:p>
            <a:pPr>
              <a:lnSpc>
                <a:spcPct val="115000"/>
              </a:lnSpc>
            </a:pPr>
            <a:endParaRPr sz="1199">
              <a:solidFill>
                <a:schemeClr val="accent1"/>
              </a:solidFill>
              <a:latin typeface="Roboto"/>
              <a:ea typeface="Roboto"/>
              <a:cs typeface="Roboto"/>
              <a:sym typeface="Roboto"/>
            </a:endParaRPr>
          </a:p>
        </p:txBody>
      </p:sp>
      <p:pic>
        <p:nvPicPr>
          <p:cNvPr id="231" name="Google Shape;231;p40"/>
          <p:cNvPicPr preferRelativeResize="0"/>
          <p:nvPr/>
        </p:nvPicPr>
        <p:blipFill rotWithShape="1">
          <a:blip r:embed="rId3">
            <a:alphaModFix/>
          </a:blip>
          <a:srcRect/>
          <a:stretch/>
        </p:blipFill>
        <p:spPr>
          <a:xfrm>
            <a:off x="414245" y="2951972"/>
            <a:ext cx="951793" cy="1069134"/>
          </a:xfrm>
          <a:prstGeom prst="rect">
            <a:avLst/>
          </a:prstGeom>
          <a:noFill/>
          <a:ln>
            <a:noFill/>
          </a:ln>
        </p:spPr>
      </p:pic>
      <p:sp>
        <p:nvSpPr>
          <p:cNvPr id="232" name="Google Shape;232;p40"/>
          <p:cNvSpPr txBox="1">
            <a:spLocks noGrp="1"/>
          </p:cNvSpPr>
          <p:nvPr>
            <p:ph type="title"/>
          </p:nvPr>
        </p:nvSpPr>
        <p:spPr>
          <a:xfrm>
            <a:off x="645647" y="395501"/>
            <a:ext cx="11350290" cy="763693"/>
          </a:xfrm>
          <a:prstGeom prst="rect">
            <a:avLst/>
          </a:prstGeom>
          <a:noFill/>
          <a:ln>
            <a:noFill/>
          </a:ln>
        </p:spPr>
        <p:txBody>
          <a:bodyPr spcFirstLastPara="1" wrap="square" lIns="121787" tIns="60877" rIns="121787" bIns="60877" anchor="t" anchorCtr="0">
            <a:noAutofit/>
          </a:bodyPr>
          <a:lstStyle/>
          <a:p>
            <a:r>
              <a:rPr lang="en"/>
              <a:t>Care Manager Journey</a:t>
            </a:r>
            <a:endParaRPr/>
          </a:p>
        </p:txBody>
      </p:sp>
      <p:sp>
        <p:nvSpPr>
          <p:cNvPr id="233" name="Google Shape;233;p40"/>
          <p:cNvSpPr txBox="1"/>
          <p:nvPr/>
        </p:nvSpPr>
        <p:spPr>
          <a:xfrm>
            <a:off x="3330461" y="2885140"/>
            <a:ext cx="1364337"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 sz="1599" b="1">
                <a:solidFill>
                  <a:srgbClr val="FB9259"/>
                </a:solidFill>
                <a:latin typeface="Roboto"/>
                <a:ea typeface="Roboto"/>
                <a:cs typeface="Roboto"/>
                <a:sym typeface="Roboto"/>
              </a:rPr>
              <a:t>ONBOARD</a:t>
            </a:r>
            <a:endParaRPr sz="1332">
              <a:latin typeface="Roboto"/>
              <a:ea typeface="Roboto"/>
              <a:cs typeface="Roboto"/>
              <a:sym typeface="Roboto"/>
            </a:endParaRPr>
          </a:p>
        </p:txBody>
      </p:sp>
      <p:sp>
        <p:nvSpPr>
          <p:cNvPr id="234" name="Google Shape;234;p40"/>
          <p:cNvSpPr txBox="1"/>
          <p:nvPr/>
        </p:nvSpPr>
        <p:spPr>
          <a:xfrm>
            <a:off x="10381698" y="2105483"/>
            <a:ext cx="1240851"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 sz="1599" b="1">
                <a:solidFill>
                  <a:srgbClr val="CC61AD"/>
                </a:solidFill>
                <a:latin typeface="Roboto"/>
                <a:ea typeface="Roboto"/>
                <a:cs typeface="Roboto"/>
                <a:sym typeface="Roboto"/>
              </a:rPr>
              <a:t>OPTIMIZE</a:t>
            </a:r>
            <a:endParaRPr sz="2531"/>
          </a:p>
        </p:txBody>
      </p:sp>
      <p:sp>
        <p:nvSpPr>
          <p:cNvPr id="235" name="Google Shape;235;p40"/>
          <p:cNvSpPr txBox="1"/>
          <p:nvPr/>
        </p:nvSpPr>
        <p:spPr>
          <a:xfrm>
            <a:off x="2282464" y="1705489"/>
            <a:ext cx="922746"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 sz="1599" b="1">
                <a:solidFill>
                  <a:schemeClr val="accent4"/>
                </a:solidFill>
                <a:latin typeface="Roboto"/>
                <a:ea typeface="Roboto"/>
                <a:cs typeface="Roboto"/>
                <a:sym typeface="Roboto"/>
              </a:rPr>
              <a:t>INVITE </a:t>
            </a:r>
            <a:endParaRPr sz="1332">
              <a:latin typeface="Roboto"/>
              <a:ea typeface="Roboto"/>
              <a:cs typeface="Roboto"/>
              <a:sym typeface="Roboto"/>
            </a:endParaRPr>
          </a:p>
        </p:txBody>
      </p:sp>
      <p:pic>
        <p:nvPicPr>
          <p:cNvPr id="236" name="Google Shape;236;p40"/>
          <p:cNvPicPr preferRelativeResize="0"/>
          <p:nvPr/>
        </p:nvPicPr>
        <p:blipFill>
          <a:blip r:embed="rId4">
            <a:alphaModFix/>
          </a:blip>
          <a:stretch>
            <a:fillRect/>
          </a:stretch>
        </p:blipFill>
        <p:spPr>
          <a:xfrm>
            <a:off x="1566867" y="1967474"/>
            <a:ext cx="714263" cy="714263"/>
          </a:xfrm>
          <a:prstGeom prst="rect">
            <a:avLst/>
          </a:prstGeom>
          <a:noFill/>
          <a:ln>
            <a:noFill/>
          </a:ln>
        </p:spPr>
      </p:pic>
      <p:sp>
        <p:nvSpPr>
          <p:cNvPr id="237" name="Google Shape;237;p40"/>
          <p:cNvSpPr txBox="1"/>
          <p:nvPr/>
        </p:nvSpPr>
        <p:spPr>
          <a:xfrm>
            <a:off x="6033125" y="1597389"/>
            <a:ext cx="1240851"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 sz="1599" b="1">
                <a:solidFill>
                  <a:srgbClr val="09BFB1"/>
                </a:solidFill>
                <a:latin typeface="Roboto"/>
                <a:ea typeface="Roboto"/>
                <a:cs typeface="Roboto"/>
                <a:sym typeface="Roboto"/>
              </a:rPr>
              <a:t>ACTIVATE</a:t>
            </a:r>
            <a:endParaRPr sz="1332">
              <a:solidFill>
                <a:srgbClr val="09BFB1"/>
              </a:solidFill>
              <a:latin typeface="Roboto"/>
              <a:ea typeface="Roboto"/>
              <a:cs typeface="Roboto"/>
              <a:sym typeface="Roboto"/>
            </a:endParaRPr>
          </a:p>
        </p:txBody>
      </p:sp>
      <p:pic>
        <p:nvPicPr>
          <p:cNvPr id="238" name="Google Shape;238;p40"/>
          <p:cNvPicPr preferRelativeResize="0"/>
          <p:nvPr/>
        </p:nvPicPr>
        <p:blipFill>
          <a:blip r:embed="rId5">
            <a:alphaModFix/>
          </a:blip>
          <a:stretch>
            <a:fillRect/>
          </a:stretch>
        </p:blipFill>
        <p:spPr>
          <a:xfrm>
            <a:off x="2580190" y="3129574"/>
            <a:ext cx="705222" cy="714263"/>
          </a:xfrm>
          <a:prstGeom prst="rect">
            <a:avLst/>
          </a:prstGeom>
          <a:noFill/>
          <a:ln>
            <a:noFill/>
          </a:ln>
        </p:spPr>
      </p:pic>
      <p:pic>
        <p:nvPicPr>
          <p:cNvPr id="239" name="Google Shape;239;p40"/>
          <p:cNvPicPr preferRelativeResize="0"/>
          <p:nvPr/>
        </p:nvPicPr>
        <p:blipFill>
          <a:blip r:embed="rId6">
            <a:alphaModFix/>
          </a:blip>
          <a:stretch>
            <a:fillRect/>
          </a:stretch>
        </p:blipFill>
        <p:spPr>
          <a:xfrm>
            <a:off x="5287564" y="1666686"/>
            <a:ext cx="714263" cy="714263"/>
          </a:xfrm>
          <a:prstGeom prst="rect">
            <a:avLst/>
          </a:prstGeom>
          <a:noFill/>
          <a:ln>
            <a:noFill/>
          </a:ln>
        </p:spPr>
      </p:pic>
      <p:pic>
        <p:nvPicPr>
          <p:cNvPr id="240" name="Google Shape;240;p40"/>
          <p:cNvPicPr preferRelativeResize="0"/>
          <p:nvPr/>
        </p:nvPicPr>
        <p:blipFill>
          <a:blip r:embed="rId7">
            <a:alphaModFix/>
          </a:blip>
          <a:stretch>
            <a:fillRect/>
          </a:stretch>
        </p:blipFill>
        <p:spPr>
          <a:xfrm>
            <a:off x="6300292" y="2951974"/>
            <a:ext cx="705222" cy="705222"/>
          </a:xfrm>
          <a:prstGeom prst="rect">
            <a:avLst/>
          </a:prstGeom>
          <a:noFill/>
          <a:ln>
            <a:noFill/>
          </a:ln>
        </p:spPr>
      </p:pic>
      <p:sp>
        <p:nvSpPr>
          <p:cNvPr id="241" name="Google Shape;241;p40"/>
          <p:cNvSpPr txBox="1"/>
          <p:nvPr/>
        </p:nvSpPr>
        <p:spPr>
          <a:xfrm>
            <a:off x="7006823" y="3166353"/>
            <a:ext cx="1158527" cy="695691"/>
          </a:xfrm>
          <a:prstGeom prst="rect">
            <a:avLst/>
          </a:prstGeom>
          <a:noFill/>
          <a:ln>
            <a:noFill/>
          </a:ln>
        </p:spPr>
        <p:txBody>
          <a:bodyPr spcFirstLastPara="1" wrap="square" lIns="121787" tIns="121787" rIns="121787" bIns="121787" anchor="t" anchorCtr="0">
            <a:spAutoFit/>
          </a:bodyPr>
          <a:lstStyle/>
          <a:p>
            <a:pPr>
              <a:lnSpc>
                <a:spcPct val="115000"/>
              </a:lnSpc>
              <a:spcAft>
                <a:spcPts val="1332"/>
              </a:spcAft>
            </a:pPr>
            <a:r>
              <a:rPr lang="en" sz="1599" b="1">
                <a:solidFill>
                  <a:srgbClr val="976FC1"/>
                </a:solidFill>
                <a:latin typeface="Roboto"/>
                <a:ea typeface="Roboto"/>
                <a:cs typeface="Roboto"/>
                <a:sym typeface="Roboto"/>
              </a:rPr>
              <a:t>ENGAGE</a:t>
            </a:r>
            <a:endParaRPr sz="1332">
              <a:latin typeface="Roboto"/>
              <a:ea typeface="Roboto"/>
              <a:cs typeface="Roboto"/>
              <a:sym typeface="Roboto"/>
            </a:endParaRPr>
          </a:p>
        </p:txBody>
      </p:sp>
      <p:pic>
        <p:nvPicPr>
          <p:cNvPr id="242" name="Google Shape;242;p40"/>
          <p:cNvPicPr preferRelativeResize="0"/>
          <p:nvPr/>
        </p:nvPicPr>
        <p:blipFill>
          <a:blip r:embed="rId8">
            <a:alphaModFix/>
          </a:blip>
          <a:stretch>
            <a:fillRect/>
          </a:stretch>
        </p:blipFill>
        <p:spPr>
          <a:xfrm>
            <a:off x="9633723" y="2105473"/>
            <a:ext cx="714263" cy="714263"/>
          </a:xfrm>
          <a:prstGeom prst="rect">
            <a:avLst/>
          </a:prstGeom>
          <a:noFill/>
          <a:ln>
            <a:noFill/>
          </a:ln>
        </p:spPr>
      </p:pic>
    </p:spTree>
    <p:extLst>
      <p:ext uri="{BB962C8B-B14F-4D97-AF65-F5344CB8AC3E}">
        <p14:creationId xmlns:p14="http://schemas.microsoft.com/office/powerpoint/2010/main" val="1430854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194"/>
          <p:cNvSpPr txBox="1">
            <a:spLocks noGrp="1"/>
          </p:cNvSpPr>
          <p:nvPr>
            <p:ph type="title"/>
          </p:nvPr>
        </p:nvSpPr>
        <p:spPr>
          <a:xfrm>
            <a:off x="420855" y="390527"/>
            <a:ext cx="11350290" cy="764492"/>
          </a:xfrm>
          <a:prstGeom prst="rect">
            <a:avLst/>
          </a:prstGeom>
        </p:spPr>
        <p:txBody>
          <a:bodyPr spcFirstLastPara="1" wrap="square" lIns="121787" tIns="60877" rIns="121787" bIns="60877" anchor="t" anchorCtr="0">
            <a:noAutofit/>
          </a:bodyPr>
          <a:lstStyle/>
          <a:p>
            <a:r>
              <a:rPr lang="en-US"/>
              <a:t>Member Activation &amp; Engagement Framework</a:t>
            </a:r>
            <a:endParaRPr/>
          </a:p>
        </p:txBody>
      </p:sp>
      <p:sp>
        <p:nvSpPr>
          <p:cNvPr id="1457" name="Google Shape;1457;p194"/>
          <p:cNvSpPr txBox="1">
            <a:spLocks noGrp="1"/>
          </p:cNvSpPr>
          <p:nvPr>
            <p:ph type="sldNum" idx="12"/>
          </p:nvPr>
        </p:nvSpPr>
        <p:spPr>
          <a:xfrm>
            <a:off x="10981376" y="6480100"/>
            <a:ext cx="1050228" cy="131878"/>
          </a:xfrm>
          <a:prstGeom prst="rect">
            <a:avLst/>
          </a:prstGeom>
        </p:spPr>
        <p:txBody>
          <a:bodyPr spcFirstLastPara="1" wrap="square" lIns="121787" tIns="121787" rIns="121787" bIns="121787" anchor="ctr" anchorCtr="0">
            <a:noAutofit/>
          </a:bodyPr>
          <a:lstStyle/>
          <a:p>
            <a:fld id="{00000000-1234-1234-1234-123412341234}" type="slidenum">
              <a:rPr lang="en-US"/>
              <a:pPr/>
              <a:t>7</a:t>
            </a:fld>
            <a:endParaRPr/>
          </a:p>
        </p:txBody>
      </p:sp>
      <p:sp>
        <p:nvSpPr>
          <p:cNvPr id="1458" name="Google Shape;1458;p194"/>
          <p:cNvSpPr/>
          <p:nvPr/>
        </p:nvSpPr>
        <p:spPr>
          <a:xfrm>
            <a:off x="5129761" y="3608999"/>
            <a:ext cx="1511800" cy="2967652"/>
          </a:xfrm>
          <a:prstGeom prst="bentArrow">
            <a:avLst>
              <a:gd name="adj1" fmla="val 25000"/>
              <a:gd name="adj2" fmla="val 24029"/>
              <a:gd name="adj3" fmla="val 25000"/>
              <a:gd name="adj4" fmla="val 42867"/>
            </a:avLst>
          </a:prstGeom>
          <a:gradFill>
            <a:gsLst>
              <a:gs pos="0">
                <a:schemeClr val="accent1"/>
              </a:gs>
              <a:gs pos="100000">
                <a:srgbClr val="FFFFFF"/>
              </a:gs>
            </a:gsLst>
            <a:lin ang="5400012" scaled="0"/>
          </a:gradFill>
          <a:ln>
            <a:noFill/>
          </a:ln>
        </p:spPr>
        <p:txBody>
          <a:bodyPr spcFirstLastPara="1" wrap="square" lIns="121787" tIns="121787" rIns="121787" bIns="121787" anchor="ctr" anchorCtr="0">
            <a:noAutofit/>
          </a:bodyPr>
          <a:lstStyle/>
          <a:p>
            <a:endParaRPr sz="2398"/>
          </a:p>
        </p:txBody>
      </p:sp>
      <p:sp>
        <p:nvSpPr>
          <p:cNvPr id="1460" name="Google Shape;1460;p194"/>
          <p:cNvSpPr/>
          <p:nvPr/>
        </p:nvSpPr>
        <p:spPr>
          <a:xfrm rot="10800000" flipH="1">
            <a:off x="5129761" y="1358031"/>
            <a:ext cx="1511800" cy="2967652"/>
          </a:xfrm>
          <a:prstGeom prst="bentArrow">
            <a:avLst>
              <a:gd name="adj1" fmla="val 25000"/>
              <a:gd name="adj2" fmla="val 24029"/>
              <a:gd name="adj3" fmla="val 25000"/>
              <a:gd name="adj4" fmla="val 42867"/>
            </a:avLst>
          </a:prstGeom>
          <a:gradFill>
            <a:gsLst>
              <a:gs pos="0">
                <a:schemeClr val="accent4"/>
              </a:gs>
              <a:gs pos="100000">
                <a:srgbClr val="FFFFFF"/>
              </a:gs>
            </a:gsLst>
            <a:lin ang="5400012" scaled="0"/>
          </a:gradFill>
          <a:ln>
            <a:noFill/>
          </a:ln>
        </p:spPr>
        <p:txBody>
          <a:bodyPr spcFirstLastPara="1" wrap="square" lIns="121787" tIns="121787" rIns="121787" bIns="121787" anchor="ctr" anchorCtr="0">
            <a:noAutofit/>
          </a:bodyPr>
          <a:lstStyle/>
          <a:p>
            <a:endParaRPr sz="2398"/>
          </a:p>
        </p:txBody>
      </p:sp>
      <p:pic>
        <p:nvPicPr>
          <p:cNvPr id="3" name="Google Shape;258;p44">
            <a:extLst>
              <a:ext uri="{FF2B5EF4-FFF2-40B4-BE49-F238E27FC236}">
                <a16:creationId xmlns:a16="http://schemas.microsoft.com/office/drawing/2014/main" id="{DAF671EB-10BD-C2EF-D561-397D9C97962F}"/>
              </a:ext>
            </a:extLst>
          </p:cNvPr>
          <p:cNvPicPr preferRelativeResize="0"/>
          <p:nvPr/>
        </p:nvPicPr>
        <p:blipFill>
          <a:blip r:embed="rId3">
            <a:alphaModFix/>
          </a:blip>
          <a:stretch>
            <a:fillRect/>
          </a:stretch>
        </p:blipFill>
        <p:spPr>
          <a:xfrm>
            <a:off x="500516" y="3477477"/>
            <a:ext cx="685212" cy="674799"/>
          </a:xfrm>
          <a:prstGeom prst="rect">
            <a:avLst/>
          </a:prstGeom>
          <a:noFill/>
          <a:ln>
            <a:noFill/>
          </a:ln>
        </p:spPr>
      </p:pic>
      <p:pic>
        <p:nvPicPr>
          <p:cNvPr id="4" name="Google Shape;259;p44">
            <a:extLst>
              <a:ext uri="{FF2B5EF4-FFF2-40B4-BE49-F238E27FC236}">
                <a16:creationId xmlns:a16="http://schemas.microsoft.com/office/drawing/2014/main" id="{42BD445C-5B70-FBBF-F113-B47AE1DD766F}"/>
              </a:ext>
            </a:extLst>
          </p:cNvPr>
          <p:cNvPicPr preferRelativeResize="0"/>
          <p:nvPr/>
        </p:nvPicPr>
        <p:blipFill>
          <a:blip r:embed="rId4">
            <a:alphaModFix/>
          </a:blip>
          <a:stretch>
            <a:fillRect/>
          </a:stretch>
        </p:blipFill>
        <p:spPr>
          <a:xfrm>
            <a:off x="244088" y="1397510"/>
            <a:ext cx="953481" cy="613143"/>
          </a:xfrm>
          <a:prstGeom prst="rect">
            <a:avLst/>
          </a:prstGeom>
          <a:noFill/>
          <a:ln>
            <a:noFill/>
          </a:ln>
        </p:spPr>
      </p:pic>
      <p:pic>
        <p:nvPicPr>
          <p:cNvPr id="5" name="Google Shape;262;p44">
            <a:extLst>
              <a:ext uri="{FF2B5EF4-FFF2-40B4-BE49-F238E27FC236}">
                <a16:creationId xmlns:a16="http://schemas.microsoft.com/office/drawing/2014/main" id="{246F17CB-FE63-85A8-146C-8FC7F286FADD}"/>
              </a:ext>
            </a:extLst>
          </p:cNvPr>
          <p:cNvPicPr preferRelativeResize="0"/>
          <p:nvPr/>
        </p:nvPicPr>
        <p:blipFill>
          <a:blip r:embed="rId5">
            <a:alphaModFix/>
          </a:blip>
          <a:stretch>
            <a:fillRect/>
          </a:stretch>
        </p:blipFill>
        <p:spPr>
          <a:xfrm>
            <a:off x="213178" y="4541698"/>
            <a:ext cx="1195586" cy="810802"/>
          </a:xfrm>
          <a:prstGeom prst="rect">
            <a:avLst/>
          </a:prstGeom>
          <a:noFill/>
          <a:ln>
            <a:noFill/>
          </a:ln>
        </p:spPr>
      </p:pic>
      <p:pic>
        <p:nvPicPr>
          <p:cNvPr id="6" name="Google Shape;856;p72">
            <a:extLst>
              <a:ext uri="{FF2B5EF4-FFF2-40B4-BE49-F238E27FC236}">
                <a16:creationId xmlns:a16="http://schemas.microsoft.com/office/drawing/2014/main" id="{C8E4EF27-CF35-1FA4-4896-C6EEC3EC2A74}"/>
              </a:ext>
            </a:extLst>
          </p:cNvPr>
          <p:cNvPicPr preferRelativeResize="0"/>
          <p:nvPr/>
        </p:nvPicPr>
        <p:blipFill>
          <a:blip r:embed="rId6">
            <a:alphaModFix/>
          </a:blip>
          <a:stretch>
            <a:fillRect/>
          </a:stretch>
        </p:blipFill>
        <p:spPr>
          <a:xfrm>
            <a:off x="294708" y="2221069"/>
            <a:ext cx="1160429" cy="1007095"/>
          </a:xfrm>
          <a:prstGeom prst="rect">
            <a:avLst/>
          </a:prstGeom>
          <a:noFill/>
          <a:ln>
            <a:noFill/>
          </a:ln>
        </p:spPr>
      </p:pic>
      <p:pic>
        <p:nvPicPr>
          <p:cNvPr id="7" name="Google Shape;853;p72">
            <a:extLst>
              <a:ext uri="{FF2B5EF4-FFF2-40B4-BE49-F238E27FC236}">
                <a16:creationId xmlns:a16="http://schemas.microsoft.com/office/drawing/2014/main" id="{C9683083-4B4A-7936-39DD-10DCFF7B9676}"/>
              </a:ext>
            </a:extLst>
          </p:cNvPr>
          <p:cNvPicPr preferRelativeResize="0"/>
          <p:nvPr/>
        </p:nvPicPr>
        <p:blipFill>
          <a:blip r:embed="rId7">
            <a:alphaModFix/>
          </a:blip>
          <a:stretch>
            <a:fillRect/>
          </a:stretch>
        </p:blipFill>
        <p:spPr>
          <a:xfrm>
            <a:off x="314859" y="5413597"/>
            <a:ext cx="1037188" cy="1037176"/>
          </a:xfrm>
          <a:prstGeom prst="rect">
            <a:avLst/>
          </a:prstGeom>
          <a:noFill/>
          <a:ln>
            <a:noFill/>
          </a:ln>
        </p:spPr>
      </p:pic>
      <p:sp>
        <p:nvSpPr>
          <p:cNvPr id="13" name="Google Shape;1462;p194">
            <a:extLst>
              <a:ext uri="{FF2B5EF4-FFF2-40B4-BE49-F238E27FC236}">
                <a16:creationId xmlns:a16="http://schemas.microsoft.com/office/drawing/2014/main" id="{F78BC979-8132-5193-069A-F90D9B596EA3}"/>
              </a:ext>
            </a:extLst>
          </p:cNvPr>
          <p:cNvSpPr txBox="1">
            <a:spLocks/>
          </p:cNvSpPr>
          <p:nvPr/>
        </p:nvSpPr>
        <p:spPr>
          <a:xfrm>
            <a:off x="6829290" y="3561191"/>
            <a:ext cx="4304814" cy="764492"/>
          </a:xfrm>
          <a:prstGeom prst="rect">
            <a:avLst/>
          </a:prstGeom>
          <a:noFill/>
          <a:ln>
            <a:noFill/>
          </a:ln>
        </p:spPr>
        <p:txBody>
          <a:bodyPr spcFirstLastPara="1" wrap="square" lIns="121787" tIns="121787" rIns="121787" bIns="12178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398" b="1" kern="0">
                <a:solidFill>
                  <a:schemeClr val="accent4"/>
                </a:solidFill>
                <a:latin typeface="Roboto"/>
                <a:ea typeface="Roboto"/>
                <a:cs typeface="Roboto"/>
                <a:sym typeface="Roboto"/>
              </a:rPr>
              <a:t>Engagement &amp; Retention</a:t>
            </a:r>
            <a:endParaRPr lang="en-US" sz="1465" kern="0">
              <a:solidFill>
                <a:schemeClr val="dk1"/>
              </a:solidFill>
              <a:latin typeface="Roboto"/>
              <a:ea typeface="Roboto"/>
              <a:cs typeface="Roboto"/>
              <a:sym typeface="Roboto"/>
            </a:endParaRPr>
          </a:p>
        </p:txBody>
      </p:sp>
      <p:sp>
        <p:nvSpPr>
          <p:cNvPr id="14" name="Rounded Rectangle 13">
            <a:extLst>
              <a:ext uri="{FF2B5EF4-FFF2-40B4-BE49-F238E27FC236}">
                <a16:creationId xmlns:a16="http://schemas.microsoft.com/office/drawing/2014/main" id="{F369D202-75D9-AE33-9B47-2F2B688BA137}"/>
              </a:ext>
            </a:extLst>
          </p:cNvPr>
          <p:cNvSpPr/>
          <p:nvPr/>
        </p:nvSpPr>
        <p:spPr>
          <a:xfrm>
            <a:off x="1408764" y="5605683"/>
            <a:ext cx="3517255" cy="723223"/>
          </a:xfrm>
          <a:prstGeom prst="roundRect">
            <a:avLst/>
          </a:prstGeom>
          <a:solidFill>
            <a:srgbClr val="FB9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Messaging</a:t>
            </a:r>
          </a:p>
        </p:txBody>
      </p:sp>
      <p:sp>
        <p:nvSpPr>
          <p:cNvPr id="15" name="Rounded Rectangle 14">
            <a:extLst>
              <a:ext uri="{FF2B5EF4-FFF2-40B4-BE49-F238E27FC236}">
                <a16:creationId xmlns:a16="http://schemas.microsoft.com/office/drawing/2014/main" id="{937C8670-2E67-C648-2AF3-1EE007EF6761}"/>
              </a:ext>
            </a:extLst>
          </p:cNvPr>
          <p:cNvSpPr/>
          <p:nvPr/>
        </p:nvSpPr>
        <p:spPr>
          <a:xfrm>
            <a:off x="1337993" y="1358031"/>
            <a:ext cx="3517255" cy="72322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Care Programs</a:t>
            </a:r>
          </a:p>
        </p:txBody>
      </p:sp>
      <p:sp>
        <p:nvSpPr>
          <p:cNvPr id="16" name="Rounded Rectangle 15">
            <a:extLst>
              <a:ext uri="{FF2B5EF4-FFF2-40B4-BE49-F238E27FC236}">
                <a16:creationId xmlns:a16="http://schemas.microsoft.com/office/drawing/2014/main" id="{5BF4CEAE-1BC9-E347-5BB3-5D3508ABA5AA}"/>
              </a:ext>
            </a:extLst>
          </p:cNvPr>
          <p:cNvSpPr/>
          <p:nvPr/>
        </p:nvSpPr>
        <p:spPr>
          <a:xfrm>
            <a:off x="1373456" y="2407634"/>
            <a:ext cx="3517255" cy="723223"/>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Biometric Monitoring Programs</a:t>
            </a:r>
          </a:p>
        </p:txBody>
      </p:sp>
      <p:sp>
        <p:nvSpPr>
          <p:cNvPr id="17" name="Rounded Rectangle 16">
            <a:extLst>
              <a:ext uri="{FF2B5EF4-FFF2-40B4-BE49-F238E27FC236}">
                <a16:creationId xmlns:a16="http://schemas.microsoft.com/office/drawing/2014/main" id="{188C30FA-C026-FFB1-BA35-6DBA71117BAE}"/>
              </a:ext>
            </a:extLst>
          </p:cNvPr>
          <p:cNvSpPr/>
          <p:nvPr/>
        </p:nvSpPr>
        <p:spPr>
          <a:xfrm>
            <a:off x="1373457" y="3538845"/>
            <a:ext cx="3517255" cy="723223"/>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Medication &amp; General Reminders</a:t>
            </a:r>
          </a:p>
        </p:txBody>
      </p:sp>
      <p:sp>
        <p:nvSpPr>
          <p:cNvPr id="18" name="Rounded Rectangle 17">
            <a:extLst>
              <a:ext uri="{FF2B5EF4-FFF2-40B4-BE49-F238E27FC236}">
                <a16:creationId xmlns:a16="http://schemas.microsoft.com/office/drawing/2014/main" id="{75B4593D-3C19-9F63-DFA0-CF872A7AC9FF}"/>
              </a:ext>
            </a:extLst>
          </p:cNvPr>
          <p:cNvSpPr/>
          <p:nvPr/>
        </p:nvSpPr>
        <p:spPr>
          <a:xfrm>
            <a:off x="1424776" y="4604008"/>
            <a:ext cx="3517255" cy="72322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Instructions</a:t>
            </a:r>
          </a:p>
        </p:txBody>
      </p:sp>
    </p:spTree>
    <p:extLst>
      <p:ext uri="{BB962C8B-B14F-4D97-AF65-F5344CB8AC3E}">
        <p14:creationId xmlns:p14="http://schemas.microsoft.com/office/powerpoint/2010/main" val="106282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0"/>
                                        </p:tgtEl>
                                        <p:attrNameLst>
                                          <p:attrName>style.visibility</p:attrName>
                                        </p:attrNameLst>
                                      </p:cBhvr>
                                      <p:to>
                                        <p:strVal val="visible"/>
                                      </p:to>
                                    </p:set>
                                    <p:animEffect transition="in" filter="fade">
                                      <p:cBhvr>
                                        <p:cTn id="7" dur="1000"/>
                                        <p:tgtEl>
                                          <p:spTgt spid="14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8"/>
                                        </p:tgtEl>
                                        <p:attrNameLst>
                                          <p:attrName>style.visibility</p:attrName>
                                        </p:attrNameLst>
                                      </p:cBhvr>
                                      <p:to>
                                        <p:strVal val="visible"/>
                                      </p:to>
                                    </p:set>
                                    <p:animEffect transition="in" filter="fade">
                                      <p:cBhvr>
                                        <p:cTn id="12" dur="1000"/>
                                        <p:tgtEl>
                                          <p:spTgt spid="145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52"/>
          <p:cNvSpPr txBox="1"/>
          <p:nvPr/>
        </p:nvSpPr>
        <p:spPr>
          <a:xfrm>
            <a:off x="392633" y="1376233"/>
            <a:ext cx="5098000" cy="5377329"/>
          </a:xfrm>
          <a:prstGeom prst="rect">
            <a:avLst/>
          </a:prstGeom>
          <a:noFill/>
          <a:ln>
            <a:noFill/>
          </a:ln>
        </p:spPr>
        <p:txBody>
          <a:bodyPr spcFirstLastPara="1" wrap="square" lIns="121900" tIns="121900" rIns="121900" bIns="121900" anchor="t" anchorCtr="0">
            <a:spAutoFit/>
          </a:bodyPr>
          <a:lstStyle/>
          <a:p>
            <a:pPr algn="ctr">
              <a:lnSpc>
                <a:spcPct val="120000"/>
              </a:lnSpc>
              <a:buClr>
                <a:srgbClr val="000000"/>
              </a:buClr>
              <a:buSzPts val="800"/>
            </a:pPr>
            <a:r>
              <a:rPr lang="en" sz="1067">
                <a:solidFill>
                  <a:srgbClr val="A6BAC8"/>
                </a:solidFill>
                <a:latin typeface="Roboto"/>
                <a:ea typeface="Roboto"/>
                <a:cs typeface="Roboto"/>
                <a:sym typeface="Roboto"/>
              </a:rPr>
              <a:t>Diabetes     Type II Diabetes      Prediabetes Support       Coronary Artery Disease (CAD)  Congestive Heart Failure (CHF)       Hyperlipidemia      Atrial Fibrillation (AFIB)       Asthma      Hypertension   Chronic Obstructive Pulmonary Disease (COPD)       End-Stage Renal Disease (ESRD)/Kidney Disease Medical Care Transitions (Pre-Discharge &amp; Post-Discharge)   Surgical Care Transitions (Pre-Admissions, Pre-Discharge</a:t>
            </a:r>
            <a:endParaRPr sz="1067">
              <a:solidFill>
                <a:srgbClr val="A6BAC8"/>
              </a:solidFill>
              <a:latin typeface="Roboto"/>
              <a:ea typeface="Roboto"/>
              <a:cs typeface="Roboto"/>
              <a:sym typeface="Roboto"/>
            </a:endParaRPr>
          </a:p>
          <a:p>
            <a:pPr algn="ctr">
              <a:lnSpc>
                <a:spcPct val="120000"/>
              </a:lnSpc>
              <a:buClr>
                <a:srgbClr val="000000"/>
              </a:buClr>
              <a:buSzPts val="800"/>
            </a:pPr>
            <a:r>
              <a:rPr lang="en" sz="1067">
                <a:solidFill>
                  <a:srgbClr val="A6BAC8"/>
                </a:solidFill>
                <a:latin typeface="Roboto"/>
                <a:ea typeface="Roboto"/>
                <a:cs typeface="Roboto"/>
                <a:sym typeface="Roboto"/>
              </a:rPr>
              <a:t>&amp; Post-Discharge)      Behavioral Health &amp; Wellness       Coronary Artery Disease (CAD)       Percutaneous Coronary Intervention Cardiac Catheterization (PCI)       Myocardial Infarction      Cardiac Rehab  	Congestive Heart Failure (CHF)       Chronic Obstructive Pulmonary Disorder (COPD)       Total Knee Arthroplasty      End-Stage Renal Disease (ESRD)/Chronic Kidney Disease Bundle      Chronic Kidney Disease      Hemodialysis      Peritoneal Dialysis     </a:t>
            </a:r>
            <a:endParaRPr sz="1067">
              <a:solidFill>
                <a:srgbClr val="A6BAC8"/>
              </a:solidFill>
              <a:latin typeface="Roboto"/>
              <a:ea typeface="Roboto"/>
              <a:cs typeface="Roboto"/>
              <a:sym typeface="Roboto"/>
            </a:endParaRPr>
          </a:p>
          <a:p>
            <a:pPr algn="ctr">
              <a:lnSpc>
                <a:spcPct val="120000"/>
              </a:lnSpc>
              <a:buClr>
                <a:srgbClr val="000000"/>
              </a:buClr>
              <a:buSzPts val="800"/>
            </a:pPr>
            <a:r>
              <a:rPr lang="en" sz="1067">
                <a:solidFill>
                  <a:srgbClr val="A6BAC8"/>
                </a:solidFill>
                <a:latin typeface="Roboto"/>
                <a:ea typeface="Roboto"/>
                <a:cs typeface="Roboto"/>
                <a:sym typeface="Roboto"/>
              </a:rPr>
              <a:t>Prep for Dialysis    Prep for Vascular Access       Behavioral Health &amp; Wellness Program      Depression      Anxiety     Bipolar Disorder      Post Traumatic Stress Disorder      Schizophrenia      Substance Abuse      Cancer Support  </a:t>
            </a:r>
            <a:endParaRPr sz="1067">
              <a:solidFill>
                <a:srgbClr val="A6BAC8"/>
              </a:solidFill>
              <a:latin typeface="Roboto"/>
              <a:ea typeface="Roboto"/>
              <a:cs typeface="Roboto"/>
              <a:sym typeface="Roboto"/>
            </a:endParaRPr>
          </a:p>
          <a:p>
            <a:pPr algn="ctr">
              <a:lnSpc>
                <a:spcPct val="120000"/>
              </a:lnSpc>
              <a:buClr>
                <a:srgbClr val="000000"/>
              </a:buClr>
              <a:buSzPts val="800"/>
            </a:pPr>
            <a:r>
              <a:rPr lang="en" sz="1067">
                <a:solidFill>
                  <a:srgbClr val="A6BAC8"/>
                </a:solidFill>
                <a:latin typeface="Roboto"/>
                <a:ea typeface="Roboto"/>
                <a:cs typeface="Roboto"/>
                <a:sym typeface="Roboto"/>
              </a:rPr>
              <a:t>Breast Cancer      Lung Cancer      Prostate Cancer     Maternal Health Care Bundle     </a:t>
            </a:r>
            <a:endParaRPr sz="1067">
              <a:solidFill>
                <a:srgbClr val="A6BAC8"/>
              </a:solidFill>
              <a:latin typeface="Roboto"/>
              <a:ea typeface="Roboto"/>
              <a:cs typeface="Roboto"/>
              <a:sym typeface="Roboto"/>
            </a:endParaRPr>
          </a:p>
          <a:p>
            <a:pPr algn="ctr">
              <a:lnSpc>
                <a:spcPct val="120000"/>
              </a:lnSpc>
              <a:buClr>
                <a:srgbClr val="000000"/>
              </a:buClr>
              <a:buSzPts val="800"/>
            </a:pPr>
            <a:r>
              <a:rPr lang="en" sz="1067">
                <a:solidFill>
                  <a:srgbClr val="A6BAC8"/>
                </a:solidFill>
                <a:latin typeface="Roboto"/>
                <a:ea typeface="Roboto"/>
                <a:cs typeface="Roboto"/>
                <a:sym typeface="Roboto"/>
              </a:rPr>
              <a:t>Maternal Health Program (Prenatal &amp; Postpartum Support)     Multiple Pregnancy      Gestational Diabetes      Gestational Hypertension      Substance Abuse &amp; Maternal Health     Prenatal Biometrics      Neonatal Intensive Care Unit (NICU) Support     </a:t>
            </a:r>
            <a:endParaRPr sz="1067">
              <a:solidFill>
                <a:srgbClr val="A6BAC8"/>
              </a:solidFill>
              <a:latin typeface="Roboto"/>
              <a:ea typeface="Roboto"/>
              <a:cs typeface="Roboto"/>
              <a:sym typeface="Roboto"/>
            </a:endParaRPr>
          </a:p>
          <a:p>
            <a:pPr algn="ctr">
              <a:lnSpc>
                <a:spcPct val="120000"/>
              </a:lnSpc>
              <a:buClr>
                <a:srgbClr val="000000"/>
              </a:buClr>
              <a:buSzPts val="800"/>
            </a:pPr>
            <a:r>
              <a:rPr lang="en" sz="1067">
                <a:solidFill>
                  <a:srgbClr val="A6BAC8"/>
                </a:solidFill>
                <a:latin typeface="Roboto"/>
                <a:ea typeface="Roboto"/>
                <a:cs typeface="Roboto"/>
                <a:sym typeface="Roboto"/>
              </a:rPr>
              <a:t>Pediatric Asthma     Early and Periodic Screening, Diagnostic and Treatment (EPSDT)     Lifestyle Management &amp; Comorbidities    Wellness &amp; Prevention      Stress Management      Weight Loss      Physical Activity     Smoking Cessation      Substance Abuse</a:t>
            </a:r>
            <a:endParaRPr sz="1067">
              <a:solidFill>
                <a:srgbClr val="A6BAC8"/>
              </a:solidFill>
              <a:latin typeface="Roboto"/>
              <a:ea typeface="Roboto"/>
              <a:cs typeface="Roboto"/>
              <a:sym typeface="Roboto"/>
            </a:endParaRPr>
          </a:p>
          <a:p>
            <a:pPr>
              <a:buClr>
                <a:srgbClr val="000000"/>
              </a:buClr>
              <a:buSzPts val="1000"/>
            </a:pPr>
            <a:endParaRPr sz="1333">
              <a:solidFill>
                <a:srgbClr val="000000"/>
              </a:solidFill>
              <a:latin typeface="Arial"/>
              <a:ea typeface="Arial"/>
              <a:cs typeface="Arial"/>
              <a:sym typeface="Arial"/>
            </a:endParaRPr>
          </a:p>
        </p:txBody>
      </p:sp>
      <p:sp>
        <p:nvSpPr>
          <p:cNvPr id="1273" name="Google Shape;1273;p152"/>
          <p:cNvSpPr/>
          <p:nvPr/>
        </p:nvSpPr>
        <p:spPr>
          <a:xfrm>
            <a:off x="504377" y="1621603"/>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74" name="Google Shape;1274;p152"/>
          <p:cNvSpPr/>
          <p:nvPr/>
        </p:nvSpPr>
        <p:spPr>
          <a:xfrm>
            <a:off x="1750649" y="1622401"/>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75" name="Google Shape;1275;p152"/>
          <p:cNvSpPr/>
          <p:nvPr/>
        </p:nvSpPr>
        <p:spPr>
          <a:xfrm>
            <a:off x="2996911" y="1624411"/>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76" name="Google Shape;1276;p152"/>
          <p:cNvSpPr/>
          <p:nvPr/>
        </p:nvSpPr>
        <p:spPr>
          <a:xfrm>
            <a:off x="1708204" y="2865955"/>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77" name="Google Shape;1277;p152"/>
          <p:cNvSpPr/>
          <p:nvPr/>
        </p:nvSpPr>
        <p:spPr>
          <a:xfrm>
            <a:off x="437610" y="2889381"/>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80" name="Google Shape;1280;p152"/>
          <p:cNvSpPr/>
          <p:nvPr/>
        </p:nvSpPr>
        <p:spPr>
          <a:xfrm>
            <a:off x="4323340" y="1655014"/>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1282" name="Google Shape;1282;p152"/>
          <p:cNvSpPr txBox="1"/>
          <p:nvPr/>
        </p:nvSpPr>
        <p:spPr>
          <a:xfrm>
            <a:off x="426733" y="1938054"/>
            <a:ext cx="1256000" cy="533311"/>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CHRONIC CARE &amp; COMPLEX CARE</a:t>
            </a:r>
            <a:endParaRPr sz="933" b="1">
              <a:solidFill>
                <a:srgbClr val="FFFFFF"/>
              </a:solidFill>
              <a:latin typeface="Roboto"/>
              <a:ea typeface="Roboto"/>
              <a:cs typeface="Roboto"/>
              <a:sym typeface="Roboto"/>
            </a:endParaRPr>
          </a:p>
        </p:txBody>
      </p:sp>
      <p:sp>
        <p:nvSpPr>
          <p:cNvPr id="1283" name="Google Shape;1283;p152"/>
          <p:cNvSpPr txBox="1"/>
          <p:nvPr/>
        </p:nvSpPr>
        <p:spPr>
          <a:xfrm>
            <a:off x="1750649" y="1938848"/>
            <a:ext cx="1116400" cy="533311"/>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MATERNAL </a:t>
            </a:r>
            <a:br>
              <a:rPr lang="en" sz="933" b="1">
                <a:solidFill>
                  <a:srgbClr val="FFFFFF"/>
                </a:solidFill>
                <a:latin typeface="Roboto"/>
                <a:ea typeface="Roboto"/>
                <a:cs typeface="Roboto"/>
                <a:sym typeface="Roboto"/>
              </a:rPr>
            </a:br>
            <a:r>
              <a:rPr lang="en" sz="933" b="1">
                <a:solidFill>
                  <a:srgbClr val="FFFFFF"/>
                </a:solidFill>
                <a:latin typeface="Roboto"/>
                <a:ea typeface="Roboto"/>
                <a:cs typeface="Roboto"/>
                <a:sym typeface="Roboto"/>
              </a:rPr>
              <a:t>HEALTH</a:t>
            </a:r>
            <a:endParaRPr sz="933" b="1">
              <a:solidFill>
                <a:srgbClr val="FFFFFF"/>
              </a:solidFill>
              <a:latin typeface="Roboto"/>
              <a:ea typeface="Roboto"/>
              <a:cs typeface="Roboto"/>
              <a:sym typeface="Roboto"/>
            </a:endParaRPr>
          </a:p>
        </p:txBody>
      </p:sp>
      <p:sp>
        <p:nvSpPr>
          <p:cNvPr id="1284" name="Google Shape;1284;p152"/>
          <p:cNvSpPr txBox="1"/>
          <p:nvPr/>
        </p:nvSpPr>
        <p:spPr>
          <a:xfrm>
            <a:off x="3002752" y="1940760"/>
            <a:ext cx="1116400" cy="533311"/>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BEHAVIORAL HEALTH</a:t>
            </a:r>
            <a:endParaRPr sz="933" b="1">
              <a:solidFill>
                <a:srgbClr val="FFFFFF"/>
              </a:solidFill>
              <a:latin typeface="Roboto"/>
              <a:ea typeface="Roboto"/>
              <a:cs typeface="Roboto"/>
              <a:sym typeface="Roboto"/>
            </a:endParaRPr>
          </a:p>
        </p:txBody>
      </p:sp>
      <p:sp>
        <p:nvSpPr>
          <p:cNvPr id="1285" name="Google Shape;1285;p152"/>
          <p:cNvSpPr txBox="1"/>
          <p:nvPr/>
        </p:nvSpPr>
        <p:spPr>
          <a:xfrm>
            <a:off x="1687805" y="3119929"/>
            <a:ext cx="1116400" cy="523180"/>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00" b="1">
                <a:solidFill>
                  <a:srgbClr val="FFFFFF"/>
                </a:solidFill>
                <a:latin typeface="Roboto"/>
                <a:ea typeface="Roboto"/>
                <a:cs typeface="Roboto"/>
                <a:sym typeface="Roboto"/>
              </a:rPr>
              <a:t>PEDIATRIC  CAREGIVER</a:t>
            </a:r>
            <a:endParaRPr sz="900" b="1">
              <a:solidFill>
                <a:srgbClr val="FFFFFF"/>
              </a:solidFill>
              <a:latin typeface="Roboto"/>
              <a:ea typeface="Roboto"/>
              <a:cs typeface="Roboto"/>
            </a:endParaRPr>
          </a:p>
        </p:txBody>
      </p:sp>
      <p:sp>
        <p:nvSpPr>
          <p:cNvPr id="1286" name="Google Shape;1286;p152"/>
          <p:cNvSpPr txBox="1"/>
          <p:nvPr/>
        </p:nvSpPr>
        <p:spPr>
          <a:xfrm>
            <a:off x="427252" y="3112266"/>
            <a:ext cx="1116400" cy="533311"/>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CARE TRANSITIONS</a:t>
            </a:r>
            <a:endParaRPr sz="933" b="1">
              <a:solidFill>
                <a:srgbClr val="FFFFFF"/>
              </a:solidFill>
              <a:latin typeface="Roboto"/>
              <a:ea typeface="Roboto"/>
              <a:cs typeface="Roboto"/>
              <a:sym typeface="Roboto"/>
            </a:endParaRPr>
          </a:p>
        </p:txBody>
      </p:sp>
      <p:sp>
        <p:nvSpPr>
          <p:cNvPr id="1287" name="Google Shape;1287;p152"/>
          <p:cNvSpPr txBox="1"/>
          <p:nvPr/>
        </p:nvSpPr>
        <p:spPr>
          <a:xfrm>
            <a:off x="4254896" y="1961634"/>
            <a:ext cx="1256000" cy="369291"/>
          </a:xfrm>
          <a:prstGeom prst="rect">
            <a:avLst/>
          </a:prstGeom>
          <a:noFill/>
          <a:ln>
            <a:noFill/>
          </a:ln>
        </p:spPr>
        <p:txBody>
          <a:bodyPr spcFirstLastPara="1" wrap="square" lIns="121900" tIns="121900" rIns="121900" bIns="121900" anchor="t" anchorCtr="0">
            <a:spAutoFit/>
          </a:bodyPr>
          <a:lstStyle/>
          <a:p>
            <a:pPr algn="ctr">
              <a:buClr>
                <a:srgbClr val="000000"/>
              </a:buClr>
              <a:buSzPts val="600"/>
            </a:pPr>
            <a:endParaRPr lang="en" sz="800" b="1">
              <a:solidFill>
                <a:srgbClr val="FFFFFF"/>
              </a:solidFill>
              <a:latin typeface="Roboto"/>
              <a:ea typeface="Roboto"/>
              <a:cs typeface="Roboto"/>
            </a:endParaRPr>
          </a:p>
        </p:txBody>
      </p:sp>
      <p:sp>
        <p:nvSpPr>
          <p:cNvPr id="1288" name="Google Shape;1288;p152"/>
          <p:cNvSpPr txBox="1"/>
          <p:nvPr/>
        </p:nvSpPr>
        <p:spPr>
          <a:xfrm>
            <a:off x="496532" y="3313291"/>
            <a:ext cx="1116400" cy="384680"/>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endParaRPr lang="en" sz="900" b="1">
              <a:solidFill>
                <a:srgbClr val="FFFFFF"/>
              </a:solidFill>
              <a:latin typeface="Roboto"/>
              <a:ea typeface="Roboto"/>
              <a:cs typeface="Roboto"/>
            </a:endParaRPr>
          </a:p>
        </p:txBody>
      </p:sp>
      <p:sp>
        <p:nvSpPr>
          <p:cNvPr id="1289" name="Google Shape;1289;p152"/>
          <p:cNvSpPr txBox="1"/>
          <p:nvPr/>
        </p:nvSpPr>
        <p:spPr>
          <a:xfrm>
            <a:off x="4290140" y="1845248"/>
            <a:ext cx="1182800" cy="676876"/>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LIFESTYLE MANAGEMENT &amp; COMORBIDITIES</a:t>
            </a:r>
            <a:endParaRPr sz="933" b="1">
              <a:solidFill>
                <a:srgbClr val="FFFFFF"/>
              </a:solidFill>
              <a:latin typeface="Roboto"/>
              <a:ea typeface="Roboto"/>
              <a:cs typeface="Roboto"/>
              <a:sym typeface="Roboto"/>
            </a:endParaRPr>
          </a:p>
        </p:txBody>
      </p:sp>
      <p:sp>
        <p:nvSpPr>
          <p:cNvPr id="1290" name="Google Shape;1290;p152"/>
          <p:cNvSpPr txBox="1"/>
          <p:nvPr/>
        </p:nvSpPr>
        <p:spPr>
          <a:xfrm>
            <a:off x="4324709" y="3291090"/>
            <a:ext cx="1116400" cy="384680"/>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endParaRPr lang="en" sz="900" b="1">
              <a:solidFill>
                <a:srgbClr val="FFFFFF"/>
              </a:solidFill>
              <a:latin typeface="Roboto"/>
              <a:ea typeface="Roboto"/>
              <a:cs typeface="Roboto"/>
            </a:endParaRPr>
          </a:p>
        </p:txBody>
      </p:sp>
      <p:sp>
        <p:nvSpPr>
          <p:cNvPr id="1291" name="Google Shape;1291;p152"/>
          <p:cNvSpPr/>
          <p:nvPr/>
        </p:nvSpPr>
        <p:spPr>
          <a:xfrm>
            <a:off x="5948500" y="1376233"/>
            <a:ext cx="5532000" cy="1479600"/>
          </a:xfrm>
          <a:prstGeom prst="rect">
            <a:avLst/>
          </a:prstGeom>
          <a:solidFill>
            <a:srgbClr val="FFFFFF"/>
          </a:solidFill>
          <a:ln>
            <a:noFill/>
          </a:ln>
          <a:effectLst>
            <a:outerShdw blurRad="71438" dist="19050" dir="5400000" algn="bl" rotWithShape="0">
              <a:srgbClr val="000000">
                <a:alpha val="4000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2" name="Google Shape;1292;p152"/>
          <p:cNvSpPr/>
          <p:nvPr/>
        </p:nvSpPr>
        <p:spPr>
          <a:xfrm>
            <a:off x="5938500" y="1376233"/>
            <a:ext cx="5564000" cy="245200"/>
          </a:xfrm>
          <a:prstGeom prst="rect">
            <a:avLst/>
          </a:pr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3" name="Google Shape;1293;p152"/>
          <p:cNvSpPr txBox="1">
            <a:spLocks noGrp="1"/>
          </p:cNvSpPr>
          <p:nvPr>
            <p:ph type="body" idx="1"/>
          </p:nvPr>
        </p:nvSpPr>
        <p:spPr>
          <a:xfrm>
            <a:off x="6010600" y="2360613"/>
            <a:ext cx="1374400" cy="390000"/>
          </a:xfrm>
          <a:prstGeom prst="rect">
            <a:avLst/>
          </a:prstGeom>
          <a:noFill/>
          <a:ln>
            <a:noFill/>
          </a:ln>
        </p:spPr>
        <p:txBody>
          <a:bodyPr spcFirstLastPara="1" wrap="square" lIns="121900" tIns="0" rIns="121900" bIns="121900" anchor="t" anchorCtr="0">
            <a:noAutofit/>
          </a:bodyPr>
          <a:lstStyle/>
          <a:p>
            <a:pPr algn="ctr">
              <a:lnSpc>
                <a:spcPct val="115000"/>
              </a:lnSpc>
              <a:buSzPts val="800"/>
            </a:pPr>
            <a:r>
              <a:rPr lang="en" sz="1067" b="1">
                <a:solidFill>
                  <a:srgbClr val="00BDED"/>
                </a:solidFill>
                <a:latin typeface="Roboto"/>
                <a:ea typeface="Roboto"/>
                <a:cs typeface="Roboto"/>
                <a:sym typeface="Roboto"/>
              </a:rPr>
              <a:t>Educational Articles</a:t>
            </a:r>
            <a:endParaRPr sz="1067">
              <a:solidFill>
                <a:srgbClr val="00BDED"/>
              </a:solidFill>
              <a:latin typeface="Roboto"/>
              <a:ea typeface="Roboto"/>
              <a:cs typeface="Roboto"/>
              <a:sym typeface="Roboto"/>
            </a:endParaRPr>
          </a:p>
          <a:p>
            <a:pPr algn="ctr">
              <a:lnSpc>
                <a:spcPct val="115000"/>
              </a:lnSpc>
              <a:spcBef>
                <a:spcPts val="400"/>
              </a:spcBef>
              <a:spcAft>
                <a:spcPts val="400"/>
              </a:spcAft>
              <a:buSzPts val="800"/>
            </a:pPr>
            <a:endParaRPr sz="1067">
              <a:latin typeface="Roboto Light"/>
              <a:ea typeface="Roboto Light"/>
              <a:cs typeface="Roboto Light"/>
              <a:sym typeface="Roboto Light"/>
            </a:endParaRPr>
          </a:p>
        </p:txBody>
      </p:sp>
      <p:pic>
        <p:nvPicPr>
          <p:cNvPr id="1294" name="Google Shape;1294;p152"/>
          <p:cNvPicPr preferRelativeResize="0"/>
          <p:nvPr/>
        </p:nvPicPr>
        <p:blipFill rotWithShape="1">
          <a:blip r:embed="rId3">
            <a:alphaModFix/>
          </a:blip>
          <a:srcRect/>
          <a:stretch/>
        </p:blipFill>
        <p:spPr>
          <a:xfrm>
            <a:off x="10544151" y="1766816"/>
            <a:ext cx="498040" cy="498040"/>
          </a:xfrm>
          <a:prstGeom prst="rect">
            <a:avLst/>
          </a:prstGeom>
          <a:noFill/>
          <a:ln>
            <a:noFill/>
          </a:ln>
        </p:spPr>
      </p:pic>
      <p:pic>
        <p:nvPicPr>
          <p:cNvPr id="1295" name="Google Shape;1295;p152"/>
          <p:cNvPicPr preferRelativeResize="0"/>
          <p:nvPr/>
        </p:nvPicPr>
        <p:blipFill rotWithShape="1">
          <a:blip r:embed="rId4">
            <a:alphaModFix/>
          </a:blip>
          <a:srcRect/>
          <a:stretch/>
        </p:blipFill>
        <p:spPr>
          <a:xfrm>
            <a:off x="6456359" y="1766820"/>
            <a:ext cx="498029" cy="498029"/>
          </a:xfrm>
          <a:prstGeom prst="rect">
            <a:avLst/>
          </a:prstGeom>
          <a:noFill/>
          <a:ln>
            <a:noFill/>
          </a:ln>
        </p:spPr>
      </p:pic>
      <p:pic>
        <p:nvPicPr>
          <p:cNvPr id="1296" name="Google Shape;1296;p152"/>
          <p:cNvPicPr preferRelativeResize="0"/>
          <p:nvPr/>
        </p:nvPicPr>
        <p:blipFill rotWithShape="1">
          <a:blip r:embed="rId5">
            <a:alphaModFix/>
          </a:blip>
          <a:srcRect/>
          <a:stretch/>
        </p:blipFill>
        <p:spPr>
          <a:xfrm>
            <a:off x="7768162" y="1766816"/>
            <a:ext cx="498029" cy="498029"/>
          </a:xfrm>
          <a:prstGeom prst="rect">
            <a:avLst/>
          </a:prstGeom>
          <a:noFill/>
          <a:ln>
            <a:noFill/>
          </a:ln>
        </p:spPr>
      </p:pic>
      <p:pic>
        <p:nvPicPr>
          <p:cNvPr id="1297" name="Google Shape;1297;p152"/>
          <p:cNvPicPr preferRelativeResize="0"/>
          <p:nvPr/>
        </p:nvPicPr>
        <p:blipFill rotWithShape="1">
          <a:blip r:embed="rId6">
            <a:alphaModFix/>
          </a:blip>
          <a:srcRect/>
          <a:stretch/>
        </p:blipFill>
        <p:spPr>
          <a:xfrm>
            <a:off x="9079967" y="1766816"/>
            <a:ext cx="498040" cy="498040"/>
          </a:xfrm>
          <a:prstGeom prst="rect">
            <a:avLst/>
          </a:prstGeom>
          <a:noFill/>
          <a:ln>
            <a:noFill/>
          </a:ln>
        </p:spPr>
      </p:pic>
      <p:sp>
        <p:nvSpPr>
          <p:cNvPr id="1298" name="Google Shape;1298;p152"/>
          <p:cNvSpPr txBox="1">
            <a:spLocks noGrp="1"/>
          </p:cNvSpPr>
          <p:nvPr>
            <p:ph type="body" idx="2"/>
          </p:nvPr>
        </p:nvSpPr>
        <p:spPr>
          <a:xfrm>
            <a:off x="7331400" y="2360613"/>
            <a:ext cx="1374400" cy="390000"/>
          </a:xfrm>
          <a:prstGeom prst="rect">
            <a:avLst/>
          </a:prstGeom>
          <a:noFill/>
          <a:ln>
            <a:noFill/>
          </a:ln>
        </p:spPr>
        <p:txBody>
          <a:bodyPr spcFirstLastPara="1" wrap="square" lIns="121900" tIns="0" rIns="121900" bIns="121900" anchor="t" anchorCtr="0">
            <a:noAutofit/>
          </a:bodyPr>
          <a:lstStyle/>
          <a:p>
            <a:pPr algn="ctr">
              <a:lnSpc>
                <a:spcPct val="115000"/>
              </a:lnSpc>
              <a:buSzPts val="800"/>
            </a:pPr>
            <a:r>
              <a:rPr lang="en" sz="1067" b="1">
                <a:solidFill>
                  <a:srgbClr val="00BDED"/>
                </a:solidFill>
                <a:latin typeface="Roboto"/>
                <a:ea typeface="Roboto"/>
                <a:cs typeface="Roboto"/>
                <a:sym typeface="Roboto"/>
              </a:rPr>
              <a:t>Surveys</a:t>
            </a:r>
            <a:endParaRPr sz="1067">
              <a:solidFill>
                <a:srgbClr val="00BDED"/>
              </a:solidFill>
              <a:latin typeface="Roboto"/>
              <a:ea typeface="Roboto"/>
              <a:cs typeface="Roboto"/>
              <a:sym typeface="Roboto"/>
            </a:endParaRPr>
          </a:p>
          <a:p>
            <a:pPr algn="ctr">
              <a:lnSpc>
                <a:spcPct val="115000"/>
              </a:lnSpc>
              <a:spcBef>
                <a:spcPts val="400"/>
              </a:spcBef>
              <a:spcAft>
                <a:spcPts val="400"/>
              </a:spcAft>
              <a:buSzPts val="800"/>
            </a:pPr>
            <a:endParaRPr sz="1067">
              <a:latin typeface="Roboto Light"/>
              <a:ea typeface="Roboto Light"/>
              <a:cs typeface="Roboto Light"/>
              <a:sym typeface="Roboto Light"/>
            </a:endParaRPr>
          </a:p>
        </p:txBody>
      </p:sp>
      <p:sp>
        <p:nvSpPr>
          <p:cNvPr id="1299" name="Google Shape;1299;p152"/>
          <p:cNvSpPr txBox="1">
            <a:spLocks noGrp="1"/>
          </p:cNvSpPr>
          <p:nvPr>
            <p:ph type="body" idx="3"/>
          </p:nvPr>
        </p:nvSpPr>
        <p:spPr>
          <a:xfrm>
            <a:off x="8652200" y="2360613"/>
            <a:ext cx="1374400" cy="390000"/>
          </a:xfrm>
          <a:prstGeom prst="rect">
            <a:avLst/>
          </a:prstGeom>
          <a:noFill/>
          <a:ln>
            <a:noFill/>
          </a:ln>
        </p:spPr>
        <p:txBody>
          <a:bodyPr spcFirstLastPara="1" wrap="square" lIns="121900" tIns="0" rIns="121900" bIns="121900" anchor="t" anchorCtr="0">
            <a:noAutofit/>
          </a:bodyPr>
          <a:lstStyle/>
          <a:p>
            <a:pPr algn="ctr">
              <a:lnSpc>
                <a:spcPct val="115000"/>
              </a:lnSpc>
              <a:buSzPts val="800"/>
            </a:pPr>
            <a:r>
              <a:rPr lang="en" sz="1067" b="1">
                <a:solidFill>
                  <a:srgbClr val="00BDED"/>
                </a:solidFill>
                <a:latin typeface="Roboto"/>
                <a:ea typeface="Roboto"/>
                <a:cs typeface="Roboto"/>
                <a:sym typeface="Roboto"/>
              </a:rPr>
              <a:t>Dashboard </a:t>
            </a:r>
            <a:br>
              <a:rPr lang="en" sz="1067" b="1">
                <a:solidFill>
                  <a:srgbClr val="00BDED"/>
                </a:solidFill>
                <a:latin typeface="Roboto"/>
                <a:ea typeface="Roboto"/>
                <a:cs typeface="Roboto"/>
                <a:sym typeface="Roboto"/>
              </a:rPr>
            </a:br>
            <a:r>
              <a:rPr lang="en" sz="1067" b="1">
                <a:solidFill>
                  <a:srgbClr val="00BDED"/>
                </a:solidFill>
                <a:latin typeface="Roboto"/>
                <a:ea typeface="Roboto"/>
                <a:cs typeface="Roboto"/>
                <a:sym typeface="Roboto"/>
              </a:rPr>
              <a:t>Alerts </a:t>
            </a:r>
            <a:endParaRPr sz="1067">
              <a:solidFill>
                <a:srgbClr val="00BDED"/>
              </a:solidFill>
              <a:latin typeface="Roboto"/>
              <a:ea typeface="Roboto"/>
              <a:cs typeface="Roboto"/>
              <a:sym typeface="Roboto"/>
            </a:endParaRPr>
          </a:p>
          <a:p>
            <a:pPr algn="ctr">
              <a:lnSpc>
                <a:spcPct val="115000"/>
              </a:lnSpc>
              <a:spcBef>
                <a:spcPts val="400"/>
              </a:spcBef>
              <a:spcAft>
                <a:spcPts val="400"/>
              </a:spcAft>
              <a:buSzPts val="800"/>
            </a:pPr>
            <a:endParaRPr sz="1067">
              <a:latin typeface="Roboto Light"/>
              <a:ea typeface="Roboto Light"/>
              <a:cs typeface="Roboto Light"/>
              <a:sym typeface="Roboto Light"/>
            </a:endParaRPr>
          </a:p>
        </p:txBody>
      </p:sp>
      <p:sp>
        <p:nvSpPr>
          <p:cNvPr id="1300" name="Google Shape;1300;p152"/>
          <p:cNvSpPr txBox="1">
            <a:spLocks noGrp="1"/>
          </p:cNvSpPr>
          <p:nvPr>
            <p:ph type="body" idx="4"/>
          </p:nvPr>
        </p:nvSpPr>
        <p:spPr>
          <a:xfrm>
            <a:off x="10098400" y="2360613"/>
            <a:ext cx="1374400" cy="390000"/>
          </a:xfrm>
          <a:prstGeom prst="rect">
            <a:avLst/>
          </a:prstGeom>
          <a:noFill/>
          <a:ln>
            <a:noFill/>
          </a:ln>
        </p:spPr>
        <p:txBody>
          <a:bodyPr spcFirstLastPara="1" wrap="square" lIns="121900" tIns="0" rIns="121900" bIns="121900" anchor="t" anchorCtr="0">
            <a:noAutofit/>
          </a:bodyPr>
          <a:lstStyle/>
          <a:p>
            <a:pPr algn="ctr">
              <a:lnSpc>
                <a:spcPct val="115000"/>
              </a:lnSpc>
              <a:buSzPts val="800"/>
            </a:pPr>
            <a:r>
              <a:rPr lang="en" sz="1067" b="1">
                <a:solidFill>
                  <a:srgbClr val="00BDED"/>
                </a:solidFill>
                <a:latin typeface="Roboto"/>
                <a:ea typeface="Roboto"/>
                <a:cs typeface="Roboto"/>
                <a:sym typeface="Roboto"/>
              </a:rPr>
              <a:t>Encouragements</a:t>
            </a:r>
            <a:endParaRPr sz="1067">
              <a:solidFill>
                <a:srgbClr val="00BDED"/>
              </a:solidFill>
              <a:latin typeface="Roboto"/>
              <a:ea typeface="Roboto"/>
              <a:cs typeface="Roboto"/>
              <a:sym typeface="Roboto"/>
            </a:endParaRPr>
          </a:p>
          <a:p>
            <a:pPr algn="ctr">
              <a:lnSpc>
                <a:spcPct val="115000"/>
              </a:lnSpc>
              <a:spcBef>
                <a:spcPts val="400"/>
              </a:spcBef>
              <a:spcAft>
                <a:spcPts val="400"/>
              </a:spcAft>
              <a:buSzPts val="800"/>
            </a:pPr>
            <a:endParaRPr sz="1067">
              <a:latin typeface="Roboto Light"/>
              <a:ea typeface="Roboto Light"/>
              <a:cs typeface="Roboto Light"/>
              <a:sym typeface="Roboto Light"/>
            </a:endParaRPr>
          </a:p>
        </p:txBody>
      </p:sp>
      <p:sp>
        <p:nvSpPr>
          <p:cNvPr id="1301" name="Google Shape;1301;p152"/>
          <p:cNvSpPr/>
          <p:nvPr/>
        </p:nvSpPr>
        <p:spPr>
          <a:xfrm>
            <a:off x="5954500" y="3218909"/>
            <a:ext cx="5532000" cy="3113600"/>
          </a:xfrm>
          <a:prstGeom prst="rect">
            <a:avLst/>
          </a:prstGeom>
          <a:solidFill>
            <a:srgbClr val="FFFFFF"/>
          </a:solidFill>
          <a:ln>
            <a:noFill/>
          </a:ln>
          <a:effectLst>
            <a:outerShdw blurRad="71438" dist="19050" dir="5400000" algn="bl" rotWithShape="0">
              <a:srgbClr val="000000">
                <a:alpha val="40000"/>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02" name="Google Shape;1302;p152"/>
          <p:cNvSpPr/>
          <p:nvPr/>
        </p:nvSpPr>
        <p:spPr>
          <a:xfrm>
            <a:off x="5947167" y="3228519"/>
            <a:ext cx="5532000" cy="306000"/>
          </a:xfrm>
          <a:prstGeom prst="rect">
            <a:avLst/>
          </a:pr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03" name="Google Shape;1303;p152"/>
          <p:cNvSpPr txBox="1"/>
          <p:nvPr/>
        </p:nvSpPr>
        <p:spPr>
          <a:xfrm>
            <a:off x="5877900" y="3185159"/>
            <a:ext cx="5674000" cy="430847"/>
          </a:xfrm>
          <a:prstGeom prst="rect">
            <a:avLst/>
          </a:prstGeom>
          <a:solidFill>
            <a:schemeClr val="accent4"/>
          </a:solidFill>
          <a:ln>
            <a:noFill/>
          </a:ln>
        </p:spPr>
        <p:txBody>
          <a:bodyPr spcFirstLastPara="1" wrap="square" lIns="121900" tIns="121900" rIns="121900" bIns="121900" anchor="t" anchorCtr="0">
            <a:spAutoFit/>
          </a:bodyPr>
          <a:lstStyle/>
          <a:p>
            <a:pPr>
              <a:buClr>
                <a:srgbClr val="000000"/>
              </a:buClr>
              <a:buSzPts val="900"/>
            </a:pPr>
            <a:r>
              <a:rPr lang="en" sz="1200">
                <a:solidFill>
                  <a:srgbClr val="FFFFFF"/>
                </a:solidFill>
                <a:latin typeface="Merriweather"/>
                <a:ea typeface="Merriweather"/>
                <a:cs typeface="Merriweather"/>
                <a:sym typeface="Merriweather"/>
              </a:rPr>
              <a:t>Expanded educational content for all members, regardless of risk level</a:t>
            </a:r>
            <a:endParaRPr sz="1200">
              <a:solidFill>
                <a:srgbClr val="FFFFFF"/>
              </a:solidFill>
              <a:latin typeface="Merriweather"/>
              <a:ea typeface="Merriweather"/>
              <a:cs typeface="Merriweather"/>
              <a:sym typeface="Merriweather"/>
            </a:endParaRPr>
          </a:p>
        </p:txBody>
      </p:sp>
      <p:sp>
        <p:nvSpPr>
          <p:cNvPr id="1304" name="Google Shape;1304;p152"/>
          <p:cNvSpPr txBox="1"/>
          <p:nvPr/>
        </p:nvSpPr>
        <p:spPr>
          <a:xfrm>
            <a:off x="5846900" y="1283433"/>
            <a:ext cx="5874800" cy="430847"/>
          </a:xfrm>
          <a:prstGeom prst="rect">
            <a:avLst/>
          </a:prstGeom>
          <a:solidFill>
            <a:schemeClr val="accent4"/>
          </a:solidFill>
          <a:ln>
            <a:noFill/>
          </a:ln>
        </p:spPr>
        <p:txBody>
          <a:bodyPr spcFirstLastPara="1" wrap="square" lIns="121900" tIns="121900" rIns="121900" bIns="121900" anchor="t" anchorCtr="0">
            <a:spAutoFit/>
          </a:bodyPr>
          <a:lstStyle/>
          <a:p>
            <a:pPr>
              <a:buClr>
                <a:srgbClr val="000000"/>
              </a:buClr>
              <a:buSzPts val="900"/>
            </a:pPr>
            <a:r>
              <a:rPr lang="en" sz="1200">
                <a:solidFill>
                  <a:srgbClr val="FFFFFF"/>
                </a:solidFill>
                <a:latin typeface="Merriweather"/>
                <a:ea typeface="Merriweather"/>
                <a:cs typeface="Merriweather"/>
                <a:sym typeface="Merriweather"/>
              </a:rPr>
              <a:t>Proprietary Care Program Composition</a:t>
            </a:r>
            <a:endParaRPr sz="1200">
              <a:solidFill>
                <a:srgbClr val="FFFFFF"/>
              </a:solidFill>
              <a:latin typeface="Merriweather"/>
              <a:ea typeface="Merriweather"/>
              <a:cs typeface="Merriweather"/>
              <a:sym typeface="Merriweather"/>
            </a:endParaRPr>
          </a:p>
        </p:txBody>
      </p:sp>
      <p:sp>
        <p:nvSpPr>
          <p:cNvPr id="1305" name="Google Shape;1305;p152"/>
          <p:cNvSpPr txBox="1">
            <a:spLocks noGrp="1"/>
          </p:cNvSpPr>
          <p:nvPr>
            <p:ph type="sldNum" idx="12"/>
          </p:nvPr>
        </p:nvSpPr>
        <p:spPr>
          <a:xfrm>
            <a:off x="11409045" y="6434735"/>
            <a:ext cx="731600" cy="524800"/>
          </a:xfrm>
          <a:prstGeom prst="rect">
            <a:avLst/>
          </a:prstGeom>
          <a:noFill/>
          <a:ln>
            <a:noFill/>
          </a:ln>
        </p:spPr>
        <p:txBody>
          <a:bodyPr spcFirstLastPara="1" wrap="square" lIns="121900" tIns="121900" rIns="121900" bIns="121900" anchor="ctr" anchorCtr="0">
            <a:noAutofit/>
          </a:bodyPr>
          <a:lstStyle/>
          <a:p>
            <a:fld id="{00000000-1234-1234-1234-123412341234}" type="slidenum">
              <a:rPr lang="en"/>
              <a:pPr/>
              <a:t>8</a:t>
            </a:fld>
            <a:endParaRPr/>
          </a:p>
        </p:txBody>
      </p:sp>
      <p:pic>
        <p:nvPicPr>
          <p:cNvPr id="1306" name="Google Shape;1306;p152"/>
          <p:cNvPicPr preferRelativeResize="0"/>
          <p:nvPr/>
        </p:nvPicPr>
        <p:blipFill rotWithShape="1">
          <a:blip r:embed="rId7">
            <a:alphaModFix/>
          </a:blip>
          <a:srcRect b="31427"/>
          <a:stretch/>
        </p:blipFill>
        <p:spPr>
          <a:xfrm>
            <a:off x="9074811" y="4145153"/>
            <a:ext cx="1636400" cy="2194308"/>
          </a:xfrm>
          <a:prstGeom prst="rect">
            <a:avLst/>
          </a:prstGeom>
          <a:noFill/>
          <a:ln>
            <a:noFill/>
          </a:ln>
        </p:spPr>
      </p:pic>
      <p:pic>
        <p:nvPicPr>
          <p:cNvPr id="1307" name="Google Shape;1307;p152"/>
          <p:cNvPicPr preferRelativeResize="0"/>
          <p:nvPr/>
        </p:nvPicPr>
        <p:blipFill rotWithShape="1">
          <a:blip r:embed="rId8">
            <a:alphaModFix/>
          </a:blip>
          <a:srcRect b="33177"/>
          <a:stretch/>
        </p:blipFill>
        <p:spPr>
          <a:xfrm>
            <a:off x="8963911" y="3959955"/>
            <a:ext cx="1858200" cy="2379504"/>
          </a:xfrm>
          <a:prstGeom prst="rect">
            <a:avLst/>
          </a:prstGeom>
          <a:noFill/>
          <a:ln>
            <a:noFill/>
          </a:ln>
        </p:spPr>
      </p:pic>
      <p:pic>
        <p:nvPicPr>
          <p:cNvPr id="1308" name="Google Shape;1308;p152"/>
          <p:cNvPicPr preferRelativeResize="0"/>
          <p:nvPr/>
        </p:nvPicPr>
        <p:blipFill rotWithShape="1">
          <a:blip r:embed="rId9">
            <a:alphaModFix/>
          </a:blip>
          <a:srcRect t="6289" b="55841"/>
          <a:stretch/>
        </p:blipFill>
        <p:spPr>
          <a:xfrm>
            <a:off x="4617667" y="4276185"/>
            <a:ext cx="2859467" cy="2581817"/>
          </a:xfrm>
          <a:prstGeom prst="rect">
            <a:avLst/>
          </a:prstGeom>
          <a:noFill/>
          <a:ln>
            <a:noFill/>
          </a:ln>
        </p:spPr>
      </p:pic>
      <p:sp>
        <p:nvSpPr>
          <p:cNvPr id="1310" name="Google Shape;1310;p152"/>
          <p:cNvSpPr txBox="1"/>
          <p:nvPr/>
        </p:nvSpPr>
        <p:spPr>
          <a:xfrm>
            <a:off x="1687233" y="4724490"/>
            <a:ext cx="1256000" cy="389746"/>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endParaRPr lang="en" sz="900" b="1">
              <a:solidFill>
                <a:srgbClr val="FFFFFF"/>
              </a:solidFill>
              <a:latin typeface="Roboto"/>
              <a:ea typeface="Roboto"/>
              <a:cs typeface="Roboto"/>
            </a:endParaRPr>
          </a:p>
        </p:txBody>
      </p:sp>
      <p:sp>
        <p:nvSpPr>
          <p:cNvPr id="1311" name="Google Shape;1311;p152"/>
          <p:cNvSpPr txBox="1">
            <a:spLocks noGrp="1"/>
          </p:cNvSpPr>
          <p:nvPr>
            <p:ph type="title"/>
          </p:nvPr>
        </p:nvSpPr>
        <p:spPr>
          <a:xfrm>
            <a:off x="398544" y="515177"/>
            <a:ext cx="11362800" cy="1010400"/>
          </a:xfrm>
          <a:prstGeom prst="rect">
            <a:avLst/>
          </a:prstGeom>
          <a:noFill/>
          <a:ln>
            <a:noFill/>
          </a:ln>
        </p:spPr>
        <p:txBody>
          <a:bodyPr spcFirstLastPara="1" wrap="square" lIns="121900" tIns="121900" rIns="121900" bIns="121900" anchor="t" anchorCtr="0">
            <a:noAutofit/>
          </a:bodyPr>
          <a:lstStyle/>
          <a:p>
            <a:pPr>
              <a:lnSpc>
                <a:spcPct val="90000"/>
              </a:lnSpc>
              <a:buClr>
                <a:srgbClr val="0080A3"/>
              </a:buClr>
              <a:buSzPts val="1800"/>
            </a:pPr>
            <a:r>
              <a:rPr lang="en">
                <a:solidFill>
                  <a:srgbClr val="0080A3"/>
                </a:solidFill>
              </a:rPr>
              <a:t>Target health behaviors and address quality measures with programs designed to meet the holistic needs of members</a:t>
            </a:r>
            <a:endParaRPr/>
          </a:p>
        </p:txBody>
      </p:sp>
      <p:sp>
        <p:nvSpPr>
          <p:cNvPr id="1312" name="Google Shape;1312;p152"/>
          <p:cNvSpPr txBox="1"/>
          <p:nvPr/>
        </p:nvSpPr>
        <p:spPr>
          <a:xfrm>
            <a:off x="6579333" y="3632113"/>
            <a:ext cx="2220400" cy="2733400"/>
          </a:xfrm>
          <a:prstGeom prst="rect">
            <a:avLst/>
          </a:prstGeom>
          <a:noFill/>
          <a:ln>
            <a:noFill/>
          </a:ln>
        </p:spPr>
        <p:txBody>
          <a:bodyPr spcFirstLastPara="1" wrap="square" lIns="121900" tIns="121900" rIns="121900" bIns="121900" anchor="t" anchorCtr="0">
            <a:spAutoFit/>
          </a:bodyPr>
          <a:lstStyle/>
          <a:p>
            <a:pPr>
              <a:buClr>
                <a:srgbClr val="000000"/>
              </a:buClr>
              <a:buSzPts val="800"/>
            </a:pPr>
            <a:r>
              <a:rPr lang="en" sz="1067" b="1">
                <a:solidFill>
                  <a:srgbClr val="00AAD5"/>
                </a:solidFill>
                <a:latin typeface="Roboto"/>
                <a:ea typeface="Roboto"/>
                <a:cs typeface="Roboto"/>
                <a:sym typeface="Roboto"/>
              </a:rPr>
              <a:t>On-Demand Articles:</a:t>
            </a:r>
            <a:endParaRPr sz="1067" b="1">
              <a:solidFill>
                <a:srgbClr val="00AAD5"/>
              </a:solidFill>
              <a:latin typeface="Roboto"/>
              <a:ea typeface="Roboto"/>
              <a:cs typeface="Roboto"/>
              <a:sym typeface="Roboto"/>
            </a:endParaRPr>
          </a:p>
          <a:p>
            <a:pPr marL="380990" indent="-211661">
              <a:spcBef>
                <a:spcPts val="800"/>
              </a:spcBef>
              <a:buClr>
                <a:srgbClr val="000000"/>
              </a:buClr>
              <a:buSzPts val="700"/>
              <a:buFont typeface="Roboto"/>
              <a:buChar char="●"/>
            </a:pPr>
            <a:r>
              <a:rPr lang="en" sz="933">
                <a:solidFill>
                  <a:srgbClr val="000000"/>
                </a:solidFill>
                <a:latin typeface="Roboto"/>
                <a:ea typeface="Roboto"/>
                <a:cs typeface="Roboto"/>
                <a:sym typeface="Roboto"/>
              </a:rPr>
              <a:t>Annual checklist</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Caregiver support</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Gaps in care</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COVID-19</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Health plan navigation</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Lifestyle and wellness</a:t>
            </a:r>
            <a:endParaRPr sz="933">
              <a:solidFill>
                <a:srgbClr val="000000"/>
              </a:solidFill>
              <a:latin typeface="Roboto"/>
              <a:ea typeface="Roboto"/>
              <a:cs typeface="Roboto"/>
              <a:sym typeface="Roboto"/>
            </a:endParaRPr>
          </a:p>
          <a:p>
            <a:pPr marL="380990" indent="-211661">
              <a:spcBef>
                <a:spcPts val="533"/>
              </a:spcBef>
              <a:buClr>
                <a:srgbClr val="000000"/>
              </a:buClr>
              <a:buSzPts val="700"/>
              <a:buFont typeface="Roboto"/>
              <a:buChar char="●"/>
            </a:pPr>
            <a:r>
              <a:rPr lang="en" sz="933">
                <a:solidFill>
                  <a:srgbClr val="000000"/>
                </a:solidFill>
                <a:latin typeface="Roboto"/>
                <a:ea typeface="Roboto"/>
                <a:cs typeface="Roboto"/>
                <a:sym typeface="Roboto"/>
              </a:rPr>
              <a:t>Musculoskeletal</a:t>
            </a:r>
            <a:endParaRPr sz="933">
              <a:solidFill>
                <a:srgbClr val="000000"/>
              </a:solidFill>
              <a:latin typeface="Roboto"/>
              <a:ea typeface="Roboto"/>
              <a:cs typeface="Roboto"/>
              <a:sym typeface="Roboto"/>
            </a:endParaRPr>
          </a:p>
          <a:p>
            <a:pPr marL="380990" indent="-211661">
              <a:spcBef>
                <a:spcPts val="533"/>
              </a:spcBef>
              <a:buSzPts val="700"/>
              <a:buFont typeface="Roboto"/>
              <a:buChar char="●"/>
            </a:pPr>
            <a:r>
              <a:rPr lang="en" sz="933">
                <a:latin typeface="Roboto"/>
                <a:ea typeface="Roboto"/>
                <a:cs typeface="Roboto"/>
                <a:sym typeface="Roboto"/>
              </a:rPr>
              <a:t>Behavioral Health and Wellness</a:t>
            </a:r>
            <a:endParaRPr sz="933">
              <a:latin typeface="Roboto"/>
              <a:ea typeface="Roboto"/>
              <a:cs typeface="Roboto"/>
              <a:sym typeface="Roboto"/>
            </a:endParaRPr>
          </a:p>
          <a:p>
            <a:pPr marL="380990" indent="-211661">
              <a:spcBef>
                <a:spcPts val="533"/>
              </a:spcBef>
              <a:buSzPts val="700"/>
              <a:buFont typeface="Roboto"/>
              <a:buChar char="●"/>
            </a:pPr>
            <a:r>
              <a:rPr lang="en" sz="933">
                <a:latin typeface="Roboto"/>
                <a:ea typeface="Roboto"/>
                <a:cs typeface="Roboto"/>
                <a:sym typeface="Roboto"/>
              </a:rPr>
              <a:t>Elderly &amp; Aging</a:t>
            </a:r>
            <a:endParaRPr sz="933">
              <a:latin typeface="Roboto"/>
              <a:ea typeface="Roboto"/>
              <a:cs typeface="Roboto"/>
              <a:sym typeface="Roboto"/>
            </a:endParaRPr>
          </a:p>
          <a:p>
            <a:pPr marL="380990" indent="-211661">
              <a:spcBef>
                <a:spcPts val="533"/>
              </a:spcBef>
              <a:spcAft>
                <a:spcPts val="533"/>
              </a:spcAft>
              <a:buSzPts val="700"/>
              <a:buFont typeface="Roboto"/>
              <a:buChar char="●"/>
            </a:pPr>
            <a:r>
              <a:rPr lang="en" sz="933">
                <a:latin typeface="Roboto"/>
                <a:ea typeface="Roboto"/>
                <a:cs typeface="Roboto"/>
                <a:sym typeface="Roboto"/>
              </a:rPr>
              <a:t>Women’s Health</a:t>
            </a:r>
            <a:endParaRPr sz="933">
              <a:latin typeface="Roboto"/>
              <a:ea typeface="Roboto"/>
              <a:cs typeface="Roboto"/>
              <a:sym typeface="Roboto"/>
            </a:endParaRPr>
          </a:p>
        </p:txBody>
      </p:sp>
      <p:sp>
        <p:nvSpPr>
          <p:cNvPr id="2" name="Google Shape;1528;p196">
            <a:extLst>
              <a:ext uri="{FF2B5EF4-FFF2-40B4-BE49-F238E27FC236}">
                <a16:creationId xmlns:a16="http://schemas.microsoft.com/office/drawing/2014/main" id="{A9DB967E-D28C-9119-075A-1FE7C678F25E}"/>
              </a:ext>
            </a:extLst>
          </p:cNvPr>
          <p:cNvSpPr/>
          <p:nvPr/>
        </p:nvSpPr>
        <p:spPr>
          <a:xfrm>
            <a:off x="9438538" y="-3810"/>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6"/>
          </a:solidFill>
          <a:ln>
            <a:noFill/>
          </a:ln>
        </p:spPr>
        <p:txBody>
          <a:bodyPr/>
          <a:lstStyle/>
          <a:p>
            <a:endParaRPr lang="en-US"/>
          </a:p>
        </p:txBody>
      </p:sp>
      <p:sp>
        <p:nvSpPr>
          <p:cNvPr id="3" name="Google Shape;1529;p196">
            <a:extLst>
              <a:ext uri="{FF2B5EF4-FFF2-40B4-BE49-F238E27FC236}">
                <a16:creationId xmlns:a16="http://schemas.microsoft.com/office/drawing/2014/main" id="{8785E281-2F3D-B628-C1D5-2AC650269228}"/>
              </a:ext>
            </a:extLst>
          </p:cNvPr>
          <p:cNvSpPr/>
          <p:nvPr/>
        </p:nvSpPr>
        <p:spPr>
          <a:xfrm>
            <a:off x="9864376" y="11675"/>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CARE PROGRAMS</a:t>
            </a:r>
            <a:endParaRPr sz="1199">
              <a:solidFill>
                <a:srgbClr val="FFFFFF"/>
              </a:solidFill>
              <a:latin typeface="Roboto"/>
              <a:ea typeface="Roboto"/>
              <a:cs typeface="Roboto"/>
              <a:sym typeface="Roboto"/>
            </a:endParaRPr>
          </a:p>
        </p:txBody>
      </p:sp>
      <p:sp>
        <p:nvSpPr>
          <p:cNvPr id="4" name="Google Shape;1276;p152">
            <a:extLst>
              <a:ext uri="{FF2B5EF4-FFF2-40B4-BE49-F238E27FC236}">
                <a16:creationId xmlns:a16="http://schemas.microsoft.com/office/drawing/2014/main" id="{661A3F96-EE26-75F0-2E5D-988D87EC434B}"/>
              </a:ext>
            </a:extLst>
          </p:cNvPr>
          <p:cNvSpPr/>
          <p:nvPr/>
        </p:nvSpPr>
        <p:spPr>
          <a:xfrm>
            <a:off x="2980341" y="2853582"/>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5" name="Google Shape;1285;p152">
            <a:extLst>
              <a:ext uri="{FF2B5EF4-FFF2-40B4-BE49-F238E27FC236}">
                <a16:creationId xmlns:a16="http://schemas.microsoft.com/office/drawing/2014/main" id="{74918AF1-6DFA-C483-7F06-A3EC116A47A2}"/>
              </a:ext>
            </a:extLst>
          </p:cNvPr>
          <p:cNvSpPr txBox="1"/>
          <p:nvPr/>
        </p:nvSpPr>
        <p:spPr>
          <a:xfrm>
            <a:off x="2980341" y="3174791"/>
            <a:ext cx="1116400" cy="523180"/>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00" b="1">
                <a:solidFill>
                  <a:srgbClr val="FFFFFF"/>
                </a:solidFill>
                <a:latin typeface="Roboto"/>
                <a:ea typeface="Roboto"/>
                <a:cs typeface="Roboto"/>
                <a:sym typeface="Roboto"/>
              </a:rPr>
              <a:t>ONCOLOGY</a:t>
            </a:r>
            <a:endParaRPr lang="en-US" sz="933" b="1">
              <a:solidFill>
                <a:srgbClr val="FFFFFF"/>
              </a:solidFill>
              <a:latin typeface="Roboto"/>
              <a:ea typeface="Roboto"/>
              <a:cs typeface="Roboto"/>
              <a:sym typeface="Roboto"/>
            </a:endParaRPr>
          </a:p>
          <a:p>
            <a:pPr algn="ctr">
              <a:buSzPts val="700"/>
            </a:pPr>
            <a:endParaRPr sz="900" b="1">
              <a:solidFill>
                <a:srgbClr val="FFFFFF"/>
              </a:solidFill>
              <a:latin typeface="Roboto"/>
              <a:ea typeface="Roboto"/>
              <a:cs typeface="Roboto"/>
            </a:endParaRPr>
          </a:p>
        </p:txBody>
      </p:sp>
      <p:sp>
        <p:nvSpPr>
          <p:cNvPr id="6" name="Google Shape;1280;p152">
            <a:extLst>
              <a:ext uri="{FF2B5EF4-FFF2-40B4-BE49-F238E27FC236}">
                <a16:creationId xmlns:a16="http://schemas.microsoft.com/office/drawing/2014/main" id="{7CD980A5-57A5-210C-D08D-587CEB94F5BF}"/>
              </a:ext>
            </a:extLst>
          </p:cNvPr>
          <p:cNvSpPr/>
          <p:nvPr/>
        </p:nvSpPr>
        <p:spPr>
          <a:xfrm>
            <a:off x="4293750" y="2865955"/>
            <a:ext cx="1116400" cy="1094000"/>
          </a:xfrm>
          <a:prstGeom prst="ellipse">
            <a:avLst/>
          </a:prstGeom>
          <a:solidFill>
            <a:schemeClr val="accent4"/>
          </a:solidFill>
          <a:ln>
            <a:noFill/>
          </a:ln>
        </p:spPr>
        <p:txBody>
          <a:bodyPr spcFirstLastPara="1" wrap="square" lIns="121900" tIns="121900" rIns="121900" bIns="121900" anchor="ctr" anchorCtr="0">
            <a:noAutofit/>
          </a:bodyPr>
          <a:lstStyle/>
          <a:p>
            <a:pPr>
              <a:buClr>
                <a:srgbClr val="000000"/>
              </a:buClr>
              <a:buSzPts val="1300"/>
            </a:pPr>
            <a:endParaRPr sz="1733">
              <a:solidFill>
                <a:srgbClr val="000000"/>
              </a:solidFill>
              <a:latin typeface="Arial"/>
              <a:ea typeface="Arial"/>
              <a:cs typeface="Arial"/>
              <a:sym typeface="Arial"/>
            </a:endParaRPr>
          </a:p>
        </p:txBody>
      </p:sp>
      <p:sp>
        <p:nvSpPr>
          <p:cNvPr id="7" name="Google Shape;1289;p152">
            <a:extLst>
              <a:ext uri="{FF2B5EF4-FFF2-40B4-BE49-F238E27FC236}">
                <a16:creationId xmlns:a16="http://schemas.microsoft.com/office/drawing/2014/main" id="{BC2EB9AA-2A23-F5F9-DD13-D533ED96C7FC}"/>
              </a:ext>
            </a:extLst>
          </p:cNvPr>
          <p:cNvSpPr txBox="1"/>
          <p:nvPr/>
        </p:nvSpPr>
        <p:spPr>
          <a:xfrm>
            <a:off x="4290140" y="3170225"/>
            <a:ext cx="1182800" cy="389746"/>
          </a:xfrm>
          <a:prstGeom prst="rect">
            <a:avLst/>
          </a:prstGeom>
          <a:noFill/>
          <a:ln>
            <a:noFill/>
          </a:ln>
        </p:spPr>
        <p:txBody>
          <a:bodyPr spcFirstLastPara="1" wrap="square" lIns="121900" tIns="121900" rIns="121900" bIns="121900" anchor="t" anchorCtr="0">
            <a:spAutoFit/>
          </a:bodyPr>
          <a:lstStyle/>
          <a:p>
            <a:pPr algn="ctr">
              <a:buClr>
                <a:srgbClr val="000000"/>
              </a:buClr>
              <a:buSzPts val="700"/>
            </a:pPr>
            <a:r>
              <a:rPr lang="en" sz="933" b="1">
                <a:solidFill>
                  <a:srgbClr val="FFFFFF"/>
                </a:solidFill>
                <a:latin typeface="Roboto"/>
                <a:ea typeface="Roboto"/>
                <a:cs typeface="Roboto"/>
                <a:sym typeface="Roboto"/>
              </a:rPr>
              <a:t>GAPS IN CARE</a:t>
            </a:r>
            <a:endParaRPr sz="933"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248505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331"/>
        <p:cNvGrpSpPr/>
        <p:nvPr/>
      </p:nvGrpSpPr>
      <p:grpSpPr>
        <a:xfrm>
          <a:off x="0" y="0"/>
          <a:ext cx="0" cy="0"/>
          <a:chOff x="0" y="0"/>
          <a:chExt cx="0" cy="0"/>
        </a:xfrm>
      </p:grpSpPr>
      <p:sp>
        <p:nvSpPr>
          <p:cNvPr id="1332" name="Google Shape;1332;p154"/>
          <p:cNvSpPr txBox="1">
            <a:spLocks noGrp="1"/>
          </p:cNvSpPr>
          <p:nvPr>
            <p:ph type="title"/>
          </p:nvPr>
        </p:nvSpPr>
        <p:spPr>
          <a:xfrm>
            <a:off x="426733" y="284333"/>
            <a:ext cx="11337200" cy="1092000"/>
          </a:xfrm>
          <a:prstGeom prst="rect">
            <a:avLst/>
          </a:prstGeom>
        </p:spPr>
        <p:txBody>
          <a:bodyPr spcFirstLastPara="1" wrap="square" lIns="121900" tIns="60933" rIns="121900" bIns="60933" anchor="t" anchorCtr="0">
            <a:noAutofit/>
          </a:bodyPr>
          <a:lstStyle/>
          <a:p>
            <a:r>
              <a:rPr lang="en"/>
              <a:t>On-Demand Articles:</a:t>
            </a:r>
            <a:endParaRPr/>
          </a:p>
          <a:p>
            <a:r>
              <a:rPr lang="en"/>
              <a:t>Expanded, self-service educational content for all members, regardless of risk level</a:t>
            </a:r>
            <a:endParaRPr/>
          </a:p>
          <a:p>
            <a:endParaRPr/>
          </a:p>
        </p:txBody>
      </p:sp>
      <p:sp>
        <p:nvSpPr>
          <p:cNvPr id="1333" name="Google Shape;1333;p154"/>
          <p:cNvSpPr/>
          <p:nvPr/>
        </p:nvSpPr>
        <p:spPr>
          <a:xfrm>
            <a:off x="2068257" y="1940619"/>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4" name="Google Shape;1334;p154"/>
          <p:cNvSpPr/>
          <p:nvPr/>
        </p:nvSpPr>
        <p:spPr>
          <a:xfrm>
            <a:off x="3589579" y="1940619"/>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5" name="Google Shape;1335;p154"/>
          <p:cNvSpPr/>
          <p:nvPr/>
        </p:nvSpPr>
        <p:spPr>
          <a:xfrm>
            <a:off x="5144101" y="1894063"/>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6" name="Google Shape;1336;p154"/>
          <p:cNvSpPr/>
          <p:nvPr/>
        </p:nvSpPr>
        <p:spPr>
          <a:xfrm>
            <a:off x="6698579" y="1860205"/>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7" name="Google Shape;1337;p154"/>
          <p:cNvSpPr/>
          <p:nvPr/>
        </p:nvSpPr>
        <p:spPr>
          <a:xfrm>
            <a:off x="2068255" y="3396691"/>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8" name="Google Shape;1338;p154"/>
          <p:cNvSpPr/>
          <p:nvPr/>
        </p:nvSpPr>
        <p:spPr>
          <a:xfrm>
            <a:off x="3617209" y="3368541"/>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39" name="Google Shape;1339;p154"/>
          <p:cNvSpPr/>
          <p:nvPr/>
        </p:nvSpPr>
        <p:spPr>
          <a:xfrm>
            <a:off x="5144099" y="3381148"/>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40" name="Google Shape;1340;p154"/>
          <p:cNvSpPr txBox="1"/>
          <p:nvPr/>
        </p:nvSpPr>
        <p:spPr>
          <a:xfrm>
            <a:off x="2035057" y="2256468"/>
            <a:ext cx="11808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ANNUAL CHECKLIST</a:t>
            </a:r>
            <a:endParaRPr sz="933" b="1">
              <a:solidFill>
                <a:srgbClr val="FFFFFF"/>
              </a:solidFill>
              <a:latin typeface="Roboto"/>
              <a:ea typeface="Roboto"/>
              <a:cs typeface="Roboto"/>
              <a:sym typeface="Roboto"/>
            </a:endParaRPr>
          </a:p>
        </p:txBody>
      </p:sp>
      <p:sp>
        <p:nvSpPr>
          <p:cNvPr id="1341" name="Google Shape;1341;p154"/>
          <p:cNvSpPr txBox="1"/>
          <p:nvPr/>
        </p:nvSpPr>
        <p:spPr>
          <a:xfrm>
            <a:off x="3589579" y="2256479"/>
            <a:ext cx="11144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CAREGIVER SUPPORT</a:t>
            </a:r>
            <a:endParaRPr sz="933" b="1">
              <a:solidFill>
                <a:srgbClr val="FFFFFF"/>
              </a:solidFill>
              <a:latin typeface="Roboto"/>
              <a:ea typeface="Roboto"/>
              <a:cs typeface="Roboto"/>
              <a:sym typeface="Roboto"/>
            </a:endParaRPr>
          </a:p>
        </p:txBody>
      </p:sp>
      <p:sp>
        <p:nvSpPr>
          <p:cNvPr id="1342" name="Google Shape;1342;p154"/>
          <p:cNvSpPr txBox="1"/>
          <p:nvPr/>
        </p:nvSpPr>
        <p:spPr>
          <a:xfrm>
            <a:off x="5144101" y="2211487"/>
            <a:ext cx="1114400" cy="389746"/>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GAPS IN CARE</a:t>
            </a:r>
            <a:endParaRPr sz="933" b="1">
              <a:solidFill>
                <a:srgbClr val="FFFFFF"/>
              </a:solidFill>
              <a:latin typeface="Roboto"/>
              <a:ea typeface="Roboto"/>
              <a:cs typeface="Roboto"/>
              <a:sym typeface="Roboto"/>
            </a:endParaRPr>
          </a:p>
        </p:txBody>
      </p:sp>
      <p:sp>
        <p:nvSpPr>
          <p:cNvPr id="1343" name="Google Shape;1343;p154"/>
          <p:cNvSpPr txBox="1"/>
          <p:nvPr/>
        </p:nvSpPr>
        <p:spPr>
          <a:xfrm>
            <a:off x="6698607" y="2211492"/>
            <a:ext cx="1114400" cy="389746"/>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COVID-19</a:t>
            </a:r>
            <a:endParaRPr sz="933" b="1">
              <a:solidFill>
                <a:srgbClr val="FFFFFF"/>
              </a:solidFill>
              <a:latin typeface="Roboto"/>
              <a:ea typeface="Roboto"/>
              <a:cs typeface="Roboto"/>
              <a:sym typeface="Roboto"/>
            </a:endParaRPr>
          </a:p>
        </p:txBody>
      </p:sp>
      <p:sp>
        <p:nvSpPr>
          <p:cNvPr id="1344" name="Google Shape;1344;p154"/>
          <p:cNvSpPr txBox="1"/>
          <p:nvPr/>
        </p:nvSpPr>
        <p:spPr>
          <a:xfrm>
            <a:off x="2068255" y="3684413"/>
            <a:ext cx="11144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HEALTH PLAN NAVIGATION</a:t>
            </a:r>
            <a:endParaRPr sz="933" b="1">
              <a:solidFill>
                <a:srgbClr val="FFFFFF"/>
              </a:solidFill>
              <a:latin typeface="Roboto"/>
              <a:ea typeface="Roboto"/>
              <a:cs typeface="Roboto"/>
              <a:sym typeface="Roboto"/>
            </a:endParaRPr>
          </a:p>
        </p:txBody>
      </p:sp>
      <p:sp>
        <p:nvSpPr>
          <p:cNvPr id="1345" name="Google Shape;1345;p154"/>
          <p:cNvSpPr txBox="1"/>
          <p:nvPr/>
        </p:nvSpPr>
        <p:spPr>
          <a:xfrm>
            <a:off x="3617209" y="3684401"/>
            <a:ext cx="11144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LIFESTYLE AND WELLNESS</a:t>
            </a:r>
            <a:endParaRPr sz="933" b="1">
              <a:solidFill>
                <a:srgbClr val="FFFFFF"/>
              </a:solidFill>
              <a:latin typeface="Roboto"/>
              <a:ea typeface="Roboto"/>
              <a:cs typeface="Roboto"/>
              <a:sym typeface="Roboto"/>
            </a:endParaRPr>
          </a:p>
        </p:txBody>
      </p:sp>
      <p:sp>
        <p:nvSpPr>
          <p:cNvPr id="1346" name="Google Shape;1346;p154"/>
          <p:cNvSpPr txBox="1"/>
          <p:nvPr/>
        </p:nvSpPr>
        <p:spPr>
          <a:xfrm>
            <a:off x="5066957" y="3742245"/>
            <a:ext cx="1268800" cy="369291"/>
          </a:xfrm>
          <a:prstGeom prst="rect">
            <a:avLst/>
          </a:prstGeom>
          <a:noFill/>
          <a:ln>
            <a:noFill/>
          </a:ln>
        </p:spPr>
        <p:txBody>
          <a:bodyPr spcFirstLastPara="1" wrap="square" lIns="121900" tIns="121900" rIns="121900" bIns="121900" anchor="t" anchorCtr="0">
            <a:spAutoFit/>
          </a:bodyPr>
          <a:lstStyle/>
          <a:p>
            <a:pPr algn="ctr"/>
            <a:r>
              <a:rPr lang="en" sz="800" b="1">
                <a:solidFill>
                  <a:srgbClr val="FFFFFF"/>
                </a:solidFill>
                <a:latin typeface="Roboto"/>
                <a:ea typeface="Roboto"/>
                <a:cs typeface="Roboto"/>
                <a:sym typeface="Roboto"/>
              </a:rPr>
              <a:t>MUSCULOSKELETAL</a:t>
            </a:r>
            <a:endParaRPr sz="800" b="1">
              <a:solidFill>
                <a:srgbClr val="FFFFFF"/>
              </a:solidFill>
              <a:latin typeface="Roboto"/>
              <a:ea typeface="Roboto"/>
              <a:cs typeface="Roboto"/>
              <a:sym typeface="Roboto"/>
            </a:endParaRPr>
          </a:p>
        </p:txBody>
      </p:sp>
      <p:pic>
        <p:nvPicPr>
          <p:cNvPr id="1347" name="Google Shape;1347;p154"/>
          <p:cNvPicPr preferRelativeResize="0"/>
          <p:nvPr/>
        </p:nvPicPr>
        <p:blipFill rotWithShape="1">
          <a:blip r:embed="rId3">
            <a:alphaModFix/>
          </a:blip>
          <a:srcRect l="20628" t="3693" b="39914"/>
          <a:stretch/>
        </p:blipFill>
        <p:spPr>
          <a:xfrm>
            <a:off x="253934" y="2211491"/>
            <a:ext cx="2750233" cy="4659397"/>
          </a:xfrm>
          <a:prstGeom prst="rect">
            <a:avLst/>
          </a:prstGeom>
          <a:noFill/>
          <a:ln>
            <a:noFill/>
          </a:ln>
        </p:spPr>
      </p:pic>
      <p:pic>
        <p:nvPicPr>
          <p:cNvPr id="1348" name="Google Shape;1348;p154"/>
          <p:cNvPicPr preferRelativeResize="0"/>
          <p:nvPr/>
        </p:nvPicPr>
        <p:blipFill>
          <a:blip r:embed="rId4">
            <a:alphaModFix/>
          </a:blip>
          <a:stretch>
            <a:fillRect/>
          </a:stretch>
        </p:blipFill>
        <p:spPr>
          <a:xfrm>
            <a:off x="8855822" y="1839398"/>
            <a:ext cx="2245469" cy="4395109"/>
          </a:xfrm>
          <a:prstGeom prst="rect">
            <a:avLst/>
          </a:prstGeom>
          <a:noFill/>
          <a:ln>
            <a:noFill/>
          </a:ln>
        </p:spPr>
      </p:pic>
      <p:pic>
        <p:nvPicPr>
          <p:cNvPr id="1349" name="Google Shape;1349;p154"/>
          <p:cNvPicPr preferRelativeResize="0"/>
          <p:nvPr/>
        </p:nvPicPr>
        <p:blipFill>
          <a:blip r:embed="rId5">
            <a:alphaModFix/>
          </a:blip>
          <a:stretch>
            <a:fillRect/>
          </a:stretch>
        </p:blipFill>
        <p:spPr>
          <a:xfrm>
            <a:off x="6516794" y="1861516"/>
            <a:ext cx="2600433" cy="4983165"/>
          </a:xfrm>
          <a:prstGeom prst="rect">
            <a:avLst/>
          </a:prstGeom>
          <a:noFill/>
          <a:ln>
            <a:noFill/>
          </a:ln>
        </p:spPr>
      </p:pic>
      <p:sp>
        <p:nvSpPr>
          <p:cNvPr id="1350" name="Google Shape;1350;p154"/>
          <p:cNvSpPr/>
          <p:nvPr/>
        </p:nvSpPr>
        <p:spPr>
          <a:xfrm>
            <a:off x="6698499" y="3380848"/>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51" name="Google Shape;1351;p154"/>
          <p:cNvSpPr txBox="1"/>
          <p:nvPr/>
        </p:nvSpPr>
        <p:spPr>
          <a:xfrm>
            <a:off x="6621357" y="3684411"/>
            <a:ext cx="12688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WOMEN’S </a:t>
            </a:r>
            <a:endParaRPr sz="933" b="1">
              <a:solidFill>
                <a:srgbClr val="FFFFFF"/>
              </a:solidFill>
              <a:latin typeface="Roboto"/>
              <a:ea typeface="Roboto"/>
              <a:cs typeface="Roboto"/>
              <a:sym typeface="Roboto"/>
            </a:endParaRPr>
          </a:p>
          <a:p>
            <a:pPr algn="ctr"/>
            <a:r>
              <a:rPr lang="en" sz="933" b="1">
                <a:solidFill>
                  <a:srgbClr val="FFFFFF"/>
                </a:solidFill>
                <a:latin typeface="Roboto"/>
                <a:ea typeface="Roboto"/>
                <a:cs typeface="Roboto"/>
                <a:sym typeface="Roboto"/>
              </a:rPr>
              <a:t>HEALTH</a:t>
            </a:r>
            <a:endParaRPr sz="933" b="1">
              <a:solidFill>
                <a:srgbClr val="FFFFFF"/>
              </a:solidFill>
              <a:latin typeface="Roboto"/>
              <a:ea typeface="Roboto"/>
              <a:cs typeface="Roboto"/>
              <a:sym typeface="Roboto"/>
            </a:endParaRPr>
          </a:p>
        </p:txBody>
      </p:sp>
      <p:sp>
        <p:nvSpPr>
          <p:cNvPr id="1352" name="Google Shape;1352;p154"/>
          <p:cNvSpPr/>
          <p:nvPr/>
        </p:nvSpPr>
        <p:spPr>
          <a:xfrm>
            <a:off x="2041599" y="4853081"/>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53" name="Google Shape;1353;p154"/>
          <p:cNvSpPr/>
          <p:nvPr/>
        </p:nvSpPr>
        <p:spPr>
          <a:xfrm>
            <a:off x="3595999" y="4852781"/>
            <a:ext cx="1114400" cy="1092000"/>
          </a:xfrm>
          <a:prstGeom prst="ellipse">
            <a:avLst/>
          </a:prstGeom>
          <a:solidFill>
            <a:schemeClr val="accent4"/>
          </a:solidFill>
          <a:ln>
            <a:noFill/>
          </a:ln>
        </p:spPr>
        <p:txBody>
          <a:bodyPr spcFirstLastPara="1" wrap="square" lIns="121900" tIns="121900" rIns="121900" bIns="121900" anchor="ctr" anchorCtr="0">
            <a:noAutofit/>
          </a:bodyPr>
          <a:lstStyle/>
          <a:p>
            <a:endParaRPr sz="1733"/>
          </a:p>
        </p:txBody>
      </p:sp>
      <p:sp>
        <p:nvSpPr>
          <p:cNvPr id="1354" name="Google Shape;1354;p154"/>
          <p:cNvSpPr txBox="1"/>
          <p:nvPr/>
        </p:nvSpPr>
        <p:spPr>
          <a:xfrm>
            <a:off x="3518791" y="5085729"/>
            <a:ext cx="1268800" cy="676876"/>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BEHAVIORAL  HEALTH AND WELLNESS</a:t>
            </a:r>
            <a:endParaRPr sz="933" b="1">
              <a:solidFill>
                <a:srgbClr val="FFFFFF"/>
              </a:solidFill>
              <a:latin typeface="Roboto"/>
              <a:ea typeface="Roboto"/>
              <a:cs typeface="Roboto"/>
              <a:sym typeface="Roboto"/>
            </a:endParaRPr>
          </a:p>
        </p:txBody>
      </p:sp>
      <p:sp>
        <p:nvSpPr>
          <p:cNvPr id="1355" name="Google Shape;1355;p154"/>
          <p:cNvSpPr txBox="1"/>
          <p:nvPr/>
        </p:nvSpPr>
        <p:spPr>
          <a:xfrm>
            <a:off x="1964391" y="5156344"/>
            <a:ext cx="1268800" cy="533311"/>
          </a:xfrm>
          <a:prstGeom prst="rect">
            <a:avLst/>
          </a:prstGeom>
          <a:noFill/>
          <a:ln>
            <a:noFill/>
          </a:ln>
        </p:spPr>
        <p:txBody>
          <a:bodyPr spcFirstLastPara="1" wrap="square" lIns="121900" tIns="121900" rIns="121900" bIns="121900" anchor="t" anchorCtr="0">
            <a:spAutoFit/>
          </a:bodyPr>
          <a:lstStyle/>
          <a:p>
            <a:pPr algn="ctr"/>
            <a:r>
              <a:rPr lang="en" sz="933" b="1">
                <a:solidFill>
                  <a:srgbClr val="FFFFFF"/>
                </a:solidFill>
                <a:latin typeface="Roboto"/>
                <a:ea typeface="Roboto"/>
                <a:cs typeface="Roboto"/>
                <a:sym typeface="Roboto"/>
              </a:rPr>
              <a:t>ELDERLY AND AGING</a:t>
            </a:r>
            <a:endParaRPr sz="933" b="1">
              <a:solidFill>
                <a:srgbClr val="FFFFFF"/>
              </a:solidFill>
              <a:latin typeface="Roboto"/>
              <a:ea typeface="Roboto"/>
              <a:cs typeface="Roboto"/>
              <a:sym typeface="Roboto"/>
            </a:endParaRPr>
          </a:p>
        </p:txBody>
      </p:sp>
      <p:sp>
        <p:nvSpPr>
          <p:cNvPr id="2" name="Google Shape;1528;p196">
            <a:extLst>
              <a:ext uri="{FF2B5EF4-FFF2-40B4-BE49-F238E27FC236}">
                <a16:creationId xmlns:a16="http://schemas.microsoft.com/office/drawing/2014/main" id="{99C5AD0E-33F7-0DC4-82D7-E05B36735809}"/>
              </a:ext>
            </a:extLst>
          </p:cNvPr>
          <p:cNvSpPr/>
          <p:nvPr/>
        </p:nvSpPr>
        <p:spPr>
          <a:xfrm>
            <a:off x="9438538" y="-3810"/>
            <a:ext cx="2747689" cy="396666"/>
          </a:xfrm>
          <a:custGeom>
            <a:avLst/>
            <a:gdLst/>
            <a:ahLst/>
            <a:cxnLst/>
            <a:rect l="l" t="t" r="r" b="b"/>
            <a:pathLst>
              <a:path w="82507" h="11911" extrusionOk="0">
                <a:moveTo>
                  <a:pt x="0" y="0"/>
                </a:moveTo>
                <a:lnTo>
                  <a:pt x="11621" y="11911"/>
                </a:lnTo>
                <a:lnTo>
                  <a:pt x="82507" y="11911"/>
                </a:lnTo>
                <a:lnTo>
                  <a:pt x="82507" y="0"/>
                </a:lnTo>
                <a:close/>
              </a:path>
            </a:pathLst>
          </a:custGeom>
          <a:solidFill>
            <a:schemeClr val="accent6"/>
          </a:solidFill>
          <a:ln>
            <a:noFill/>
          </a:ln>
        </p:spPr>
        <p:txBody>
          <a:bodyPr/>
          <a:lstStyle/>
          <a:p>
            <a:endParaRPr lang="en-US"/>
          </a:p>
        </p:txBody>
      </p:sp>
      <p:sp>
        <p:nvSpPr>
          <p:cNvPr id="3" name="Google Shape;1529;p196">
            <a:extLst>
              <a:ext uri="{FF2B5EF4-FFF2-40B4-BE49-F238E27FC236}">
                <a16:creationId xmlns:a16="http://schemas.microsoft.com/office/drawing/2014/main" id="{98582832-C222-020A-17BF-71221D4F8B1C}"/>
              </a:ext>
            </a:extLst>
          </p:cNvPr>
          <p:cNvSpPr/>
          <p:nvPr/>
        </p:nvSpPr>
        <p:spPr>
          <a:xfrm>
            <a:off x="9864376" y="11675"/>
            <a:ext cx="2321850" cy="365661"/>
          </a:xfrm>
          <a:prstGeom prst="rect">
            <a:avLst/>
          </a:prstGeom>
          <a:noFill/>
          <a:ln>
            <a:noFill/>
          </a:ln>
        </p:spPr>
        <p:txBody>
          <a:bodyPr spcFirstLastPara="1" wrap="square" lIns="121787" tIns="121787" rIns="121787" bIns="121787" anchor="ctr" anchorCtr="0">
            <a:noAutofit/>
          </a:bodyPr>
          <a:lstStyle/>
          <a:p>
            <a:pPr algn="ctr"/>
            <a:r>
              <a:rPr lang="en-US" sz="1465" b="1">
                <a:solidFill>
                  <a:srgbClr val="FFFFFF"/>
                </a:solidFill>
                <a:latin typeface="Roboto"/>
                <a:ea typeface="Roboto"/>
                <a:cs typeface="Roboto"/>
                <a:sym typeface="Roboto"/>
              </a:rPr>
              <a:t>CARE PROGRAMS</a:t>
            </a:r>
            <a:endParaRPr sz="1199">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769953278"/>
      </p:ext>
    </p:extLst>
  </p:cSld>
  <p:clrMapOvr>
    <a:masterClrMapping/>
  </p:clrMapOvr>
</p:sld>
</file>

<file path=ppt/theme/theme1.xml><?xml version="1.0" encoding="utf-8"?>
<a:theme xmlns:a="http://schemas.openxmlformats.org/drawingml/2006/main" name="Office Theme">
  <a:themeElements>
    <a:clrScheme name="Custom 28">
      <a:dk1>
        <a:srgbClr val="1F2327"/>
      </a:dk1>
      <a:lt1>
        <a:srgbClr val="F2F5F7"/>
      </a:lt1>
      <a:dk2>
        <a:srgbClr val="595959"/>
      </a:dk2>
      <a:lt2>
        <a:srgbClr val="D9E3E7"/>
      </a:lt2>
      <a:accent1>
        <a:srgbClr val="0080A3"/>
      </a:accent1>
      <a:accent2>
        <a:srgbClr val="19566A"/>
      </a:accent2>
      <a:accent3>
        <a:srgbClr val="976FC1"/>
      </a:accent3>
      <a:accent4>
        <a:srgbClr val="00AAD5"/>
      </a:accent4>
      <a:accent5>
        <a:srgbClr val="09BFB1"/>
      </a:accent5>
      <a:accent6>
        <a:srgbClr val="CC61AD"/>
      </a:accent6>
      <a:hlink>
        <a:srgbClr val="00AA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2e321be7-ab53-4d06-a2af-46791cc3c01c">SWUF73QZKTWT-542845596-3292</_dlc_DocId>
    <MediaLengthInSeconds xmlns="6dec0d7a-18f1-42ea-acf0-9d32704dd91d" xsi:nil="true"/>
    <MigrationWizIdVersion xmlns="6dec0d7a-18f1-42ea-acf0-9d32704dd91d" xsi:nil="true"/>
    <MigrationWizId xmlns="6dec0d7a-18f1-42ea-acf0-9d32704dd91d" xsi:nil="true"/>
    <_dlc_DocIdUrl xmlns="2e321be7-ab53-4d06-a2af-46791cc3c01c">
      <Url>https://healthedgetrial.sharepoint.com/sites/WF_Digital_Adoption/_layouts/15/DocIdRedir.aspx?ID=SWUF73QZKTWT-542845596-3292</Url>
      <Description>SWUF73QZKTWT-542845596-3292</Description>
    </_dlc_DocIdUrl>
    <SharedWithUsers xmlns="2e321be7-ab53-4d06-a2af-46791cc3c01c">
      <UserInfo>
        <DisplayName/>
        <AccountId xsi:nil="true"/>
        <AccountType/>
      </UserInfo>
    </SharedWithUsers>
    <MigrationWizIdPermissions xmlns="6dec0d7a-18f1-42ea-acf0-9d32704dd91d" xsi:nil="true"/>
    <TaxCatchAll xmlns="2e321be7-ab53-4d06-a2af-46791cc3c01c" xsi:nil="true"/>
    <lcf76f155ced4ddcb4097134ff3c332f xmlns="6dec0d7a-18f1-42ea-acf0-9d32704dd91d">
      <Terms xmlns="http://schemas.microsoft.com/office/infopath/2007/PartnerControls"/>
    </lcf76f155ced4ddcb4097134ff3c332f>
    <_dlc_DocIdPersistId xmlns="2e321be7-ab53-4d06-a2af-46791cc3c01c">false</_dlc_DocIdPersistI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837DE1626F5B49B0A32D7419EC33C2" ma:contentTypeVersion="17" ma:contentTypeDescription="Create a new document." ma:contentTypeScope="" ma:versionID="0ee5f3ab4a558577934a048ef576eff9">
  <xsd:schema xmlns:xsd="http://www.w3.org/2001/XMLSchema" xmlns:xs="http://www.w3.org/2001/XMLSchema" xmlns:p="http://schemas.microsoft.com/office/2006/metadata/properties" xmlns:ns2="2e321be7-ab53-4d06-a2af-46791cc3c01c" xmlns:ns3="6dec0d7a-18f1-42ea-acf0-9d32704dd91d" targetNamespace="http://schemas.microsoft.com/office/2006/metadata/properties" ma:root="true" ma:fieldsID="aefce599ae57b63df81c908b96252139" ns2:_="" ns3:_="">
    <xsd:import namespace="2e321be7-ab53-4d06-a2af-46791cc3c01c"/>
    <xsd:import namespace="6dec0d7a-18f1-42ea-acf0-9d32704dd91d"/>
    <xsd:element name="properties">
      <xsd:complexType>
        <xsd:sequence>
          <xsd:element name="documentManagement">
            <xsd:complexType>
              <xsd:all>
                <xsd:element ref="ns2:_dlc_DocId" minOccurs="0"/>
                <xsd:element ref="ns2:_dlc_DocIdUrl" minOccurs="0"/>
                <xsd:element ref="ns2:_dlc_DocIdPersistId" minOccurs="0"/>
                <xsd:element ref="ns3:MigrationWizId" minOccurs="0"/>
                <xsd:element ref="ns3:MigrationWizIdPermissions" minOccurs="0"/>
                <xsd:element ref="ns3:MigrationWizIdVersion"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2:SharedWithUsers" minOccurs="0"/>
                <xsd:element ref="ns2:SharedWithDetails"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21be7-ab53-4d06-a2af-46791cc3c01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74bf2767-a93c-4aef-83a2-6349ff71d8ef}" ma:internalName="TaxCatchAll" ma:showField="CatchAllData" ma:web="2e321be7-ab53-4d06-a2af-46791cc3c0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ec0d7a-18f1-42ea-acf0-9d32704dd91d" elementFormDefault="qualified">
    <xsd:import namespace="http://schemas.microsoft.com/office/2006/documentManagement/types"/>
    <xsd:import namespace="http://schemas.microsoft.com/office/infopath/2007/PartnerControls"/>
    <xsd:element name="MigrationWizId" ma:index="11" nillable="true" ma:displayName="MigrationWizId" ma:internalName="MigrationWizId">
      <xsd:simpleType>
        <xsd:restriction base="dms:Text"/>
      </xsd:simpleType>
    </xsd:element>
    <xsd:element name="MigrationWizIdPermissions" ma:index="12" nillable="true" ma:displayName="MigrationWizIdPermissions" ma:internalName="MigrationWizIdPermissions">
      <xsd:simpleType>
        <xsd:restriction base="dms:Text"/>
      </xsd:simpleType>
    </xsd:element>
    <xsd:element name="MigrationWizIdVersion" ma:index="13" nillable="true" ma:displayName="MigrationWizIdVersion" ma:internalName="MigrationWizIdVersion">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c6ceea2-5bcf-4d11-a2ea-07cf4affacfd"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726CEBE-8C80-40B8-8291-5D27382684BB}">
  <ds:schemaRefs>
    <ds:schemaRef ds:uri="http://schemas.microsoft.com/sharepoint/v3/contenttype/forms"/>
  </ds:schemaRefs>
</ds:datastoreItem>
</file>

<file path=customXml/itemProps2.xml><?xml version="1.0" encoding="utf-8"?>
<ds:datastoreItem xmlns:ds="http://schemas.openxmlformats.org/officeDocument/2006/customXml" ds:itemID="{12AA3551-C6BD-4CA6-B6BC-DCF60558F980}">
  <ds:schemaRefs>
    <ds:schemaRef ds:uri="4c2898fd-d20c-4f2d-86c7-6dab76be81c7"/>
    <ds:schemaRef ds:uri="e911511c-7685-4b78-ac71-c42f8544c8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 ds:uri="2e321be7-ab53-4d06-a2af-46791cc3c01c"/>
    <ds:schemaRef ds:uri="6dec0d7a-18f1-42ea-acf0-9d32704dd91d"/>
  </ds:schemaRefs>
</ds:datastoreItem>
</file>

<file path=customXml/itemProps3.xml><?xml version="1.0" encoding="utf-8"?>
<ds:datastoreItem xmlns:ds="http://schemas.openxmlformats.org/officeDocument/2006/customXml" ds:itemID="{F87EA3AD-D6CC-4975-9E38-2FB10A9571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321be7-ab53-4d06-a2af-46791cc3c01c"/>
    <ds:schemaRef ds:uri="6dec0d7a-18f1-42ea-acf0-9d32704dd9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F639581-2EF3-47EE-8728-040B9672417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54</Slides>
  <Notes>54</Notes>
  <HiddenSlides>1</HiddenSlide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  Care Program  Review  2024</vt:lpstr>
      <vt:lpstr>Agenda</vt:lpstr>
      <vt:lpstr>Digital care management increases the capacity for high touch therapeutic support</vt:lpstr>
      <vt:lpstr>Health Checklist</vt:lpstr>
      <vt:lpstr>Personalization of the health checklist is driven by staff actions </vt:lpstr>
      <vt:lpstr>Care Manager Journey</vt:lpstr>
      <vt:lpstr>Member Activation &amp; Engagement Framework</vt:lpstr>
      <vt:lpstr>Target health behaviors and address quality measures with programs designed to meet the holistic needs of members</vt:lpstr>
      <vt:lpstr>On-Demand Articles: Expanded, self-service educational content for all members, regardless of risk level </vt:lpstr>
      <vt:lpstr>ONBOARDING CARE PROGRAM FLEXIBILITY How to assign a care program prior to member onboarding</vt:lpstr>
      <vt:lpstr>Adding biometric monitoring programs to promote self-management and accountability</vt:lpstr>
      <vt:lpstr>What’s in a biometric monitoring program? </vt:lpstr>
      <vt:lpstr>Biometric monitoring program best practices </vt:lpstr>
      <vt:lpstr>When to Use a Biometric Program</vt:lpstr>
      <vt:lpstr>Health data visualizations in mobile app </vt:lpstr>
      <vt:lpstr>HEALTH DATA VISUALIZATIONS IN MOBILE APP The member experience</vt:lpstr>
      <vt:lpstr>DATA VISUALIZATIONS IN MOBILE APP: Downloading and sharing reports</vt:lpstr>
      <vt:lpstr>DATA VISUALIZATIONS IN MOBILE APP Biometric care programs enabling the data visualization widgets</vt:lpstr>
      <vt:lpstr>Adding medication reminders and general reminders to improve adherence and track health events</vt:lpstr>
      <vt:lpstr>Use instructions to provide members with specific information and/or guidance </vt:lpstr>
      <vt:lpstr>PowerPoint Presentation</vt:lpstr>
      <vt:lpstr>Set expectations with your members to guide their digital experience </vt:lpstr>
      <vt:lpstr>THE STAFF EXPERIENCE Attachments in chat</vt:lpstr>
      <vt:lpstr>Wellframe DCM Programs</vt:lpstr>
      <vt:lpstr>Team Specific Scenarios  </vt:lpstr>
      <vt:lpstr>CM Specific Scenarios  </vt:lpstr>
      <vt:lpstr>Nancy is 69 and came in to the hospital after experiencing chest pain and extreme shortness of breath. She was diagnosed with complex empyema pneumonia with surgical intervention. She is very weak from her 7 day hospital stay and is now discharging on several antibiotics, physical therapy. She has new specialist appointments. The member's husband is requesting case management.</vt:lpstr>
      <vt:lpstr>Care Programs : Best Practices</vt:lpstr>
      <vt:lpstr>Lorena is 59 with a diagnosis of breast cancer and has an upcoming bilateral mastectomy scheduled. She has been given a lot of information about a care plan but is scared she won’t remember it all and losing the all the papers she was given. </vt:lpstr>
      <vt:lpstr>Care Progerams : Best Practices</vt:lpstr>
      <vt:lpstr>Meredith, 28, is pregnant with her first child and has a diagnosis of gestational diabetes. When you connect, you have meaningful calls, but, many times you get her voicemail. She’s also said that she sometimes forgets what information/ advice you shared.   Fast forward, Meredith delivers early at 32 weeks, and new baby girl is in the NICU. </vt:lpstr>
      <vt:lpstr>Care Progerams : Best Practices</vt:lpstr>
      <vt:lpstr>DM Specific Scenarios  </vt:lpstr>
      <vt:lpstr>Roger, 63, is diabetic who doesn’t communicate his blood sugar readings. He expressed interest in setting some goals that he shared with you but says he’ll probably forget about them. He enjoys connecting with you but he says he’s so busy that he sometimes does not have the time for a call. </vt:lpstr>
      <vt:lpstr>Care Progerams : Best Practices</vt:lpstr>
      <vt:lpstr>Felicity, 54, has hypertension. She forgot her last cardiologist appointment. She tends to look up information about her condition by googling and at times relies on unreliable sources. </vt:lpstr>
      <vt:lpstr>Care Progerams : Best Practices</vt:lpstr>
      <vt:lpstr>Ivan, 40, recently got diagnosed with asthma. He is motivated to make healthier choices. He started new medications. He wants to make healthier choices like walk every day, and lose weight.  </vt:lpstr>
      <vt:lpstr>Care Progerams : Best Practices</vt:lpstr>
      <vt:lpstr>TOC Specific Scenarios  </vt:lpstr>
      <vt:lpstr>  Arnold is 67 years old hospitalized with a CHF exacerbation. He lives alone. His children live in another city. Arnold will go home in 2 days on new diuretic medications and fears not having anyone to support him once he’s back home. He’d like to have someone to talk to and guide him. </vt:lpstr>
      <vt:lpstr>Care Progerams : Best Practices</vt:lpstr>
      <vt:lpstr>Lorena is 70 scheduled for an elective hip replacement. She has been given a lot of information about a care plan but is scared she won’t remember it all and losing the all the papers she was given.</vt:lpstr>
      <vt:lpstr>Care Progerams : Best Practices</vt:lpstr>
      <vt:lpstr>Mae, a 65-year-old woman, came in for a lap choley. She is married and is generally quite healthy, as is her husband, Jack. She is planned to discharge post op day 1. She says she’s worried about remembering all the information her doctor shared and remembering all of the post-discharge doctor’s appointments and new medication to take twice a day.</vt:lpstr>
      <vt:lpstr>Care Progerams : Best Practices</vt:lpstr>
      <vt:lpstr>PH Specific Scenarios  </vt:lpstr>
      <vt:lpstr>Chris, 39, is new to the plan. He’s is on a couple prescribed medications, but his conditions are managed well. He is interested in staying well.  </vt:lpstr>
      <vt:lpstr>Care Progerams : Best Practices</vt:lpstr>
      <vt:lpstr>Ivan, 40, is motivated to make healthier choices. He wants to walk every day, fill out a diet journal, and learn new recipes. He has a first degree relative with colon cancer and has not had a screening yet.  </vt:lpstr>
      <vt:lpstr>Care Progerams : Best Practices</vt:lpstr>
      <vt:lpstr>Linda, 43, has asthma. She is compliant with her medication regimen but has expressed interest in quitting smoking. </vt:lpstr>
      <vt:lpstr>Care Progerams : Best Practices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26</cp:revision>
  <dcterms:created xsi:type="dcterms:W3CDTF">2023-11-03T22:02:01Z</dcterms:created>
  <dcterms:modified xsi:type="dcterms:W3CDTF">2025-12-01T19:35:06Z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0x01010039837DE1626F5B49B0A32D7419EC33C2</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dlc_DocIdItemGuid">
    <vt:lpwstr>816c14d7-24bf-44c7-a8b1-53183b4abb61</vt:lpwstr>
  </property>
  <property fmtid="{D5CDD505-2E9C-101B-9397-08002B2CF9AE}" pid="7" name="_ExtendedDescription">
    <vt:lpwstr/>
  </property>
  <property fmtid="{D5CDD505-2E9C-101B-9397-08002B2CF9AE}" pid="8" name="_activity">
    <vt:lpwstr>{"FileActivityType":"9","FileActivityTimeStamp":"2023-11-16T23:09:17.887Z","FileActivityUsersOnPage":[{"DisplayName":"Norine Howard","Id":"nhoward@healthedge.com"}],"FileActivityNavigationId":null}</vt:lpwstr>
  </property>
  <property fmtid="{D5CDD505-2E9C-101B-9397-08002B2CF9AE}" pid="9" name="TriggerFlowInfo">
    <vt:lpwstr/>
  </property>
  <property fmtid="{D5CDD505-2E9C-101B-9397-08002B2CF9AE}" pid="10" name="DocumentSetDescription">
    <vt:lpwstr/>
  </property>
  <property fmtid="{D5CDD505-2E9C-101B-9397-08002B2CF9AE}" pid="11" name="xd_ProgID">
    <vt:lpwstr/>
  </property>
  <property fmtid="{D5CDD505-2E9C-101B-9397-08002B2CF9AE}" pid="12" name="MediaServiceImageTags">
    <vt:lpwstr/>
  </property>
  <property fmtid="{D5CDD505-2E9C-101B-9397-08002B2CF9AE}" pid="13" name="TemplateUrl">
    <vt:lpwstr/>
  </property>
  <property fmtid="{D5CDD505-2E9C-101B-9397-08002B2CF9AE}" pid="14" name="URL">
    <vt:lpwstr/>
  </property>
  <property fmtid="{D5CDD505-2E9C-101B-9397-08002B2CF9AE}" pid="15" name="xd_Signature">
    <vt:bool>false</vt:bool>
  </property>
  <property fmtid="{D5CDD505-2E9C-101B-9397-08002B2CF9AE}" pid="16" name="Order">
    <vt:r8>77900</vt:r8>
  </property>
</Properties>
</file>