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97"/>
  </p:notesMasterIdLst>
  <p:sldIdLst>
    <p:sldId id="295" r:id="rId6"/>
    <p:sldId id="300" r:id="rId7"/>
    <p:sldId id="334" r:id="rId8"/>
    <p:sldId id="301" r:id="rId9"/>
    <p:sldId id="302" r:id="rId10"/>
    <p:sldId id="336" r:id="rId11"/>
    <p:sldId id="335" r:id="rId12"/>
    <p:sldId id="303" r:id="rId13"/>
    <p:sldId id="337" r:id="rId14"/>
    <p:sldId id="307" r:id="rId15"/>
    <p:sldId id="338" r:id="rId16"/>
    <p:sldId id="339" r:id="rId17"/>
    <p:sldId id="340" r:id="rId18"/>
    <p:sldId id="341" r:id="rId19"/>
    <p:sldId id="262" r:id="rId20"/>
    <p:sldId id="342" r:id="rId21"/>
    <p:sldId id="347" r:id="rId22"/>
    <p:sldId id="344" r:id="rId23"/>
    <p:sldId id="345" r:id="rId24"/>
    <p:sldId id="2147471526" r:id="rId25"/>
    <p:sldId id="343"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6" r:id="rId41"/>
    <p:sldId id="363" r:id="rId42"/>
    <p:sldId id="364" r:id="rId43"/>
    <p:sldId id="362" r:id="rId44"/>
    <p:sldId id="365" r:id="rId45"/>
    <p:sldId id="367" r:id="rId46"/>
    <p:sldId id="369" r:id="rId47"/>
    <p:sldId id="370" r:id="rId48"/>
    <p:sldId id="371" r:id="rId49"/>
    <p:sldId id="372" r:id="rId50"/>
    <p:sldId id="2147471502" r:id="rId51"/>
    <p:sldId id="2147471503" r:id="rId52"/>
    <p:sldId id="2147471505" r:id="rId53"/>
    <p:sldId id="2147471508" r:id="rId54"/>
    <p:sldId id="2147471509" r:id="rId55"/>
    <p:sldId id="2147471510" r:id="rId56"/>
    <p:sldId id="2147471511" r:id="rId57"/>
    <p:sldId id="2147471512" r:id="rId58"/>
    <p:sldId id="2147471514" r:id="rId59"/>
    <p:sldId id="2147471515" r:id="rId60"/>
    <p:sldId id="2147471521" r:id="rId61"/>
    <p:sldId id="2147471522" r:id="rId62"/>
    <p:sldId id="2147471523" r:id="rId63"/>
    <p:sldId id="2147471524" r:id="rId64"/>
    <p:sldId id="2147471525" r:id="rId65"/>
    <p:sldId id="325" r:id="rId66"/>
    <p:sldId id="2147471513" r:id="rId67"/>
    <p:sldId id="2147471527" r:id="rId68"/>
    <p:sldId id="2147471528" r:id="rId69"/>
    <p:sldId id="2147471516" r:id="rId70"/>
    <p:sldId id="2147471518" r:id="rId71"/>
    <p:sldId id="306"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322" r:id="rId86"/>
    <p:sldId id="323" r:id="rId87"/>
    <p:sldId id="324" r:id="rId88"/>
    <p:sldId id="326" r:id="rId89"/>
    <p:sldId id="327" r:id="rId90"/>
    <p:sldId id="328" r:id="rId91"/>
    <p:sldId id="329" r:id="rId92"/>
    <p:sldId id="330" r:id="rId93"/>
    <p:sldId id="331" r:id="rId94"/>
    <p:sldId id="332" r:id="rId95"/>
    <p:sldId id="333" r:id="rId96"/>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BA742C-DEBA-5443-A402-64AD9596A7A9}">
          <p14:sldIdLst>
            <p14:sldId id="295"/>
            <p14:sldId id="300"/>
            <p14:sldId id="334"/>
            <p14:sldId id="301"/>
            <p14:sldId id="302"/>
            <p14:sldId id="336"/>
            <p14:sldId id="335"/>
            <p14:sldId id="303"/>
            <p14:sldId id="337"/>
            <p14:sldId id="307"/>
            <p14:sldId id="338"/>
            <p14:sldId id="339"/>
            <p14:sldId id="340"/>
            <p14:sldId id="341"/>
            <p14:sldId id="262"/>
            <p14:sldId id="342"/>
            <p14:sldId id="347"/>
            <p14:sldId id="344"/>
            <p14:sldId id="345"/>
            <p14:sldId id="2147471526"/>
            <p14:sldId id="343"/>
            <p14:sldId id="348"/>
            <p14:sldId id="349"/>
            <p14:sldId id="350"/>
            <p14:sldId id="351"/>
            <p14:sldId id="352"/>
            <p14:sldId id="353"/>
            <p14:sldId id="354"/>
            <p14:sldId id="355"/>
            <p14:sldId id="356"/>
            <p14:sldId id="357"/>
            <p14:sldId id="358"/>
            <p14:sldId id="359"/>
            <p14:sldId id="360"/>
            <p14:sldId id="361"/>
            <p14:sldId id="366"/>
            <p14:sldId id="363"/>
            <p14:sldId id="364"/>
            <p14:sldId id="362"/>
            <p14:sldId id="365"/>
            <p14:sldId id="367"/>
            <p14:sldId id="369"/>
            <p14:sldId id="370"/>
            <p14:sldId id="371"/>
            <p14:sldId id="372"/>
            <p14:sldId id="2147471502"/>
            <p14:sldId id="2147471503"/>
            <p14:sldId id="2147471505"/>
            <p14:sldId id="2147471508"/>
            <p14:sldId id="2147471509"/>
            <p14:sldId id="2147471510"/>
            <p14:sldId id="2147471511"/>
            <p14:sldId id="2147471512"/>
            <p14:sldId id="2147471514"/>
            <p14:sldId id="2147471515"/>
            <p14:sldId id="2147471521"/>
            <p14:sldId id="2147471522"/>
            <p14:sldId id="2147471523"/>
            <p14:sldId id="2147471524"/>
            <p14:sldId id="2147471525"/>
            <p14:sldId id="325"/>
            <p14:sldId id="2147471513"/>
            <p14:sldId id="2147471527"/>
            <p14:sldId id="2147471528"/>
            <p14:sldId id="2147471516"/>
            <p14:sldId id="2147471518"/>
            <p14:sldId id="306"/>
            <p14:sldId id="309"/>
            <p14:sldId id="310"/>
            <p14:sldId id="311"/>
            <p14:sldId id="312"/>
            <p14:sldId id="313"/>
            <p14:sldId id="314"/>
            <p14:sldId id="315"/>
            <p14:sldId id="316"/>
            <p14:sldId id="317"/>
            <p14:sldId id="318"/>
            <p14:sldId id="319"/>
            <p14:sldId id="320"/>
            <p14:sldId id="321"/>
            <p14:sldId id="322"/>
            <p14:sldId id="323"/>
            <p14:sldId id="324"/>
            <p14:sldId id="326"/>
            <p14:sldId id="327"/>
            <p14:sldId id="328"/>
            <p14:sldId id="329"/>
            <p14:sldId id="330"/>
            <p14:sldId id="331"/>
            <p14:sldId id="332"/>
            <p14:sldId id="333"/>
          </p14:sldIdLst>
        </p14:section>
      </p14:sectionLst>
    </p:ext>
    <p:ext uri="{EFAFB233-063F-42B5-8137-9DF3F51BA10A}">
      <p15:sldGuideLst xmlns:p15="http://schemas.microsoft.com/office/powerpoint/2012/main">
        <p15:guide id="1" pos="4608" userDrawn="1">
          <p15:clr>
            <a:srgbClr val="A4A3A4"/>
          </p15:clr>
        </p15:guide>
        <p15:guide id="2" pos="576" userDrawn="1">
          <p15:clr>
            <a:srgbClr val="A4A3A4"/>
          </p15:clr>
        </p15:guide>
        <p15:guide id="3" pos="8640" userDrawn="1">
          <p15:clr>
            <a:srgbClr val="A4A3A4"/>
          </p15:clr>
        </p15:guide>
        <p15:guide id="4" pos="8928" userDrawn="1">
          <p15:clr>
            <a:srgbClr val="A4A3A4"/>
          </p15:clr>
        </p15:guide>
        <p15:guide id="5" orient="horz" pos="5040" userDrawn="1">
          <p15:clr>
            <a:srgbClr val="A4A3A4"/>
          </p15:clr>
        </p15:guide>
        <p15:guide id="6" pos="1152" userDrawn="1">
          <p15:clr>
            <a:srgbClr val="A4A3A4"/>
          </p15:clr>
        </p15:guide>
        <p15:guide id="7" pos="1728" userDrawn="1">
          <p15:clr>
            <a:srgbClr val="A4A3A4"/>
          </p15:clr>
        </p15:guide>
        <p15:guide id="8" pos="2304" userDrawn="1">
          <p15:clr>
            <a:srgbClr val="A4A3A4"/>
          </p15:clr>
        </p15:guide>
        <p15:guide id="9" pos="2880" userDrawn="1">
          <p15:clr>
            <a:srgbClr val="A4A3A4"/>
          </p15:clr>
        </p15:guide>
        <p15:guide id="10" pos="3456" userDrawn="1">
          <p15:clr>
            <a:srgbClr val="A4A3A4"/>
          </p15:clr>
        </p15:guide>
        <p15:guide id="11" pos="4032" userDrawn="1">
          <p15:clr>
            <a:srgbClr val="A4A3A4"/>
          </p15:clr>
        </p15:guide>
        <p15:guide id="12" pos="288" userDrawn="1">
          <p15:clr>
            <a:srgbClr val="A4A3A4"/>
          </p15:clr>
        </p15:guide>
        <p15:guide id="13" orient="horz" pos="28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904D1C-CFDB-E54E-27C3-F72C3FF213C2}" name="Liz Parmalee" initials="LP" userId="S::lparmalee@healthedge.com::5ed6dd28-a3d7-4042-9c4e-57b0285def4a" providerId="AD"/>
  <p188:author id="{284B7286-E5EF-F21F-942A-9BC30AC5F1FA}" name="Norine Howard" initials="NH" userId="S::nhoward@healthedge.com::f5838e31-e938-45e5-90c2-2b00bf6dc3d1" providerId="AD"/>
  <p188:author id="{58E9C0C6-5FC2-3228-CA46-2D029BFB23B6}" name="Alyssa Alsheimer" initials="AA" userId="S::aalsheimer@healthedge.com::82f8ba7a-6327-4a87-a42a-c0da5121d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3C7"/>
    <a:srgbClr val="0192C7"/>
    <a:srgbClr val="83DEFE"/>
    <a:srgbClr val="0A2240"/>
    <a:srgbClr val="147BB7"/>
    <a:srgbClr val="092240"/>
    <a:srgbClr val="FF16EB"/>
    <a:srgbClr val="0093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D476D-A005-2CD3-52EC-CBB65D11DE84}" v="10" dt="2025-07-25T19:03:49.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4608"/>
        <p:guide pos="576"/>
        <p:guide pos="8640"/>
        <p:guide pos="8928"/>
        <p:guide orient="horz" pos="5040"/>
        <p:guide pos="1152"/>
        <p:guide pos="1728"/>
        <p:guide pos="2304"/>
        <p:guide pos="2880"/>
        <p:guide pos="3456"/>
        <p:guide pos="4032"/>
        <p:guide pos="288"/>
        <p:guide orient="horz" pos="288"/>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microsoft.com/office/2016/11/relationships/changesInfo" Target="changesInfos/changesInfo1.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104"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ine Howard" userId="S::nhoward@healthedge.com::f5838e31-e938-45e5-90c2-2b00bf6dc3d1" providerId="AD" clId="Web-{29826B12-5BB5-F2E9-4BA5-4612582B79A2}"/>
    <pc:docChg chg="modSld">
      <pc:chgData name="Norine Howard" userId="S::nhoward@healthedge.com::f5838e31-e938-45e5-90c2-2b00bf6dc3d1" providerId="AD" clId="Web-{29826B12-5BB5-F2E9-4BA5-4612582B79A2}" dt="2024-12-27T16:43:52.831" v="7" actId="20577"/>
      <pc:docMkLst>
        <pc:docMk/>
      </pc:docMkLst>
      <pc:sldChg chg="modSp">
        <pc:chgData name="Norine Howard" userId="S::nhoward@healthedge.com::f5838e31-e938-45e5-90c2-2b00bf6dc3d1" providerId="AD" clId="Web-{29826B12-5BB5-F2E9-4BA5-4612582B79A2}" dt="2024-12-27T16:43:52.831" v="7" actId="20577"/>
        <pc:sldMkLst>
          <pc:docMk/>
          <pc:sldMk cId="1481789116" sldId="361"/>
        </pc:sldMkLst>
      </pc:sldChg>
    </pc:docChg>
  </pc:docChgLst>
  <pc:docChgLst>
    <pc:chgData name="Norine Howard" userId="S::nhoward@healthedge.com::f5838e31-e938-45e5-90c2-2b00bf6dc3d1" providerId="AD" clId="Web-{052AF107-370A-E590-CB75-AEE20ABB268F}"/>
    <pc:docChg chg="sldOrd">
      <pc:chgData name="Norine Howard" userId="S::nhoward@healthedge.com::f5838e31-e938-45e5-90c2-2b00bf6dc3d1" providerId="AD" clId="Web-{052AF107-370A-E590-CB75-AEE20ABB268F}" dt="2024-12-12T21:38:44.662" v="0"/>
      <pc:docMkLst>
        <pc:docMk/>
      </pc:docMkLst>
      <pc:sldChg chg="ord">
        <pc:chgData name="Norine Howard" userId="S::nhoward@healthedge.com::f5838e31-e938-45e5-90c2-2b00bf6dc3d1" providerId="AD" clId="Web-{052AF107-370A-E590-CB75-AEE20ABB268F}" dt="2024-12-12T21:38:44.662" v="0"/>
        <pc:sldMkLst>
          <pc:docMk/>
          <pc:sldMk cId="2478274767" sldId="301"/>
        </pc:sldMkLst>
      </pc:sldChg>
    </pc:docChg>
  </pc:docChgLst>
  <pc:docChgLst>
    <pc:chgData name="Norine Howard" userId="S::nhoward@healthedge.com::f5838e31-e938-45e5-90c2-2b00bf6dc3d1" providerId="AD" clId="Web-{7286CBD5-2ADD-E39D-A7CD-1EC7F77BDB62}"/>
    <pc:docChg chg="addSld modSld modSection">
      <pc:chgData name="Norine Howard" userId="S::nhoward@healthedge.com::f5838e31-e938-45e5-90c2-2b00bf6dc3d1" providerId="AD" clId="Web-{7286CBD5-2ADD-E39D-A7CD-1EC7F77BDB62}" dt="2025-07-01T17:53:22.467" v="20" actId="1076"/>
      <pc:docMkLst>
        <pc:docMk/>
      </pc:docMkLst>
      <pc:sldChg chg="modSp">
        <pc:chgData name="Norine Howard" userId="S::nhoward@healthedge.com::f5838e31-e938-45e5-90c2-2b00bf6dc3d1" providerId="AD" clId="Web-{7286CBD5-2ADD-E39D-A7CD-1EC7F77BDB62}" dt="2025-07-01T17:53:22.467" v="20" actId="1076"/>
        <pc:sldMkLst>
          <pc:docMk/>
          <pc:sldMk cId="2075389431" sldId="300"/>
        </pc:sldMkLst>
        <pc:spChg chg="mod">
          <ac:chgData name="Norine Howard" userId="S::nhoward@healthedge.com::f5838e31-e938-45e5-90c2-2b00bf6dc3d1" providerId="AD" clId="Web-{7286CBD5-2ADD-E39D-A7CD-1EC7F77BDB62}" dt="2025-07-01T17:53:22.467" v="20" actId="1076"/>
          <ac:spMkLst>
            <pc:docMk/>
            <pc:sldMk cId="2075389431" sldId="300"/>
            <ac:spMk id="3" creationId="{8819FF51-CC44-93B7-83B2-CF225108F28A}"/>
          </ac:spMkLst>
        </pc:spChg>
      </pc:sldChg>
      <pc:sldChg chg="add">
        <pc:chgData name="Norine Howard" userId="S::nhoward@healthedge.com::f5838e31-e938-45e5-90c2-2b00bf6dc3d1" providerId="AD" clId="Web-{7286CBD5-2ADD-E39D-A7CD-1EC7F77BDB62}" dt="2025-07-01T17:51:23.900" v="0"/>
        <pc:sldMkLst>
          <pc:docMk/>
          <pc:sldMk cId="1862481928" sldId="2147471513"/>
        </pc:sldMkLst>
      </pc:sldChg>
      <pc:sldChg chg="add">
        <pc:chgData name="Norine Howard" userId="S::nhoward@healthedge.com::f5838e31-e938-45e5-90c2-2b00bf6dc3d1" providerId="AD" clId="Web-{7286CBD5-2ADD-E39D-A7CD-1EC7F77BDB62}" dt="2025-07-01T17:52:16.527" v="3"/>
        <pc:sldMkLst>
          <pc:docMk/>
          <pc:sldMk cId="2571401171" sldId="2147471516"/>
        </pc:sldMkLst>
      </pc:sldChg>
      <pc:sldChg chg="add">
        <pc:chgData name="Norine Howard" userId="S::nhoward@healthedge.com::f5838e31-e938-45e5-90c2-2b00bf6dc3d1" providerId="AD" clId="Web-{7286CBD5-2ADD-E39D-A7CD-1EC7F77BDB62}" dt="2025-07-01T17:52:32.622" v="4"/>
        <pc:sldMkLst>
          <pc:docMk/>
          <pc:sldMk cId="3418866021" sldId="2147471518"/>
        </pc:sldMkLst>
      </pc:sldChg>
      <pc:sldChg chg="add">
        <pc:chgData name="Norine Howard" userId="S::nhoward@healthedge.com::f5838e31-e938-45e5-90c2-2b00bf6dc3d1" providerId="AD" clId="Web-{7286CBD5-2ADD-E39D-A7CD-1EC7F77BDB62}" dt="2025-07-01T17:51:42.588" v="1"/>
        <pc:sldMkLst>
          <pc:docMk/>
          <pc:sldMk cId="948649977" sldId="2147471527"/>
        </pc:sldMkLst>
      </pc:sldChg>
      <pc:sldChg chg="add">
        <pc:chgData name="Norine Howard" userId="S::nhoward@healthedge.com::f5838e31-e938-45e5-90c2-2b00bf6dc3d1" providerId="AD" clId="Web-{7286CBD5-2ADD-E39D-A7CD-1EC7F77BDB62}" dt="2025-07-01T17:52:00.480" v="2"/>
        <pc:sldMkLst>
          <pc:docMk/>
          <pc:sldMk cId="1157449004" sldId="2147471528"/>
        </pc:sldMkLst>
      </pc:sldChg>
      <pc:sldMasterChg chg="addSldLayout">
        <pc:chgData name="Norine Howard" userId="S::nhoward@healthedge.com::f5838e31-e938-45e5-90c2-2b00bf6dc3d1" providerId="AD" clId="Web-{7286CBD5-2ADD-E39D-A7CD-1EC7F77BDB62}" dt="2025-07-01T17:51:23.900" v="0"/>
        <pc:sldMasterMkLst>
          <pc:docMk/>
          <pc:sldMasterMk cId="1237817822" sldId="2147483660"/>
        </pc:sldMasterMkLst>
        <pc:sldLayoutChg chg="add">
          <pc:chgData name="Norine Howard" userId="S::nhoward@healthedge.com::f5838e31-e938-45e5-90c2-2b00bf6dc3d1" providerId="AD" clId="Web-{7286CBD5-2ADD-E39D-A7CD-1EC7F77BDB62}" dt="2025-07-01T17:51:23.900" v="0"/>
          <pc:sldLayoutMkLst>
            <pc:docMk/>
            <pc:sldMasterMk cId="1237817822" sldId="2147483660"/>
            <pc:sldLayoutMk cId="3788532483" sldId="2147483704"/>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585909487" sldId="2147483705"/>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2987557991" sldId="2147483706"/>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303214225" sldId="2147483707"/>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962367538" sldId="2147483708"/>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3865973762" sldId="2147483709"/>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1106570331" sldId="2147483710"/>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4256863079" sldId="2147483711"/>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2112414435" sldId="2147483712"/>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1414009842" sldId="2147483713"/>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1618027329" sldId="2147483714"/>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3122160221" sldId="2147483715"/>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197702550" sldId="2147483716"/>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678438801" sldId="2147483717"/>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2911252527" sldId="2147483718"/>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2317088618" sldId="2147483719"/>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272919145" sldId="2147483720"/>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3206930192" sldId="2147483721"/>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1893098673" sldId="2147483722"/>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3584346267" sldId="2147483723"/>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1373979618" sldId="2147483724"/>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320544216" sldId="2147483725"/>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161149748" sldId="2147483726"/>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2713713050" sldId="2147483727"/>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3430759779" sldId="2147483728"/>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3257129364" sldId="2147483729"/>
          </pc:sldLayoutMkLst>
        </pc:sldLayoutChg>
        <pc:sldLayoutChg chg="add">
          <pc:chgData name="Norine Howard" userId="S::nhoward@healthedge.com::f5838e31-e938-45e5-90c2-2b00bf6dc3d1" providerId="AD" clId="Web-{7286CBD5-2ADD-E39D-A7CD-1EC7F77BDB62}" dt="2025-07-01T17:51:23.900" v="0"/>
          <pc:sldLayoutMkLst>
            <pc:docMk/>
            <pc:sldMasterMk cId="1237817822" sldId="2147483660"/>
            <pc:sldLayoutMk cId="2201993737" sldId="2147483730"/>
          </pc:sldLayoutMkLst>
        </pc:sldLayoutChg>
      </pc:sldMasterChg>
    </pc:docChg>
  </pc:docChgLst>
  <pc:docChgLst>
    <pc:chgData name="Norine Howard" userId="S::nhoward@healthedge.com::f5838e31-e938-45e5-90c2-2b00bf6dc3d1" providerId="AD" clId="Web-{5EF658B6-9061-7DA0-FDBF-85F10E196B54}"/>
    <pc:docChg chg="modSld">
      <pc:chgData name="Norine Howard" userId="S::nhoward@healthedge.com::f5838e31-e938-45e5-90c2-2b00bf6dc3d1" providerId="AD" clId="Web-{5EF658B6-9061-7DA0-FDBF-85F10E196B54}" dt="2024-08-07T18:35:26.704" v="518"/>
      <pc:docMkLst>
        <pc:docMk/>
      </pc:docMkLst>
      <pc:sldChg chg="modSp modNotes">
        <pc:chgData name="Norine Howard" userId="S::nhoward@healthedge.com::f5838e31-e938-45e5-90c2-2b00bf6dc3d1" providerId="AD" clId="Web-{5EF658B6-9061-7DA0-FDBF-85F10E196B54}" dt="2024-08-07T18:35:26.704" v="518"/>
        <pc:sldMkLst>
          <pc:docMk/>
          <pc:sldMk cId="948249164" sldId="307"/>
        </pc:sldMkLst>
      </pc:sldChg>
    </pc:docChg>
  </pc:docChgLst>
  <pc:docChgLst>
    <pc:chgData name="Norine Howard" userId="S::nhoward@healthedge.com::f5838e31-e938-45e5-90c2-2b00bf6dc3d1" providerId="AD" clId="Web-{EEDDE20E-0352-B833-6548-C3C3C2E9EDD2}"/>
    <pc:docChg chg="modSld">
      <pc:chgData name="Norine Howard" userId="S::nhoward@healthedge.com::f5838e31-e938-45e5-90c2-2b00bf6dc3d1" providerId="AD" clId="Web-{EEDDE20E-0352-B833-6548-C3C3C2E9EDD2}" dt="2024-08-05T20:55:11.316" v="675"/>
      <pc:docMkLst>
        <pc:docMk/>
      </pc:docMkLst>
      <pc:sldChg chg="modNotes">
        <pc:chgData name="Norine Howard" userId="S::nhoward@healthedge.com::f5838e31-e938-45e5-90c2-2b00bf6dc3d1" providerId="AD" clId="Web-{EEDDE20E-0352-B833-6548-C3C3C2E9EDD2}" dt="2024-08-05T20:21:23.366" v="10"/>
        <pc:sldMkLst>
          <pc:docMk/>
          <pc:sldMk cId="266156420" sldId="302"/>
        </pc:sldMkLst>
      </pc:sldChg>
      <pc:sldChg chg="modNotes">
        <pc:chgData name="Norine Howard" userId="S::nhoward@healthedge.com::f5838e31-e938-45e5-90c2-2b00bf6dc3d1" providerId="AD" clId="Web-{EEDDE20E-0352-B833-6548-C3C3C2E9EDD2}" dt="2024-08-05T20:29:08.173" v="150"/>
        <pc:sldMkLst>
          <pc:docMk/>
          <pc:sldMk cId="3787431791" sldId="335"/>
        </pc:sldMkLst>
      </pc:sldChg>
      <pc:sldChg chg="modNotes">
        <pc:chgData name="Norine Howard" userId="S::nhoward@healthedge.com::f5838e31-e938-45e5-90c2-2b00bf6dc3d1" providerId="AD" clId="Web-{EEDDE20E-0352-B833-6548-C3C3C2E9EDD2}" dt="2024-08-05T20:55:11.316" v="675"/>
        <pc:sldMkLst>
          <pc:docMk/>
          <pc:sldMk cId="1124505795" sldId="337"/>
        </pc:sldMkLst>
      </pc:sldChg>
    </pc:docChg>
  </pc:docChgLst>
  <pc:docChgLst>
    <pc:chgData name="Norine Howard" userId="S::nhoward@healthedge.com::f5838e31-e938-45e5-90c2-2b00bf6dc3d1" providerId="AD" clId="Web-{E0C87E88-3958-4E72-D2A3-023D0A5E9483}"/>
    <pc:docChg chg="modSld">
      <pc:chgData name="Norine Howard" userId="S::nhoward@healthedge.com::f5838e31-e938-45e5-90c2-2b00bf6dc3d1" providerId="AD" clId="Web-{E0C87E88-3958-4E72-D2A3-023D0A5E9483}" dt="2024-08-01T18:08:20.516" v="9"/>
      <pc:docMkLst>
        <pc:docMk/>
      </pc:docMkLst>
      <pc:sldChg chg="modNotes">
        <pc:chgData name="Norine Howard" userId="S::nhoward@healthedge.com::f5838e31-e938-45e5-90c2-2b00bf6dc3d1" providerId="AD" clId="Web-{E0C87E88-3958-4E72-D2A3-023D0A5E9483}" dt="2024-08-01T18:08:20.516" v="9"/>
        <pc:sldMkLst>
          <pc:docMk/>
          <pc:sldMk cId="2478274767" sldId="301"/>
        </pc:sldMkLst>
      </pc:sldChg>
    </pc:docChg>
  </pc:docChgLst>
  <pc:docChgLst>
    <pc:chgData name="Norine Howard" userId="S::nhoward@healthedge.com::f5838e31-e938-45e5-90c2-2b00bf6dc3d1" providerId="AD" clId="Web-{B97185B4-3A86-CCB2-D236-BF118B7CBD83}"/>
    <pc:docChg chg="modSld sldOrd">
      <pc:chgData name="Norine Howard" userId="S::nhoward@healthedge.com::f5838e31-e938-45e5-90c2-2b00bf6dc3d1" providerId="AD" clId="Web-{B97185B4-3A86-CCB2-D236-BF118B7CBD83}" dt="2024-08-09T21:22:28.617" v="1846"/>
      <pc:docMkLst>
        <pc:docMk/>
      </pc:docMkLst>
      <pc:sldChg chg="ord">
        <pc:chgData name="Norine Howard" userId="S::nhoward@healthedge.com::f5838e31-e938-45e5-90c2-2b00bf6dc3d1" providerId="AD" clId="Web-{B97185B4-3A86-CCB2-D236-BF118B7CBD83}" dt="2024-08-09T15:36:03.816" v="0"/>
        <pc:sldMkLst>
          <pc:docMk/>
          <pc:sldMk cId="2478274767" sldId="301"/>
        </pc:sldMkLst>
      </pc:sldChg>
      <pc:sldChg chg="modNotes">
        <pc:chgData name="Norine Howard" userId="S::nhoward@healthedge.com::f5838e31-e938-45e5-90c2-2b00bf6dc3d1" providerId="AD" clId="Web-{B97185B4-3A86-CCB2-D236-BF118B7CBD83}" dt="2024-08-09T19:33:52.526" v="2"/>
        <pc:sldMkLst>
          <pc:docMk/>
          <pc:sldMk cId="3787431791" sldId="335"/>
        </pc:sldMkLst>
      </pc:sldChg>
      <pc:sldChg chg="ord modNotes">
        <pc:chgData name="Norine Howard" userId="S::nhoward@healthedge.com::f5838e31-e938-45e5-90c2-2b00bf6dc3d1" providerId="AD" clId="Web-{B97185B4-3A86-CCB2-D236-BF118B7CBD83}" dt="2024-08-09T20:14:54.630" v="589"/>
        <pc:sldMkLst>
          <pc:docMk/>
          <pc:sldMk cId="2896904738" sldId="338"/>
        </pc:sldMkLst>
      </pc:sldChg>
      <pc:sldChg chg="modNotes">
        <pc:chgData name="Norine Howard" userId="S::nhoward@healthedge.com::f5838e31-e938-45e5-90c2-2b00bf6dc3d1" providerId="AD" clId="Web-{B97185B4-3A86-CCB2-D236-BF118B7CBD83}" dt="2024-08-09T21:00:19.648" v="1106"/>
        <pc:sldMkLst>
          <pc:docMk/>
          <pc:sldMk cId="1652470988" sldId="339"/>
        </pc:sldMkLst>
      </pc:sldChg>
      <pc:sldChg chg="modNotes">
        <pc:chgData name="Norine Howard" userId="S::nhoward@healthedge.com::f5838e31-e938-45e5-90c2-2b00bf6dc3d1" providerId="AD" clId="Web-{B97185B4-3A86-CCB2-D236-BF118B7CBD83}" dt="2024-08-09T21:22:28.617" v="1846"/>
        <pc:sldMkLst>
          <pc:docMk/>
          <pc:sldMk cId="4012648704" sldId="345"/>
        </pc:sldMkLst>
      </pc:sldChg>
      <pc:sldChg chg="modNotes">
        <pc:chgData name="Norine Howard" userId="S::nhoward@healthedge.com::f5838e31-e938-45e5-90c2-2b00bf6dc3d1" providerId="AD" clId="Web-{B97185B4-3A86-CCB2-D236-BF118B7CBD83}" dt="2024-08-09T21:21:22.443" v="1832"/>
        <pc:sldMkLst>
          <pc:docMk/>
          <pc:sldMk cId="3232250072" sldId="2147471526"/>
        </pc:sldMkLst>
      </pc:sldChg>
    </pc:docChg>
  </pc:docChgLst>
  <pc:docChgLst>
    <pc:chgData name="Norine Howard" userId="S::nhoward@healthedge.com::f5838e31-e938-45e5-90c2-2b00bf6dc3d1" providerId="AD" clId="Web-{9C7407EA-902C-7091-B994-8C27CD0C0D2E}"/>
    <pc:docChg chg="modSld">
      <pc:chgData name="Norine Howard" userId="S::nhoward@healthedge.com::f5838e31-e938-45e5-90c2-2b00bf6dc3d1" providerId="AD" clId="Web-{9C7407EA-902C-7091-B994-8C27CD0C0D2E}" dt="2024-12-30T21:20:48.442" v="351" actId="20577"/>
      <pc:docMkLst>
        <pc:docMk/>
      </pc:docMkLst>
      <pc:sldChg chg="modSp modNotes">
        <pc:chgData name="Norine Howard" userId="S::nhoward@healthedge.com::f5838e31-e938-45e5-90c2-2b00bf6dc3d1" providerId="AD" clId="Web-{9C7407EA-902C-7091-B994-8C27CD0C0D2E}" dt="2024-12-30T20:48:34.053" v="98"/>
        <pc:sldMkLst>
          <pc:docMk/>
          <pc:sldMk cId="1124505795" sldId="337"/>
        </pc:sldMkLst>
      </pc:sldChg>
      <pc:sldChg chg="modNotes">
        <pc:chgData name="Norine Howard" userId="S::nhoward@healthedge.com::f5838e31-e938-45e5-90c2-2b00bf6dc3d1" providerId="AD" clId="Web-{9C7407EA-902C-7091-B994-8C27CD0C0D2E}" dt="2024-12-30T20:57:36.602" v="216"/>
        <pc:sldMkLst>
          <pc:docMk/>
          <pc:sldMk cId="2896904738" sldId="338"/>
        </pc:sldMkLst>
      </pc:sldChg>
      <pc:sldChg chg="modNotes">
        <pc:chgData name="Norine Howard" userId="S::nhoward@healthedge.com::f5838e31-e938-45e5-90c2-2b00bf6dc3d1" providerId="AD" clId="Web-{9C7407EA-902C-7091-B994-8C27CD0C0D2E}" dt="2024-12-30T21:00:36.837" v="266"/>
        <pc:sldMkLst>
          <pc:docMk/>
          <pc:sldMk cId="1652470988" sldId="339"/>
        </pc:sldMkLst>
      </pc:sldChg>
      <pc:sldChg chg="modSp modNotes">
        <pc:chgData name="Norine Howard" userId="S::nhoward@healthedge.com::f5838e31-e938-45e5-90c2-2b00bf6dc3d1" providerId="AD" clId="Web-{9C7407EA-902C-7091-B994-8C27CD0C0D2E}" dt="2024-12-30T21:05:11.418" v="350"/>
        <pc:sldMkLst>
          <pc:docMk/>
          <pc:sldMk cId="1922634045" sldId="360"/>
        </pc:sldMkLst>
      </pc:sldChg>
      <pc:sldChg chg="modSp">
        <pc:chgData name="Norine Howard" userId="S::nhoward@healthedge.com::f5838e31-e938-45e5-90c2-2b00bf6dc3d1" providerId="AD" clId="Web-{9C7407EA-902C-7091-B994-8C27CD0C0D2E}" dt="2024-12-30T21:20:48.442" v="351" actId="20577"/>
        <pc:sldMkLst>
          <pc:docMk/>
          <pc:sldMk cId="2307203999" sldId="366"/>
        </pc:sldMkLst>
      </pc:sldChg>
    </pc:docChg>
  </pc:docChgLst>
  <pc:docChgLst>
    <pc:chgData name="Norine Howard" userId="S::nhoward@healthedge.com::f5838e31-e938-45e5-90c2-2b00bf6dc3d1" providerId="AD" clId="Web-{BE4A02B8-7562-37C7-C004-6CB14EC19285}"/>
    <pc:docChg chg="modSld">
      <pc:chgData name="Norine Howard" userId="S::nhoward@healthedge.com::f5838e31-e938-45e5-90c2-2b00bf6dc3d1" providerId="AD" clId="Web-{BE4A02B8-7562-37C7-C004-6CB14EC19285}" dt="2024-10-24T21:35:16.855" v="0" actId="14100"/>
      <pc:docMkLst>
        <pc:docMk/>
      </pc:docMkLst>
      <pc:sldChg chg="modSp">
        <pc:chgData name="Norine Howard" userId="S::nhoward@healthedge.com::f5838e31-e938-45e5-90c2-2b00bf6dc3d1" providerId="AD" clId="Web-{BE4A02B8-7562-37C7-C004-6CB14EC19285}" dt="2024-10-24T21:35:16.855" v="0" actId="14100"/>
        <pc:sldMkLst>
          <pc:docMk/>
          <pc:sldMk cId="482911321" sldId="262"/>
        </pc:sldMkLst>
      </pc:sldChg>
    </pc:docChg>
  </pc:docChgLst>
  <pc:docChgLst>
    <pc:chgData name="Norine Howard" userId="S::nhoward@healthedge.com::f5838e31-e938-45e5-90c2-2b00bf6dc3d1" providerId="AD" clId="Web-{581D476D-A005-2CD3-52EC-CBB65D11DE84}"/>
    <pc:docChg chg="modSld">
      <pc:chgData name="Norine Howard" userId="S::nhoward@healthedge.com::f5838e31-e938-45e5-90c2-2b00bf6dc3d1" providerId="AD" clId="Web-{581D476D-A005-2CD3-52EC-CBB65D11DE84}" dt="2025-07-25T19:03:46.858" v="3" actId="20577"/>
      <pc:docMkLst>
        <pc:docMk/>
      </pc:docMkLst>
      <pc:sldChg chg="modSp">
        <pc:chgData name="Norine Howard" userId="S::nhoward@healthedge.com::f5838e31-e938-45e5-90c2-2b00bf6dc3d1" providerId="AD" clId="Web-{581D476D-A005-2CD3-52EC-CBB65D11DE84}" dt="2025-07-25T19:03:46.858" v="3" actId="20577"/>
        <pc:sldMkLst>
          <pc:docMk/>
          <pc:sldMk cId="1135841181" sldId="295"/>
        </pc:sldMkLst>
        <pc:spChg chg="mod">
          <ac:chgData name="Norine Howard" userId="S::nhoward@healthedge.com::f5838e31-e938-45e5-90c2-2b00bf6dc3d1" providerId="AD" clId="Web-{581D476D-A005-2CD3-52EC-CBB65D11DE84}" dt="2025-07-25T19:03:46.858" v="3" actId="20577"/>
          <ac:spMkLst>
            <pc:docMk/>
            <pc:sldMk cId="1135841181" sldId="295"/>
            <ac:spMk id="13" creationId="{FF45D08F-BE81-BD15-1823-7C5E0D6831AD}"/>
          </ac:spMkLst>
        </pc:spChg>
      </pc:sldChg>
    </pc:docChg>
  </pc:docChgLst>
  <pc:docChgLst>
    <pc:chgData name="Norine Howard" userId="S::nhoward@healthedge.com::f5838e31-e938-45e5-90c2-2b00bf6dc3d1" providerId="AD" clId="Web-{BCDC238D-53BD-4A8C-FD08-2BAA7D4CE21D}"/>
    <pc:docChg chg="modSld sldOrd">
      <pc:chgData name="Norine Howard" userId="S::nhoward@healthedge.com::f5838e31-e938-45e5-90c2-2b00bf6dc3d1" providerId="AD" clId="Web-{BCDC238D-53BD-4A8C-FD08-2BAA7D4CE21D}" dt="2024-12-13T21:41:58.914" v="3" actId="20577"/>
      <pc:docMkLst>
        <pc:docMk/>
      </pc:docMkLst>
      <pc:sldChg chg="ord">
        <pc:chgData name="Norine Howard" userId="S::nhoward@healthedge.com::f5838e31-e938-45e5-90c2-2b00bf6dc3d1" providerId="AD" clId="Web-{BCDC238D-53BD-4A8C-FD08-2BAA7D4CE21D}" dt="2024-12-13T16:07:22.013" v="0"/>
        <pc:sldMkLst>
          <pc:docMk/>
          <pc:sldMk cId="4084844447" sldId="344"/>
        </pc:sldMkLst>
      </pc:sldChg>
      <pc:sldChg chg="modSp">
        <pc:chgData name="Norine Howard" userId="S::nhoward@healthedge.com::f5838e31-e938-45e5-90c2-2b00bf6dc3d1" providerId="AD" clId="Web-{BCDC238D-53BD-4A8C-FD08-2BAA7D4CE21D}" dt="2024-12-13T21:41:58.914" v="3" actId="20577"/>
        <pc:sldMkLst>
          <pc:docMk/>
          <pc:sldMk cId="3704759334" sldId="35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47_FEEB92EB.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48_3B71EC5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4A_F583694.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_149_840FF95D.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atin typeface="Arial Nova" panose="020B05040202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7E8-1949-851C-C571FFDC6E50}"/>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7E8-1949-851C-C571FFDC6E50}"/>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7E8-1949-851C-C571FFDC6E50}"/>
            </c:ext>
          </c:extLst>
        </c:ser>
        <c:dLbls>
          <c:showLegendKey val="0"/>
          <c:showVal val="0"/>
          <c:showCatName val="0"/>
          <c:showSerName val="0"/>
          <c:showPercent val="0"/>
          <c:showBubbleSize val="0"/>
        </c:dLbls>
        <c:gapWidth val="219"/>
        <c:overlap val="-27"/>
        <c:axId val="1837206416"/>
        <c:axId val="1132934928"/>
      </c:barChart>
      <c:catAx>
        <c:axId val="183720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132934928"/>
        <c:crosses val="autoZero"/>
        <c:auto val="1"/>
        <c:lblAlgn val="ctr"/>
        <c:lblOffset val="100"/>
        <c:noMultiLvlLbl val="0"/>
      </c:catAx>
      <c:valAx>
        <c:axId val="1132934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3720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B1B-4B13-B909-D8C2110671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B1B-4B13-B909-D8C2110671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B1B-4B13-B909-D8C21106715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B1B-4B13-B909-D8C21106715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D7A-5B4C-A0A6-5E7C8153B3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ova" panose="020B0504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AD0-3E46-86CE-D2463B0DC1BC}"/>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AD0-3E46-86CE-D2463B0DC1BC}"/>
            </c:ext>
          </c:extLst>
        </c:ser>
        <c:dLbls>
          <c:showLegendKey val="0"/>
          <c:showVal val="0"/>
          <c:showCatName val="0"/>
          <c:showSerName val="0"/>
          <c:showPercent val="0"/>
          <c:showBubbleSize val="0"/>
        </c:dLbls>
        <c:gapWidth val="150"/>
        <c:axId val="1124070096"/>
        <c:axId val="2055000096"/>
      </c:barChart>
      <c:lineChart>
        <c:grouping val="standard"/>
        <c:varyColors val="0"/>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EAD0-3E46-86CE-D2463B0DC1BC}"/>
            </c:ext>
          </c:extLst>
        </c:ser>
        <c:dLbls>
          <c:showLegendKey val="0"/>
          <c:showVal val="0"/>
          <c:showCatName val="0"/>
          <c:showSerName val="0"/>
          <c:showPercent val="0"/>
          <c:showBubbleSize val="0"/>
        </c:dLbls>
        <c:marker val="1"/>
        <c:smooth val="0"/>
        <c:axId val="1124070096"/>
        <c:axId val="2055000096"/>
      </c:lineChart>
      <c:catAx>
        <c:axId val="112407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2055000096"/>
        <c:crosses val="autoZero"/>
        <c:auto val="1"/>
        <c:lblAlgn val="ctr"/>
        <c:lblOffset val="100"/>
        <c:noMultiLvlLbl val="0"/>
      </c:catAx>
      <c:valAx>
        <c:axId val="2055000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4070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Genera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tx>
        <cx:txData>
          <cx:v>Chart Title</cx:v>
        </cx:txData>
      </cx:tx>
      <cx:txPr>
        <a:bodyPr spcFirstLastPara="1" vertOverflow="ellipsis" horzOverflow="overflow" wrap="square" lIns="0" tIns="0" rIns="0" bIns="0" anchor="ctr" anchorCtr="1"/>
        <a:lstStyle/>
        <a:p>
          <a:pPr algn="ctr" rtl="0">
            <a:defRPr/>
          </a:pPr>
          <a:r>
            <a:rPr lang="en-US" sz="1862" b="0" i="0" u="none" strike="noStrike" baseline="0">
              <a:solidFill>
                <a:srgbClr val="09213F">
                  <a:lumMod val="65000"/>
                  <a:lumOff val="35000"/>
                </a:srgbClr>
              </a:solidFill>
              <a:latin typeface="Arial Nova" panose="020B0504020202020204" pitchFamily="34" charset="0"/>
            </a:rPr>
            <a:t>Chart Title</a:t>
          </a:r>
        </a:p>
      </cx:txPr>
    </cx:title>
    <cx:plotArea>
      <cx:plotAreaRegion>
        <cx:series layoutId="clusteredColumn" uniqueId="{0B8B90D4-5BF1-8B45-9A14-63AC86CF087F}">
          <cx:tx>
            <cx:txData>
              <cx:f>Sheet1!$A$1</cx:f>
              <cx:v>Series1</cx:v>
            </cx:txData>
          </cx:tx>
          <cx:dataId val="0"/>
          <cx:layoutPr>
            <cx:binning intervalClosed="r"/>
          </cx:layoutPr>
        </cx:series>
      </cx:plotAreaRegion>
      <cx:axis id="0">
        <cx:catScaling gapWidth="0"/>
        <cx:tickLabels/>
        <cx:txPr>
          <a:bodyPr spcFirstLastPara="1" vertOverflow="ellipsis" horzOverflow="overflow" wrap="square" lIns="0" tIns="0" rIns="0" bIns="0" anchor="ctr" anchorCtr="1"/>
          <a:lstStyle/>
          <a:p>
            <a:pPr algn="ctr" rtl="0">
              <a:defRPr>
                <a:latin typeface="Arial Nova" panose="020B0504020202020204" pitchFamily="34" charset="0"/>
                <a:ea typeface="Arial Nova" panose="020B0504020202020204" pitchFamily="34" charset="0"/>
                <a:cs typeface="Arial Nova" panose="020B0504020202020204" pitchFamily="34" charset="0"/>
              </a:defRPr>
            </a:pPr>
            <a:endParaRPr lang="en-US" sz="1197" b="0" i="0" u="none" strike="noStrike" baseline="0">
              <a:solidFill>
                <a:srgbClr val="09213F">
                  <a:lumMod val="65000"/>
                  <a:lumOff val="35000"/>
                </a:srgbClr>
              </a:solidFill>
              <a:latin typeface="Arial Nova" panose="020B0504020202020204" pitchFamily="34" charset="0"/>
            </a:endParaRPr>
          </a:p>
        </cx:txPr>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AA7D9-60AC-3848-B281-11486C924A90}"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495E678D-80FC-5346-8B60-65BEDFE4E0A3}">
      <dgm:prSet phldrT="[Text]" custT="1"/>
      <dgm:spPr/>
      <dgm:t>
        <a:bodyPr/>
        <a:lstStyle/>
        <a:p>
          <a:r>
            <a:rPr lang="en-US" sz="2100" b="1">
              <a:latin typeface="Arial Nova"/>
            </a:rPr>
            <a:t>Create a timeline</a:t>
          </a:r>
        </a:p>
      </dgm:t>
    </dgm:pt>
    <dgm:pt modelId="{BB110378-0453-B548-BA2F-D1C4BD595246}" type="parTrans" cxnId="{2944A5B6-BB76-5049-9B75-9A703C29C4C3}">
      <dgm:prSet/>
      <dgm:spPr/>
      <dgm:t>
        <a:bodyPr/>
        <a:lstStyle/>
        <a:p>
          <a:endParaRPr lang="en-US" sz="2100">
            <a:latin typeface="Arial Nova" panose="020B0504020202020204" pitchFamily="34" charset="0"/>
          </a:endParaRPr>
        </a:p>
      </dgm:t>
    </dgm:pt>
    <dgm:pt modelId="{40C5DC42-3401-4A4C-8363-0E8AB2B4473E}" type="sibTrans" cxnId="{2944A5B6-BB76-5049-9B75-9A703C29C4C3}">
      <dgm:prSet/>
      <dgm:spPr/>
      <dgm:t>
        <a:bodyPr/>
        <a:lstStyle/>
        <a:p>
          <a:endParaRPr lang="en-US" sz="2100">
            <a:latin typeface="Arial Nova" panose="020B0504020202020204" pitchFamily="34" charset="0"/>
          </a:endParaRPr>
        </a:p>
      </dgm:t>
    </dgm:pt>
    <dgm:pt modelId="{7B8B047D-90D8-7944-9246-5FEE40481045}">
      <dgm:prSet phldrT="[Text]" custT="1"/>
      <dgm:spPr/>
      <dgm:t>
        <a:bodyPr/>
        <a:lstStyle/>
        <a:p>
          <a:pPr>
            <a:buChar char="•"/>
          </a:pPr>
          <a:r>
            <a:rPr lang="en" sz="2100">
              <a:solidFill>
                <a:srgbClr val="434159"/>
              </a:solidFill>
              <a:latin typeface="Arial Nova"/>
            </a:rPr>
            <a:t>Assign specific due dates to each task on your list and make sure that those deadlines are met. </a:t>
          </a:r>
          <a:endParaRPr lang="en-US" sz="2100">
            <a:latin typeface="Arial Nova"/>
          </a:endParaRPr>
        </a:p>
      </dgm:t>
    </dgm:pt>
    <dgm:pt modelId="{6DB4CD33-E244-3041-87B8-353A8E487FF9}" type="parTrans" cxnId="{DA0F2376-CE75-7641-8337-B27CC48BC27B}">
      <dgm:prSet/>
      <dgm:spPr/>
      <dgm:t>
        <a:bodyPr/>
        <a:lstStyle/>
        <a:p>
          <a:endParaRPr lang="en-US" sz="2100">
            <a:latin typeface="Arial Nova" panose="020B0504020202020204" pitchFamily="34" charset="0"/>
          </a:endParaRPr>
        </a:p>
      </dgm:t>
    </dgm:pt>
    <dgm:pt modelId="{B3AD47CD-F703-5842-AEB2-0EFC6E16B924}" type="sibTrans" cxnId="{DA0F2376-CE75-7641-8337-B27CC48BC27B}">
      <dgm:prSet/>
      <dgm:spPr/>
      <dgm:t>
        <a:bodyPr/>
        <a:lstStyle/>
        <a:p>
          <a:endParaRPr lang="en-US" sz="2100">
            <a:latin typeface="Arial Nova" panose="020B0504020202020204" pitchFamily="34" charset="0"/>
          </a:endParaRPr>
        </a:p>
      </dgm:t>
    </dgm:pt>
    <dgm:pt modelId="{F5E84E1C-5FE9-3641-8AD3-BA1404B4C5D9}">
      <dgm:prSet phldrT="[Text]" custT="1"/>
      <dgm:spPr/>
      <dgm:t>
        <a:bodyPr/>
        <a:lstStyle/>
        <a:p>
          <a:r>
            <a:rPr lang="en-US" sz="2100" b="1">
              <a:latin typeface="Arial Nova"/>
            </a:rPr>
            <a:t>Create a task list</a:t>
          </a:r>
        </a:p>
      </dgm:t>
    </dgm:pt>
    <dgm:pt modelId="{01229CD9-6365-1F4B-A095-9B265848B64F}" type="parTrans" cxnId="{05206A74-88B5-3F43-B31D-D3408D61250E}">
      <dgm:prSet/>
      <dgm:spPr/>
      <dgm:t>
        <a:bodyPr/>
        <a:lstStyle/>
        <a:p>
          <a:endParaRPr lang="en-US" sz="2100">
            <a:latin typeface="Arial Nova" panose="020B0504020202020204" pitchFamily="34" charset="0"/>
          </a:endParaRPr>
        </a:p>
      </dgm:t>
    </dgm:pt>
    <dgm:pt modelId="{2BE80D09-CE2D-8D45-9099-D458965EFBC3}" type="sibTrans" cxnId="{05206A74-88B5-3F43-B31D-D3408D61250E}">
      <dgm:prSet/>
      <dgm:spPr/>
      <dgm:t>
        <a:bodyPr/>
        <a:lstStyle/>
        <a:p>
          <a:endParaRPr lang="en-US" sz="2100">
            <a:latin typeface="Arial Nova" panose="020B0504020202020204" pitchFamily="34" charset="0"/>
          </a:endParaRPr>
        </a:p>
      </dgm:t>
    </dgm:pt>
    <dgm:pt modelId="{08CF0C5F-DF17-3F46-874C-C64261C3BA12}">
      <dgm:prSet phldrT="[Text]" custT="1"/>
      <dgm:spPr/>
      <dgm:t>
        <a:bodyPr/>
        <a:lstStyle/>
        <a:p>
          <a:pPr>
            <a:buChar char="•"/>
          </a:pPr>
          <a:r>
            <a:rPr lang="en" sz="2100">
              <a:solidFill>
                <a:srgbClr val="434159"/>
              </a:solidFill>
              <a:latin typeface="Arial Nova"/>
            </a:rPr>
            <a:t>This is a checklist of actionable tasks you must complete to achieve your goals. </a:t>
          </a:r>
          <a:endParaRPr lang="en-US" sz="2100">
            <a:latin typeface="Arial Nova"/>
          </a:endParaRPr>
        </a:p>
      </dgm:t>
    </dgm:pt>
    <dgm:pt modelId="{AD0CBE66-2FD5-9E4E-A991-ABA08045A939}" type="parTrans" cxnId="{17937A3C-5E4E-1F47-A2DE-4859D3786BF6}">
      <dgm:prSet/>
      <dgm:spPr/>
      <dgm:t>
        <a:bodyPr/>
        <a:lstStyle/>
        <a:p>
          <a:endParaRPr lang="en-US" sz="2100">
            <a:latin typeface="Arial Nova" panose="020B0504020202020204" pitchFamily="34" charset="0"/>
          </a:endParaRPr>
        </a:p>
      </dgm:t>
    </dgm:pt>
    <dgm:pt modelId="{156B5A76-3C2D-FB42-BECE-571FCCD97356}" type="sibTrans" cxnId="{17937A3C-5E4E-1F47-A2DE-4859D3786BF6}">
      <dgm:prSet/>
      <dgm:spPr/>
      <dgm:t>
        <a:bodyPr/>
        <a:lstStyle/>
        <a:p>
          <a:endParaRPr lang="en-US" sz="2100">
            <a:latin typeface="Arial Nova" panose="020B0504020202020204" pitchFamily="34" charset="0"/>
          </a:endParaRPr>
        </a:p>
      </dgm:t>
    </dgm:pt>
    <dgm:pt modelId="{ECE74184-11B1-D14C-AB17-99AB2677B503}">
      <dgm:prSet phldrT="[Text]" custT="1"/>
      <dgm:spPr/>
      <dgm:t>
        <a:bodyPr/>
        <a:lstStyle/>
        <a:p>
          <a:r>
            <a:rPr lang="en-US" sz="2100" b="1">
              <a:latin typeface="Arial Nova"/>
            </a:rPr>
            <a:t>Create a communication strategy</a:t>
          </a:r>
        </a:p>
      </dgm:t>
    </dgm:pt>
    <dgm:pt modelId="{6AF83572-AB55-A14B-8DA9-FF747D6977B9}" type="parTrans" cxnId="{38F67935-EB2C-E842-B09E-A40950094AFF}">
      <dgm:prSet/>
      <dgm:spPr/>
      <dgm:t>
        <a:bodyPr/>
        <a:lstStyle/>
        <a:p>
          <a:endParaRPr lang="en-US" sz="2100">
            <a:latin typeface="Arial Nova" panose="020B0504020202020204" pitchFamily="34" charset="0"/>
          </a:endParaRPr>
        </a:p>
      </dgm:t>
    </dgm:pt>
    <dgm:pt modelId="{02FD5068-39EA-464F-8665-6DC550BA62F7}" type="sibTrans" cxnId="{38F67935-EB2C-E842-B09E-A40950094AFF}">
      <dgm:prSet/>
      <dgm:spPr/>
      <dgm:t>
        <a:bodyPr/>
        <a:lstStyle/>
        <a:p>
          <a:endParaRPr lang="en-US" sz="2100">
            <a:latin typeface="Arial Nova" panose="020B0504020202020204" pitchFamily="34" charset="0"/>
          </a:endParaRPr>
        </a:p>
      </dgm:t>
    </dgm:pt>
    <dgm:pt modelId="{3AE6AE89-13F9-8D4C-9B0E-E8F60F5276D4}">
      <dgm:prSet phldrT="[Text]" custT="1"/>
      <dgm:spPr/>
      <dgm:t>
        <a:bodyPr/>
        <a:lstStyle/>
        <a:p>
          <a:pPr>
            <a:buChar char="•"/>
          </a:pPr>
          <a:r>
            <a:rPr lang="en" sz="2100">
              <a:latin typeface="Arial Nova"/>
            </a:rPr>
            <a:t>Ensure all stakeholders, including employees, customers, suppliers, and external partners are aware of the project timeline and objectives.</a:t>
          </a:r>
          <a:endParaRPr lang="en-US" sz="2100">
            <a:latin typeface="Arial Nova"/>
          </a:endParaRPr>
        </a:p>
      </dgm:t>
    </dgm:pt>
    <dgm:pt modelId="{A74524CE-BAA9-B941-91A4-FC2096080824}" type="parTrans" cxnId="{71495266-2F9D-B742-A05B-F88AE17EE791}">
      <dgm:prSet/>
      <dgm:spPr/>
      <dgm:t>
        <a:bodyPr/>
        <a:lstStyle/>
        <a:p>
          <a:endParaRPr lang="en-US" sz="2100">
            <a:latin typeface="Arial Nova" panose="020B0504020202020204" pitchFamily="34" charset="0"/>
          </a:endParaRPr>
        </a:p>
      </dgm:t>
    </dgm:pt>
    <dgm:pt modelId="{4A60ACAA-5590-6644-BB3E-1938FB5E3FBF}" type="sibTrans" cxnId="{71495266-2F9D-B742-A05B-F88AE17EE791}">
      <dgm:prSet/>
      <dgm:spPr/>
      <dgm:t>
        <a:bodyPr/>
        <a:lstStyle/>
        <a:p>
          <a:endParaRPr lang="en-US" sz="2100">
            <a:latin typeface="Arial Nova" panose="020B0504020202020204" pitchFamily="34" charset="0"/>
          </a:endParaRPr>
        </a:p>
      </dgm:t>
    </dgm:pt>
    <dgm:pt modelId="{8F57848C-5553-D140-BD5E-17C5FAB2CE87}">
      <dgm:prSet custT="1"/>
      <dgm:spPr/>
      <dgm:t>
        <a:bodyPr/>
        <a:lstStyle/>
        <a:p>
          <a:r>
            <a:rPr lang="en" sz="2100">
              <a:solidFill>
                <a:srgbClr val="434159"/>
              </a:solidFill>
              <a:latin typeface="Arial Nova"/>
            </a:rPr>
            <a:t>Your plan should revolve around the project's overall due date.</a:t>
          </a:r>
          <a:endParaRPr lang="en" sz="2100" b="1">
            <a:latin typeface="Arial Nova"/>
          </a:endParaRPr>
        </a:p>
      </dgm:t>
    </dgm:pt>
    <dgm:pt modelId="{79424632-85F1-0945-93DF-ADAE51556B6B}" type="parTrans" cxnId="{F56FD037-4E29-0840-B162-245D61121B2D}">
      <dgm:prSet/>
      <dgm:spPr/>
      <dgm:t>
        <a:bodyPr/>
        <a:lstStyle/>
        <a:p>
          <a:endParaRPr lang="en-US" sz="2100">
            <a:latin typeface="Arial Nova" panose="020B0504020202020204" pitchFamily="34" charset="0"/>
          </a:endParaRPr>
        </a:p>
      </dgm:t>
    </dgm:pt>
    <dgm:pt modelId="{34998EE8-3E4A-0F45-88F4-6D0B87F81E55}" type="sibTrans" cxnId="{F56FD037-4E29-0840-B162-245D61121B2D}">
      <dgm:prSet/>
      <dgm:spPr/>
      <dgm:t>
        <a:bodyPr/>
        <a:lstStyle/>
        <a:p>
          <a:endParaRPr lang="en-US" sz="2100">
            <a:latin typeface="Arial Nova" panose="020B0504020202020204" pitchFamily="34" charset="0"/>
          </a:endParaRPr>
        </a:p>
      </dgm:t>
    </dgm:pt>
    <dgm:pt modelId="{A24144D5-5F3C-9E49-B282-5AAF017395B2}">
      <dgm:prSet custT="1"/>
      <dgm:spPr/>
      <dgm:t>
        <a:bodyPr/>
        <a:lstStyle/>
        <a:p>
          <a:r>
            <a:rPr lang="en" sz="2100">
              <a:solidFill>
                <a:srgbClr val="434159"/>
              </a:solidFill>
              <a:latin typeface="Arial Nova"/>
            </a:rPr>
            <a:t>It keeps your team on track and is easy to reference when determining the next steps.</a:t>
          </a:r>
          <a:endParaRPr lang="en" sz="2100">
            <a:latin typeface="Arial Nova"/>
          </a:endParaRPr>
        </a:p>
      </dgm:t>
    </dgm:pt>
    <dgm:pt modelId="{43A28875-C906-9D4A-A0E8-C22D6A162213}" type="parTrans" cxnId="{BD62E1D5-4738-4B4F-9BBE-3ADF0F8D485B}">
      <dgm:prSet/>
      <dgm:spPr/>
      <dgm:t>
        <a:bodyPr/>
        <a:lstStyle/>
        <a:p>
          <a:endParaRPr lang="en-US" sz="2100">
            <a:latin typeface="Arial Nova" panose="020B0504020202020204" pitchFamily="34" charset="0"/>
          </a:endParaRPr>
        </a:p>
      </dgm:t>
    </dgm:pt>
    <dgm:pt modelId="{BDA27C22-C9B5-B747-9DA1-2C135628101B}" type="sibTrans" cxnId="{BD62E1D5-4738-4B4F-9BBE-3ADF0F8D485B}">
      <dgm:prSet/>
      <dgm:spPr/>
      <dgm:t>
        <a:bodyPr/>
        <a:lstStyle/>
        <a:p>
          <a:endParaRPr lang="en-US" sz="2100">
            <a:latin typeface="Arial Nova" panose="020B0504020202020204" pitchFamily="34" charset="0"/>
          </a:endParaRPr>
        </a:p>
      </dgm:t>
    </dgm:pt>
    <dgm:pt modelId="{E98BEB4B-57AD-CD44-9CC0-BB3514BC97D6}">
      <dgm:prSet custT="1"/>
      <dgm:spPr/>
      <dgm:t>
        <a:bodyPr/>
        <a:lstStyle/>
        <a:p>
          <a:r>
            <a:rPr lang="en" sz="2100">
              <a:latin typeface="Arial Nova"/>
            </a:rPr>
            <a:t>Have clear channels of communication. Examples include email, phone, or in-person meetings.</a:t>
          </a:r>
        </a:p>
      </dgm:t>
    </dgm:pt>
    <dgm:pt modelId="{A0D58605-B3D8-DE40-96DB-7B3EA90658CC}" type="parTrans" cxnId="{47F11BED-8153-194C-8C29-99C3DD44C0AC}">
      <dgm:prSet/>
      <dgm:spPr/>
      <dgm:t>
        <a:bodyPr/>
        <a:lstStyle/>
        <a:p>
          <a:endParaRPr lang="en-US" sz="2100">
            <a:latin typeface="Arial Nova" panose="020B0504020202020204" pitchFamily="34" charset="0"/>
          </a:endParaRPr>
        </a:p>
      </dgm:t>
    </dgm:pt>
    <dgm:pt modelId="{A153477D-706C-7346-A883-2A4A3C3D62F9}" type="sibTrans" cxnId="{47F11BED-8153-194C-8C29-99C3DD44C0AC}">
      <dgm:prSet/>
      <dgm:spPr/>
      <dgm:t>
        <a:bodyPr/>
        <a:lstStyle/>
        <a:p>
          <a:endParaRPr lang="en-US" sz="2100">
            <a:latin typeface="Arial Nova" panose="020B0504020202020204" pitchFamily="34" charset="0"/>
          </a:endParaRPr>
        </a:p>
      </dgm:t>
    </dgm:pt>
    <dgm:pt modelId="{3F0B854A-B9D7-B44F-B014-BF0FEAFEA65C}">
      <dgm:prSet custT="1"/>
      <dgm:spPr/>
      <dgm:t>
        <a:bodyPr/>
        <a:lstStyle/>
        <a:p>
          <a:r>
            <a:rPr lang="en" sz="2100">
              <a:latin typeface="Arial Nova"/>
            </a:rPr>
            <a:t>Ensure that everyone understands the company's change management process and procedures.</a:t>
          </a:r>
        </a:p>
      </dgm:t>
    </dgm:pt>
    <dgm:pt modelId="{4B09057B-5CD3-D341-8DE9-D07ECBFC6FE0}" type="parTrans" cxnId="{F3BB4A52-9D27-B144-992D-9FB188D2BA1C}">
      <dgm:prSet/>
      <dgm:spPr/>
      <dgm:t>
        <a:bodyPr/>
        <a:lstStyle/>
        <a:p>
          <a:endParaRPr lang="en-US" sz="2100">
            <a:latin typeface="Arial Nova" panose="020B0504020202020204" pitchFamily="34" charset="0"/>
          </a:endParaRPr>
        </a:p>
      </dgm:t>
    </dgm:pt>
    <dgm:pt modelId="{F59D1DA4-2874-9645-B3E6-90738F8F5011}" type="sibTrans" cxnId="{F3BB4A52-9D27-B144-992D-9FB188D2BA1C}">
      <dgm:prSet/>
      <dgm:spPr/>
      <dgm:t>
        <a:bodyPr/>
        <a:lstStyle/>
        <a:p>
          <a:endParaRPr lang="en-US" sz="2100">
            <a:latin typeface="Arial Nova" panose="020B0504020202020204" pitchFamily="34" charset="0"/>
          </a:endParaRPr>
        </a:p>
      </dgm:t>
    </dgm:pt>
    <dgm:pt modelId="{1EE50DEC-BF8F-6B45-8391-1FA5659502C6}" type="pres">
      <dgm:prSet presAssocID="{318AA7D9-60AC-3848-B281-11486C924A90}" presName="linear" presStyleCnt="0">
        <dgm:presLayoutVars>
          <dgm:dir/>
          <dgm:animLvl val="lvl"/>
          <dgm:resizeHandles val="exact"/>
        </dgm:presLayoutVars>
      </dgm:prSet>
      <dgm:spPr/>
    </dgm:pt>
    <dgm:pt modelId="{1BEA549F-89C7-DA48-BA1D-59EF1B20A93A}" type="pres">
      <dgm:prSet presAssocID="{495E678D-80FC-5346-8B60-65BEDFE4E0A3}" presName="parentLin" presStyleCnt="0"/>
      <dgm:spPr/>
    </dgm:pt>
    <dgm:pt modelId="{A8FE67CE-4D6C-8E46-87C5-427624D8E328}" type="pres">
      <dgm:prSet presAssocID="{495E678D-80FC-5346-8B60-65BEDFE4E0A3}" presName="parentLeftMargin" presStyleLbl="node1" presStyleIdx="0" presStyleCnt="3"/>
      <dgm:spPr/>
    </dgm:pt>
    <dgm:pt modelId="{2AC92C96-5568-D34E-BD29-9BDF484A16AE}" type="pres">
      <dgm:prSet presAssocID="{495E678D-80FC-5346-8B60-65BEDFE4E0A3}" presName="parentText" presStyleLbl="node1" presStyleIdx="0" presStyleCnt="3">
        <dgm:presLayoutVars>
          <dgm:chMax val="0"/>
          <dgm:bulletEnabled val="1"/>
        </dgm:presLayoutVars>
      </dgm:prSet>
      <dgm:spPr/>
    </dgm:pt>
    <dgm:pt modelId="{DB1D4AE7-2F07-4846-A6B5-74A2E8B7042A}" type="pres">
      <dgm:prSet presAssocID="{495E678D-80FC-5346-8B60-65BEDFE4E0A3}" presName="negativeSpace" presStyleCnt="0"/>
      <dgm:spPr/>
    </dgm:pt>
    <dgm:pt modelId="{6BA0BAE6-F8B4-6A42-A407-3D6C4ECFA28B}" type="pres">
      <dgm:prSet presAssocID="{495E678D-80FC-5346-8B60-65BEDFE4E0A3}" presName="childText" presStyleLbl="conFgAcc1" presStyleIdx="0" presStyleCnt="3">
        <dgm:presLayoutVars>
          <dgm:bulletEnabled val="1"/>
        </dgm:presLayoutVars>
      </dgm:prSet>
      <dgm:spPr/>
    </dgm:pt>
    <dgm:pt modelId="{0869337E-C617-4A4C-9E87-AACF1084F65F}" type="pres">
      <dgm:prSet presAssocID="{40C5DC42-3401-4A4C-8363-0E8AB2B4473E}" presName="spaceBetweenRectangles" presStyleCnt="0"/>
      <dgm:spPr/>
    </dgm:pt>
    <dgm:pt modelId="{138783E0-4816-ED40-AF14-481FB8EBA3C9}" type="pres">
      <dgm:prSet presAssocID="{F5E84E1C-5FE9-3641-8AD3-BA1404B4C5D9}" presName="parentLin" presStyleCnt="0"/>
      <dgm:spPr/>
    </dgm:pt>
    <dgm:pt modelId="{F5ED4F6E-C71B-7C42-BEE6-4DBA7E7096D0}" type="pres">
      <dgm:prSet presAssocID="{F5E84E1C-5FE9-3641-8AD3-BA1404B4C5D9}" presName="parentLeftMargin" presStyleLbl="node1" presStyleIdx="0" presStyleCnt="3"/>
      <dgm:spPr/>
    </dgm:pt>
    <dgm:pt modelId="{793AF8C9-B5A3-6D4E-ADD3-9D352E4DD990}" type="pres">
      <dgm:prSet presAssocID="{F5E84E1C-5FE9-3641-8AD3-BA1404B4C5D9}" presName="parentText" presStyleLbl="node1" presStyleIdx="1" presStyleCnt="3">
        <dgm:presLayoutVars>
          <dgm:chMax val="0"/>
          <dgm:bulletEnabled val="1"/>
        </dgm:presLayoutVars>
      </dgm:prSet>
      <dgm:spPr/>
    </dgm:pt>
    <dgm:pt modelId="{5FD96C6A-FCA9-D548-BD93-EEF525D19CA8}" type="pres">
      <dgm:prSet presAssocID="{F5E84E1C-5FE9-3641-8AD3-BA1404B4C5D9}" presName="negativeSpace" presStyleCnt="0"/>
      <dgm:spPr/>
    </dgm:pt>
    <dgm:pt modelId="{C0E7D740-189D-B743-9EB5-D684D16A49C4}" type="pres">
      <dgm:prSet presAssocID="{F5E84E1C-5FE9-3641-8AD3-BA1404B4C5D9}" presName="childText" presStyleLbl="conFgAcc1" presStyleIdx="1" presStyleCnt="3">
        <dgm:presLayoutVars>
          <dgm:bulletEnabled val="1"/>
        </dgm:presLayoutVars>
      </dgm:prSet>
      <dgm:spPr/>
    </dgm:pt>
    <dgm:pt modelId="{F843FF9D-1573-9147-B10A-9CAE9A5DC955}" type="pres">
      <dgm:prSet presAssocID="{2BE80D09-CE2D-8D45-9099-D458965EFBC3}" presName="spaceBetweenRectangles" presStyleCnt="0"/>
      <dgm:spPr/>
    </dgm:pt>
    <dgm:pt modelId="{0D4234EC-DD2C-F041-A7B9-64B981182505}" type="pres">
      <dgm:prSet presAssocID="{ECE74184-11B1-D14C-AB17-99AB2677B503}" presName="parentLin" presStyleCnt="0"/>
      <dgm:spPr/>
    </dgm:pt>
    <dgm:pt modelId="{2BE16012-5949-604B-B67F-E3AD07C717C0}" type="pres">
      <dgm:prSet presAssocID="{ECE74184-11B1-D14C-AB17-99AB2677B503}" presName="parentLeftMargin" presStyleLbl="node1" presStyleIdx="1" presStyleCnt="3"/>
      <dgm:spPr/>
    </dgm:pt>
    <dgm:pt modelId="{0D5FA700-BA92-C44B-B1E4-CFFFB861361F}" type="pres">
      <dgm:prSet presAssocID="{ECE74184-11B1-D14C-AB17-99AB2677B503}" presName="parentText" presStyleLbl="node1" presStyleIdx="2" presStyleCnt="3">
        <dgm:presLayoutVars>
          <dgm:chMax val="0"/>
          <dgm:bulletEnabled val="1"/>
        </dgm:presLayoutVars>
      </dgm:prSet>
      <dgm:spPr/>
    </dgm:pt>
    <dgm:pt modelId="{BBF730A3-CC2B-5D43-8834-4361A03F88D0}" type="pres">
      <dgm:prSet presAssocID="{ECE74184-11B1-D14C-AB17-99AB2677B503}" presName="negativeSpace" presStyleCnt="0"/>
      <dgm:spPr/>
    </dgm:pt>
    <dgm:pt modelId="{C9D7059A-F062-1742-B2A7-E904E3E26C20}" type="pres">
      <dgm:prSet presAssocID="{ECE74184-11B1-D14C-AB17-99AB2677B503}" presName="childText" presStyleLbl="conFgAcc1" presStyleIdx="2" presStyleCnt="3">
        <dgm:presLayoutVars>
          <dgm:bulletEnabled val="1"/>
        </dgm:presLayoutVars>
      </dgm:prSet>
      <dgm:spPr/>
    </dgm:pt>
  </dgm:ptLst>
  <dgm:cxnLst>
    <dgm:cxn modelId="{CC578018-3159-B648-88F0-4359E37642E6}" type="presOf" srcId="{318AA7D9-60AC-3848-B281-11486C924A90}" destId="{1EE50DEC-BF8F-6B45-8391-1FA5659502C6}" srcOrd="0" destOrd="0" presId="urn:microsoft.com/office/officeart/2005/8/layout/list1"/>
    <dgm:cxn modelId="{F4074033-5428-B240-8F71-44582C17D593}" type="presOf" srcId="{08CF0C5F-DF17-3F46-874C-C64261C3BA12}" destId="{C0E7D740-189D-B743-9EB5-D684D16A49C4}" srcOrd="0" destOrd="0" presId="urn:microsoft.com/office/officeart/2005/8/layout/list1"/>
    <dgm:cxn modelId="{38F67935-EB2C-E842-B09E-A40950094AFF}" srcId="{318AA7D9-60AC-3848-B281-11486C924A90}" destId="{ECE74184-11B1-D14C-AB17-99AB2677B503}" srcOrd="2" destOrd="0" parTransId="{6AF83572-AB55-A14B-8DA9-FF747D6977B9}" sibTransId="{02FD5068-39EA-464F-8665-6DC550BA62F7}"/>
    <dgm:cxn modelId="{DBAE9A35-B88E-E042-AADB-00814DFCC7A9}" type="presOf" srcId="{7B8B047D-90D8-7944-9246-5FEE40481045}" destId="{6BA0BAE6-F8B4-6A42-A407-3D6C4ECFA28B}" srcOrd="0" destOrd="0" presId="urn:microsoft.com/office/officeart/2005/8/layout/list1"/>
    <dgm:cxn modelId="{F56FD037-4E29-0840-B162-245D61121B2D}" srcId="{495E678D-80FC-5346-8B60-65BEDFE4E0A3}" destId="{8F57848C-5553-D140-BD5E-17C5FAB2CE87}" srcOrd="1" destOrd="0" parTransId="{79424632-85F1-0945-93DF-ADAE51556B6B}" sibTransId="{34998EE8-3E4A-0F45-88F4-6D0B87F81E55}"/>
    <dgm:cxn modelId="{17937A3C-5E4E-1F47-A2DE-4859D3786BF6}" srcId="{F5E84E1C-5FE9-3641-8AD3-BA1404B4C5D9}" destId="{08CF0C5F-DF17-3F46-874C-C64261C3BA12}" srcOrd="0" destOrd="0" parTransId="{AD0CBE66-2FD5-9E4E-A991-ABA08045A939}" sibTransId="{156B5A76-3C2D-FB42-BECE-571FCCD97356}"/>
    <dgm:cxn modelId="{71495266-2F9D-B742-A05B-F88AE17EE791}" srcId="{ECE74184-11B1-D14C-AB17-99AB2677B503}" destId="{3AE6AE89-13F9-8D4C-9B0E-E8F60F5276D4}" srcOrd="0" destOrd="0" parTransId="{A74524CE-BAA9-B941-91A4-FC2096080824}" sibTransId="{4A60ACAA-5590-6644-BB3E-1938FB5E3FBF}"/>
    <dgm:cxn modelId="{8824C34A-272E-774B-958F-4531B9BBFDA4}" type="presOf" srcId="{495E678D-80FC-5346-8B60-65BEDFE4E0A3}" destId="{A8FE67CE-4D6C-8E46-87C5-427624D8E328}" srcOrd="0" destOrd="0" presId="urn:microsoft.com/office/officeart/2005/8/layout/list1"/>
    <dgm:cxn modelId="{F3BB4A52-9D27-B144-992D-9FB188D2BA1C}" srcId="{ECE74184-11B1-D14C-AB17-99AB2677B503}" destId="{3F0B854A-B9D7-B44F-B014-BF0FEAFEA65C}" srcOrd="2" destOrd="0" parTransId="{4B09057B-5CD3-D341-8DE9-D07ECBFC6FE0}" sibTransId="{F59D1DA4-2874-9645-B3E6-90738F8F5011}"/>
    <dgm:cxn modelId="{05206A74-88B5-3F43-B31D-D3408D61250E}" srcId="{318AA7D9-60AC-3848-B281-11486C924A90}" destId="{F5E84E1C-5FE9-3641-8AD3-BA1404B4C5D9}" srcOrd="1" destOrd="0" parTransId="{01229CD9-6365-1F4B-A095-9B265848B64F}" sibTransId="{2BE80D09-CE2D-8D45-9099-D458965EFBC3}"/>
    <dgm:cxn modelId="{8DF00156-5801-2F45-AD4A-9FEE4F120EC6}" type="presOf" srcId="{ECE74184-11B1-D14C-AB17-99AB2677B503}" destId="{0D5FA700-BA92-C44B-B1E4-CFFFB861361F}" srcOrd="1" destOrd="0" presId="urn:microsoft.com/office/officeart/2005/8/layout/list1"/>
    <dgm:cxn modelId="{DA0F2376-CE75-7641-8337-B27CC48BC27B}" srcId="{495E678D-80FC-5346-8B60-65BEDFE4E0A3}" destId="{7B8B047D-90D8-7944-9246-5FEE40481045}" srcOrd="0" destOrd="0" parTransId="{6DB4CD33-E244-3041-87B8-353A8E487FF9}" sibTransId="{B3AD47CD-F703-5842-AEB2-0EFC6E16B924}"/>
    <dgm:cxn modelId="{E4147980-0C8D-DB4F-9812-16562A567E5D}" type="presOf" srcId="{ECE74184-11B1-D14C-AB17-99AB2677B503}" destId="{2BE16012-5949-604B-B67F-E3AD07C717C0}" srcOrd="0" destOrd="0" presId="urn:microsoft.com/office/officeart/2005/8/layout/list1"/>
    <dgm:cxn modelId="{212B0685-BEA5-8B4C-951E-1A3274371C22}" type="presOf" srcId="{495E678D-80FC-5346-8B60-65BEDFE4E0A3}" destId="{2AC92C96-5568-D34E-BD29-9BDF484A16AE}" srcOrd="1" destOrd="0" presId="urn:microsoft.com/office/officeart/2005/8/layout/list1"/>
    <dgm:cxn modelId="{2944A5B6-BB76-5049-9B75-9A703C29C4C3}" srcId="{318AA7D9-60AC-3848-B281-11486C924A90}" destId="{495E678D-80FC-5346-8B60-65BEDFE4E0A3}" srcOrd="0" destOrd="0" parTransId="{BB110378-0453-B548-BA2F-D1C4BD595246}" sibTransId="{40C5DC42-3401-4A4C-8363-0E8AB2B4473E}"/>
    <dgm:cxn modelId="{BFB265C5-DA65-4A43-AD04-EE7AA0FC9CCA}" type="presOf" srcId="{3AE6AE89-13F9-8D4C-9B0E-E8F60F5276D4}" destId="{C9D7059A-F062-1742-B2A7-E904E3E26C20}" srcOrd="0" destOrd="0" presId="urn:microsoft.com/office/officeart/2005/8/layout/list1"/>
    <dgm:cxn modelId="{9A0DABC5-6D29-4647-8E45-AA8590C63A02}" type="presOf" srcId="{F5E84E1C-5FE9-3641-8AD3-BA1404B4C5D9}" destId="{793AF8C9-B5A3-6D4E-ADD3-9D352E4DD990}" srcOrd="1" destOrd="0" presId="urn:microsoft.com/office/officeart/2005/8/layout/list1"/>
    <dgm:cxn modelId="{BD62E1D5-4738-4B4F-9BBE-3ADF0F8D485B}" srcId="{F5E84E1C-5FE9-3641-8AD3-BA1404B4C5D9}" destId="{A24144D5-5F3C-9E49-B282-5AAF017395B2}" srcOrd="1" destOrd="0" parTransId="{43A28875-C906-9D4A-A0E8-C22D6A162213}" sibTransId="{BDA27C22-C9B5-B747-9DA1-2C135628101B}"/>
    <dgm:cxn modelId="{A8D20AD9-CA60-5D46-9768-AD49FE0EE6C3}" type="presOf" srcId="{F5E84E1C-5FE9-3641-8AD3-BA1404B4C5D9}" destId="{F5ED4F6E-C71B-7C42-BEE6-4DBA7E7096D0}" srcOrd="0" destOrd="0" presId="urn:microsoft.com/office/officeart/2005/8/layout/list1"/>
    <dgm:cxn modelId="{AA9383DD-A630-3341-9EFC-2AA527EE705D}" type="presOf" srcId="{3F0B854A-B9D7-B44F-B014-BF0FEAFEA65C}" destId="{C9D7059A-F062-1742-B2A7-E904E3E26C20}" srcOrd="0" destOrd="2" presId="urn:microsoft.com/office/officeart/2005/8/layout/list1"/>
    <dgm:cxn modelId="{0BACADE0-A1D1-344D-8354-D80AA0782331}" type="presOf" srcId="{E98BEB4B-57AD-CD44-9CC0-BB3514BC97D6}" destId="{C9D7059A-F062-1742-B2A7-E904E3E26C20}" srcOrd="0" destOrd="1" presId="urn:microsoft.com/office/officeart/2005/8/layout/list1"/>
    <dgm:cxn modelId="{2C5CB8EB-501B-A24E-ABD2-EC30FEB988B0}" type="presOf" srcId="{8F57848C-5553-D140-BD5E-17C5FAB2CE87}" destId="{6BA0BAE6-F8B4-6A42-A407-3D6C4ECFA28B}" srcOrd="0" destOrd="1" presId="urn:microsoft.com/office/officeart/2005/8/layout/list1"/>
    <dgm:cxn modelId="{47F11BED-8153-194C-8C29-99C3DD44C0AC}" srcId="{ECE74184-11B1-D14C-AB17-99AB2677B503}" destId="{E98BEB4B-57AD-CD44-9CC0-BB3514BC97D6}" srcOrd="1" destOrd="0" parTransId="{A0D58605-B3D8-DE40-96DB-7B3EA90658CC}" sibTransId="{A153477D-706C-7346-A883-2A4A3C3D62F9}"/>
    <dgm:cxn modelId="{E28EBBFE-7162-B641-AF11-A4698D149371}" type="presOf" srcId="{A24144D5-5F3C-9E49-B282-5AAF017395B2}" destId="{C0E7D740-189D-B743-9EB5-D684D16A49C4}" srcOrd="0" destOrd="1" presId="urn:microsoft.com/office/officeart/2005/8/layout/list1"/>
    <dgm:cxn modelId="{66A3CA95-2A2F-144E-AE51-F211117CA609}" type="presParOf" srcId="{1EE50DEC-BF8F-6B45-8391-1FA5659502C6}" destId="{1BEA549F-89C7-DA48-BA1D-59EF1B20A93A}" srcOrd="0" destOrd="0" presId="urn:microsoft.com/office/officeart/2005/8/layout/list1"/>
    <dgm:cxn modelId="{0672037B-0F6E-0B46-AC8D-772DE400BF13}" type="presParOf" srcId="{1BEA549F-89C7-DA48-BA1D-59EF1B20A93A}" destId="{A8FE67CE-4D6C-8E46-87C5-427624D8E328}" srcOrd="0" destOrd="0" presId="urn:microsoft.com/office/officeart/2005/8/layout/list1"/>
    <dgm:cxn modelId="{35C69F1C-67BF-A14A-AC58-FFEFBE97C21C}" type="presParOf" srcId="{1BEA549F-89C7-DA48-BA1D-59EF1B20A93A}" destId="{2AC92C96-5568-D34E-BD29-9BDF484A16AE}" srcOrd="1" destOrd="0" presId="urn:microsoft.com/office/officeart/2005/8/layout/list1"/>
    <dgm:cxn modelId="{0D3BEDC4-9812-9C4A-8546-520E9647C6C8}" type="presParOf" srcId="{1EE50DEC-BF8F-6B45-8391-1FA5659502C6}" destId="{DB1D4AE7-2F07-4846-A6B5-74A2E8B7042A}" srcOrd="1" destOrd="0" presId="urn:microsoft.com/office/officeart/2005/8/layout/list1"/>
    <dgm:cxn modelId="{0600AD31-4B34-4549-B9F7-2C91BA1CEAE4}" type="presParOf" srcId="{1EE50DEC-BF8F-6B45-8391-1FA5659502C6}" destId="{6BA0BAE6-F8B4-6A42-A407-3D6C4ECFA28B}" srcOrd="2" destOrd="0" presId="urn:microsoft.com/office/officeart/2005/8/layout/list1"/>
    <dgm:cxn modelId="{56DC9602-0085-8544-B43D-362CE951AF0C}" type="presParOf" srcId="{1EE50DEC-BF8F-6B45-8391-1FA5659502C6}" destId="{0869337E-C617-4A4C-9E87-AACF1084F65F}" srcOrd="3" destOrd="0" presId="urn:microsoft.com/office/officeart/2005/8/layout/list1"/>
    <dgm:cxn modelId="{9D6AF85B-E90D-9C41-B6F9-98653D009E51}" type="presParOf" srcId="{1EE50DEC-BF8F-6B45-8391-1FA5659502C6}" destId="{138783E0-4816-ED40-AF14-481FB8EBA3C9}" srcOrd="4" destOrd="0" presId="urn:microsoft.com/office/officeart/2005/8/layout/list1"/>
    <dgm:cxn modelId="{3D61AE67-C29A-A84B-AF8A-7199E9919985}" type="presParOf" srcId="{138783E0-4816-ED40-AF14-481FB8EBA3C9}" destId="{F5ED4F6E-C71B-7C42-BEE6-4DBA7E7096D0}" srcOrd="0" destOrd="0" presId="urn:microsoft.com/office/officeart/2005/8/layout/list1"/>
    <dgm:cxn modelId="{697ABF71-E73B-5E4E-B4BB-E5A2A184EC8E}" type="presParOf" srcId="{138783E0-4816-ED40-AF14-481FB8EBA3C9}" destId="{793AF8C9-B5A3-6D4E-ADD3-9D352E4DD990}" srcOrd="1" destOrd="0" presId="urn:microsoft.com/office/officeart/2005/8/layout/list1"/>
    <dgm:cxn modelId="{BB5097D8-A0E6-9741-8999-A47FD68A6D00}" type="presParOf" srcId="{1EE50DEC-BF8F-6B45-8391-1FA5659502C6}" destId="{5FD96C6A-FCA9-D548-BD93-EEF525D19CA8}" srcOrd="5" destOrd="0" presId="urn:microsoft.com/office/officeart/2005/8/layout/list1"/>
    <dgm:cxn modelId="{2A883CE7-31E2-5543-BA44-F33D28D9D909}" type="presParOf" srcId="{1EE50DEC-BF8F-6B45-8391-1FA5659502C6}" destId="{C0E7D740-189D-B743-9EB5-D684D16A49C4}" srcOrd="6" destOrd="0" presId="urn:microsoft.com/office/officeart/2005/8/layout/list1"/>
    <dgm:cxn modelId="{FD2FC445-8D81-D34D-A668-16044A562CEE}" type="presParOf" srcId="{1EE50DEC-BF8F-6B45-8391-1FA5659502C6}" destId="{F843FF9D-1573-9147-B10A-9CAE9A5DC955}" srcOrd="7" destOrd="0" presId="urn:microsoft.com/office/officeart/2005/8/layout/list1"/>
    <dgm:cxn modelId="{EE6FA5ED-7945-DE4E-B873-0B69272BA136}" type="presParOf" srcId="{1EE50DEC-BF8F-6B45-8391-1FA5659502C6}" destId="{0D4234EC-DD2C-F041-A7B9-64B981182505}" srcOrd="8" destOrd="0" presId="urn:microsoft.com/office/officeart/2005/8/layout/list1"/>
    <dgm:cxn modelId="{DB4AF841-8B83-344E-A17B-1B3BAF9E9C5C}" type="presParOf" srcId="{0D4234EC-DD2C-F041-A7B9-64B981182505}" destId="{2BE16012-5949-604B-B67F-E3AD07C717C0}" srcOrd="0" destOrd="0" presId="urn:microsoft.com/office/officeart/2005/8/layout/list1"/>
    <dgm:cxn modelId="{3A95E097-BF10-1C42-ACCE-433507E9BED6}" type="presParOf" srcId="{0D4234EC-DD2C-F041-A7B9-64B981182505}" destId="{0D5FA700-BA92-C44B-B1E4-CFFFB861361F}" srcOrd="1" destOrd="0" presId="urn:microsoft.com/office/officeart/2005/8/layout/list1"/>
    <dgm:cxn modelId="{93A79717-1B75-A84A-9258-1B566BFB494D}" type="presParOf" srcId="{1EE50DEC-BF8F-6B45-8391-1FA5659502C6}" destId="{BBF730A3-CC2B-5D43-8834-4361A03F88D0}" srcOrd="9" destOrd="0" presId="urn:microsoft.com/office/officeart/2005/8/layout/list1"/>
    <dgm:cxn modelId="{669CF7FC-4BEC-0843-A9A9-853448FBA524}" type="presParOf" srcId="{1EE50DEC-BF8F-6B45-8391-1FA5659502C6}" destId="{C9D7059A-F062-1742-B2A7-E904E3E26C2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3F9AFE-CF9E-FD4F-9F49-49C5D6A1D969}" type="doc">
      <dgm:prSet loTypeId="urn:microsoft.com/office/officeart/2005/8/layout/process1" loCatId="" qsTypeId="urn:microsoft.com/office/officeart/2005/8/quickstyle/simple1" qsCatId="simple" csTypeId="urn:microsoft.com/office/officeart/2005/8/colors/accent1_2" csCatId="accent1" phldr="1"/>
      <dgm:spPr/>
    </dgm:pt>
    <dgm:pt modelId="{CCC7D66A-EED1-0946-BB1A-B848AC215451}">
      <dgm:prSet phldrT="[Text]"/>
      <dgm:spPr/>
      <dgm:t>
        <a:bodyPr/>
        <a:lstStyle/>
        <a:p>
          <a:pPr>
            <a:buAutoNum type="arabicPeriod"/>
          </a:pPr>
          <a:r>
            <a:rPr lang="en">
              <a:solidFill>
                <a:schemeClr val="bg1"/>
              </a:solidFill>
              <a:latin typeface="Arial Nova" panose="020B0504020202020204" pitchFamily="34" charset="0"/>
            </a:rPr>
            <a:t>Execute the communication plan</a:t>
          </a:r>
          <a:endParaRPr lang="en-US">
            <a:solidFill>
              <a:schemeClr val="bg1"/>
            </a:solidFill>
            <a:latin typeface="Arial Nova" panose="020B0504020202020204" pitchFamily="34" charset="0"/>
          </a:endParaRPr>
        </a:p>
      </dgm:t>
    </dgm:pt>
    <dgm:pt modelId="{B901E77C-AA9C-5040-9D5F-7667359E91DB}" type="parTrans" cxnId="{E91EAD0C-6E1C-E441-9537-15E183C558DE}">
      <dgm:prSet/>
      <dgm:spPr/>
      <dgm:t>
        <a:bodyPr/>
        <a:lstStyle/>
        <a:p>
          <a:endParaRPr lang="en-US">
            <a:solidFill>
              <a:schemeClr val="bg1"/>
            </a:solidFill>
            <a:latin typeface="Arial Nova" panose="020B0504020202020204" pitchFamily="34" charset="0"/>
          </a:endParaRPr>
        </a:p>
      </dgm:t>
    </dgm:pt>
    <dgm:pt modelId="{D1950C80-5F82-7546-84D7-8440EB9396F9}" type="sibTrans" cxnId="{E91EAD0C-6E1C-E441-9537-15E183C558DE}">
      <dgm:prSet/>
      <dgm:spPr/>
      <dgm:t>
        <a:bodyPr/>
        <a:lstStyle/>
        <a:p>
          <a:endParaRPr lang="en-US">
            <a:solidFill>
              <a:schemeClr val="bg1"/>
            </a:solidFill>
            <a:latin typeface="Arial Nova" panose="020B0504020202020204" pitchFamily="34" charset="0"/>
          </a:endParaRPr>
        </a:p>
      </dgm:t>
    </dgm:pt>
    <dgm:pt modelId="{19C511D7-BED3-204E-B932-1C09D0E6A182}">
      <dgm:prSet/>
      <dgm:spPr/>
      <dgm:t>
        <a:bodyPr/>
        <a:lstStyle/>
        <a:p>
          <a:r>
            <a:rPr lang="en">
              <a:solidFill>
                <a:schemeClr val="bg1"/>
              </a:solidFill>
              <a:latin typeface="Arial Nova" panose="020B0504020202020204" pitchFamily="34" charset="0"/>
            </a:rPr>
            <a:t>Provide training</a:t>
          </a:r>
          <a:endParaRPr lang="en-US">
            <a:solidFill>
              <a:schemeClr val="bg1"/>
            </a:solidFill>
            <a:latin typeface="Arial Nova" panose="020B0504020202020204" pitchFamily="34" charset="0"/>
          </a:endParaRPr>
        </a:p>
      </dgm:t>
    </dgm:pt>
    <dgm:pt modelId="{6AD1AE4A-BCA0-2C40-B15A-53D95E76C1EC}" type="parTrans" cxnId="{5964FC60-EA05-7A4C-AEF4-BF50E81089D3}">
      <dgm:prSet/>
      <dgm:spPr/>
      <dgm:t>
        <a:bodyPr/>
        <a:lstStyle/>
        <a:p>
          <a:endParaRPr lang="en-US">
            <a:solidFill>
              <a:schemeClr val="bg1"/>
            </a:solidFill>
            <a:latin typeface="Arial Nova" panose="020B0504020202020204" pitchFamily="34" charset="0"/>
          </a:endParaRPr>
        </a:p>
      </dgm:t>
    </dgm:pt>
    <dgm:pt modelId="{06D4B266-9A21-7448-A91D-6981000FF326}" type="sibTrans" cxnId="{5964FC60-EA05-7A4C-AEF4-BF50E81089D3}">
      <dgm:prSet/>
      <dgm:spPr/>
      <dgm:t>
        <a:bodyPr/>
        <a:lstStyle/>
        <a:p>
          <a:endParaRPr lang="en-US">
            <a:solidFill>
              <a:schemeClr val="bg1"/>
            </a:solidFill>
            <a:latin typeface="Arial Nova" panose="020B0504020202020204" pitchFamily="34" charset="0"/>
          </a:endParaRPr>
        </a:p>
      </dgm:t>
    </dgm:pt>
    <dgm:pt modelId="{F5D1C109-2E75-804B-B998-1DCB5E32532B}">
      <dgm:prSet/>
      <dgm:spPr/>
      <dgm:t>
        <a:bodyPr/>
        <a:lstStyle/>
        <a:p>
          <a:r>
            <a:rPr lang="en">
              <a:solidFill>
                <a:schemeClr val="bg1"/>
              </a:solidFill>
              <a:latin typeface="Arial Nova" panose="020B0504020202020204" pitchFamily="34" charset="0"/>
            </a:rPr>
            <a:t>Identify and quickly address roadblocks</a:t>
          </a:r>
        </a:p>
      </dgm:t>
    </dgm:pt>
    <dgm:pt modelId="{F60E3B61-037B-894B-883D-12884C5A6784}" type="parTrans" cxnId="{46AB9134-FCE1-7D41-8FB4-E5A054923825}">
      <dgm:prSet/>
      <dgm:spPr/>
      <dgm:t>
        <a:bodyPr/>
        <a:lstStyle/>
        <a:p>
          <a:endParaRPr lang="en-US">
            <a:solidFill>
              <a:schemeClr val="bg1"/>
            </a:solidFill>
            <a:latin typeface="Arial Nova" panose="020B0504020202020204" pitchFamily="34" charset="0"/>
          </a:endParaRPr>
        </a:p>
      </dgm:t>
    </dgm:pt>
    <dgm:pt modelId="{CBB47A9C-EEE6-1448-B2C9-B15B66E11906}" type="sibTrans" cxnId="{46AB9134-FCE1-7D41-8FB4-E5A054923825}">
      <dgm:prSet/>
      <dgm:spPr/>
      <dgm:t>
        <a:bodyPr/>
        <a:lstStyle/>
        <a:p>
          <a:endParaRPr lang="en-US">
            <a:solidFill>
              <a:schemeClr val="bg1"/>
            </a:solidFill>
            <a:latin typeface="Arial Nova" panose="020B0504020202020204" pitchFamily="34" charset="0"/>
          </a:endParaRPr>
        </a:p>
      </dgm:t>
    </dgm:pt>
    <dgm:pt modelId="{0F09E55B-CB5A-4E4A-BC2C-56C896E09666}">
      <dgm:prSet/>
      <dgm:spPr/>
      <dgm:t>
        <a:bodyPr/>
        <a:lstStyle/>
        <a:p>
          <a:r>
            <a:rPr lang="en">
              <a:solidFill>
                <a:schemeClr val="bg1"/>
              </a:solidFill>
              <a:latin typeface="Arial Nova" panose="020B0504020202020204" pitchFamily="34" charset="0"/>
            </a:rPr>
            <a:t>Monitor progress</a:t>
          </a:r>
        </a:p>
      </dgm:t>
    </dgm:pt>
    <dgm:pt modelId="{9125E980-41B7-7542-984F-A45D77B41C14}" type="parTrans" cxnId="{FA5F65F9-00E6-E54A-8B1D-04B07B815977}">
      <dgm:prSet/>
      <dgm:spPr/>
      <dgm:t>
        <a:bodyPr/>
        <a:lstStyle/>
        <a:p>
          <a:endParaRPr lang="en-US">
            <a:solidFill>
              <a:schemeClr val="bg1"/>
            </a:solidFill>
            <a:latin typeface="Arial Nova" panose="020B0504020202020204" pitchFamily="34" charset="0"/>
          </a:endParaRPr>
        </a:p>
      </dgm:t>
    </dgm:pt>
    <dgm:pt modelId="{2A915F3F-DF83-B64E-B7F9-FC5577830F22}" type="sibTrans" cxnId="{FA5F65F9-00E6-E54A-8B1D-04B07B815977}">
      <dgm:prSet/>
      <dgm:spPr/>
      <dgm:t>
        <a:bodyPr/>
        <a:lstStyle/>
        <a:p>
          <a:endParaRPr lang="en-US">
            <a:solidFill>
              <a:schemeClr val="bg1"/>
            </a:solidFill>
            <a:latin typeface="Arial Nova" panose="020B0504020202020204" pitchFamily="34" charset="0"/>
          </a:endParaRPr>
        </a:p>
      </dgm:t>
    </dgm:pt>
    <dgm:pt modelId="{76677237-BA0B-0048-81A2-D2ED3BEF019E}" type="pres">
      <dgm:prSet presAssocID="{B93F9AFE-CF9E-FD4F-9F49-49C5D6A1D969}" presName="Name0" presStyleCnt="0">
        <dgm:presLayoutVars>
          <dgm:dir/>
          <dgm:resizeHandles val="exact"/>
        </dgm:presLayoutVars>
      </dgm:prSet>
      <dgm:spPr/>
    </dgm:pt>
    <dgm:pt modelId="{38E04D0A-F927-4749-A271-A9B3D0F66E63}" type="pres">
      <dgm:prSet presAssocID="{CCC7D66A-EED1-0946-BB1A-B848AC215451}" presName="node" presStyleLbl="node1" presStyleIdx="0" presStyleCnt="4">
        <dgm:presLayoutVars>
          <dgm:bulletEnabled val="1"/>
        </dgm:presLayoutVars>
      </dgm:prSet>
      <dgm:spPr/>
    </dgm:pt>
    <dgm:pt modelId="{0F351DD3-F076-3E4E-BD35-882C99E3F76F}" type="pres">
      <dgm:prSet presAssocID="{D1950C80-5F82-7546-84D7-8440EB9396F9}" presName="sibTrans" presStyleLbl="sibTrans2D1" presStyleIdx="0" presStyleCnt="3"/>
      <dgm:spPr/>
    </dgm:pt>
    <dgm:pt modelId="{5FE694CA-1EC2-DD42-A5D2-456E73CCA860}" type="pres">
      <dgm:prSet presAssocID="{D1950C80-5F82-7546-84D7-8440EB9396F9}" presName="connectorText" presStyleLbl="sibTrans2D1" presStyleIdx="0" presStyleCnt="3"/>
      <dgm:spPr/>
    </dgm:pt>
    <dgm:pt modelId="{DE2B8318-A61A-6F46-A208-D31D5E37A39B}" type="pres">
      <dgm:prSet presAssocID="{19C511D7-BED3-204E-B932-1C09D0E6A182}" presName="node" presStyleLbl="node1" presStyleIdx="1" presStyleCnt="4">
        <dgm:presLayoutVars>
          <dgm:bulletEnabled val="1"/>
        </dgm:presLayoutVars>
      </dgm:prSet>
      <dgm:spPr/>
    </dgm:pt>
    <dgm:pt modelId="{D15FA06D-27BA-F440-B20F-314A7F723E4D}" type="pres">
      <dgm:prSet presAssocID="{06D4B266-9A21-7448-A91D-6981000FF326}" presName="sibTrans" presStyleLbl="sibTrans2D1" presStyleIdx="1" presStyleCnt="3"/>
      <dgm:spPr/>
    </dgm:pt>
    <dgm:pt modelId="{D02D4921-E133-3240-8D96-3EF2FB01E93C}" type="pres">
      <dgm:prSet presAssocID="{06D4B266-9A21-7448-A91D-6981000FF326}" presName="connectorText" presStyleLbl="sibTrans2D1" presStyleIdx="1" presStyleCnt="3"/>
      <dgm:spPr/>
    </dgm:pt>
    <dgm:pt modelId="{42E6EFC9-D498-CE49-B4A8-C9F064CE524E}" type="pres">
      <dgm:prSet presAssocID="{F5D1C109-2E75-804B-B998-1DCB5E32532B}" presName="node" presStyleLbl="node1" presStyleIdx="2" presStyleCnt="4">
        <dgm:presLayoutVars>
          <dgm:bulletEnabled val="1"/>
        </dgm:presLayoutVars>
      </dgm:prSet>
      <dgm:spPr/>
    </dgm:pt>
    <dgm:pt modelId="{3EB841B2-2D35-EA48-8B8E-888C425DCC30}" type="pres">
      <dgm:prSet presAssocID="{CBB47A9C-EEE6-1448-B2C9-B15B66E11906}" presName="sibTrans" presStyleLbl="sibTrans2D1" presStyleIdx="2" presStyleCnt="3"/>
      <dgm:spPr/>
    </dgm:pt>
    <dgm:pt modelId="{85FADDDF-6482-6740-9FDF-9C863DAD9A07}" type="pres">
      <dgm:prSet presAssocID="{CBB47A9C-EEE6-1448-B2C9-B15B66E11906}" presName="connectorText" presStyleLbl="sibTrans2D1" presStyleIdx="2" presStyleCnt="3"/>
      <dgm:spPr/>
    </dgm:pt>
    <dgm:pt modelId="{2925C1C2-9EA4-A74C-80B8-B71F306B5754}" type="pres">
      <dgm:prSet presAssocID="{0F09E55B-CB5A-4E4A-BC2C-56C896E09666}" presName="node" presStyleLbl="node1" presStyleIdx="3" presStyleCnt="4">
        <dgm:presLayoutVars>
          <dgm:bulletEnabled val="1"/>
        </dgm:presLayoutVars>
      </dgm:prSet>
      <dgm:spPr/>
    </dgm:pt>
  </dgm:ptLst>
  <dgm:cxnLst>
    <dgm:cxn modelId="{8C677307-FB39-7A4D-AC8E-2DAB461F82D2}" type="presOf" srcId="{CBB47A9C-EEE6-1448-B2C9-B15B66E11906}" destId="{3EB841B2-2D35-EA48-8B8E-888C425DCC30}" srcOrd="0" destOrd="0" presId="urn:microsoft.com/office/officeart/2005/8/layout/process1"/>
    <dgm:cxn modelId="{E91EAD0C-6E1C-E441-9537-15E183C558DE}" srcId="{B93F9AFE-CF9E-FD4F-9F49-49C5D6A1D969}" destId="{CCC7D66A-EED1-0946-BB1A-B848AC215451}" srcOrd="0" destOrd="0" parTransId="{B901E77C-AA9C-5040-9D5F-7667359E91DB}" sibTransId="{D1950C80-5F82-7546-84D7-8440EB9396F9}"/>
    <dgm:cxn modelId="{22ED7313-E798-294E-8C6F-E7C14F7D9F12}" type="presOf" srcId="{F5D1C109-2E75-804B-B998-1DCB5E32532B}" destId="{42E6EFC9-D498-CE49-B4A8-C9F064CE524E}" srcOrd="0" destOrd="0" presId="urn:microsoft.com/office/officeart/2005/8/layout/process1"/>
    <dgm:cxn modelId="{46AB9134-FCE1-7D41-8FB4-E5A054923825}" srcId="{B93F9AFE-CF9E-FD4F-9F49-49C5D6A1D969}" destId="{F5D1C109-2E75-804B-B998-1DCB5E32532B}" srcOrd="2" destOrd="0" parTransId="{F60E3B61-037B-894B-883D-12884C5A6784}" sibTransId="{CBB47A9C-EEE6-1448-B2C9-B15B66E11906}"/>
    <dgm:cxn modelId="{7CC2B35E-DDD7-E94E-9691-C740715B759B}" type="presOf" srcId="{CBB47A9C-EEE6-1448-B2C9-B15B66E11906}" destId="{85FADDDF-6482-6740-9FDF-9C863DAD9A07}" srcOrd="1" destOrd="0" presId="urn:microsoft.com/office/officeart/2005/8/layout/process1"/>
    <dgm:cxn modelId="{5964FC60-EA05-7A4C-AEF4-BF50E81089D3}" srcId="{B93F9AFE-CF9E-FD4F-9F49-49C5D6A1D969}" destId="{19C511D7-BED3-204E-B932-1C09D0E6A182}" srcOrd="1" destOrd="0" parTransId="{6AD1AE4A-BCA0-2C40-B15A-53D95E76C1EC}" sibTransId="{06D4B266-9A21-7448-A91D-6981000FF326}"/>
    <dgm:cxn modelId="{6115FBAA-71EF-5F45-843A-08D9EC8A8DB3}" type="presOf" srcId="{0F09E55B-CB5A-4E4A-BC2C-56C896E09666}" destId="{2925C1C2-9EA4-A74C-80B8-B71F306B5754}" srcOrd="0" destOrd="0" presId="urn:microsoft.com/office/officeart/2005/8/layout/process1"/>
    <dgm:cxn modelId="{B77402B2-4306-0B4F-99BC-312096F3C71E}" type="presOf" srcId="{D1950C80-5F82-7546-84D7-8440EB9396F9}" destId="{0F351DD3-F076-3E4E-BD35-882C99E3F76F}" srcOrd="0" destOrd="0" presId="urn:microsoft.com/office/officeart/2005/8/layout/process1"/>
    <dgm:cxn modelId="{494999B6-B748-8246-80AB-B1E6791D9B78}" type="presOf" srcId="{D1950C80-5F82-7546-84D7-8440EB9396F9}" destId="{5FE694CA-1EC2-DD42-A5D2-456E73CCA860}" srcOrd="1" destOrd="0" presId="urn:microsoft.com/office/officeart/2005/8/layout/process1"/>
    <dgm:cxn modelId="{90CC67C8-A8FB-1548-8E08-17DBFEEC9118}" type="presOf" srcId="{B93F9AFE-CF9E-FD4F-9F49-49C5D6A1D969}" destId="{76677237-BA0B-0048-81A2-D2ED3BEF019E}" srcOrd="0" destOrd="0" presId="urn:microsoft.com/office/officeart/2005/8/layout/process1"/>
    <dgm:cxn modelId="{C47E02D4-923D-184A-A0A4-18E3EE96B38D}" type="presOf" srcId="{19C511D7-BED3-204E-B932-1C09D0E6A182}" destId="{DE2B8318-A61A-6F46-A208-D31D5E37A39B}" srcOrd="0" destOrd="0" presId="urn:microsoft.com/office/officeart/2005/8/layout/process1"/>
    <dgm:cxn modelId="{EE5DC3DB-D561-144D-B940-1142305547D8}" type="presOf" srcId="{06D4B266-9A21-7448-A91D-6981000FF326}" destId="{D15FA06D-27BA-F440-B20F-314A7F723E4D}" srcOrd="0" destOrd="0" presId="urn:microsoft.com/office/officeart/2005/8/layout/process1"/>
    <dgm:cxn modelId="{CEACBAF1-0C24-634A-9D12-E018928D7D50}" type="presOf" srcId="{06D4B266-9A21-7448-A91D-6981000FF326}" destId="{D02D4921-E133-3240-8D96-3EF2FB01E93C}" srcOrd="1" destOrd="0" presId="urn:microsoft.com/office/officeart/2005/8/layout/process1"/>
    <dgm:cxn modelId="{431618F6-3A59-CF49-8718-682898BDC48D}" type="presOf" srcId="{CCC7D66A-EED1-0946-BB1A-B848AC215451}" destId="{38E04D0A-F927-4749-A271-A9B3D0F66E63}" srcOrd="0" destOrd="0" presId="urn:microsoft.com/office/officeart/2005/8/layout/process1"/>
    <dgm:cxn modelId="{FA5F65F9-00E6-E54A-8B1D-04B07B815977}" srcId="{B93F9AFE-CF9E-FD4F-9F49-49C5D6A1D969}" destId="{0F09E55B-CB5A-4E4A-BC2C-56C896E09666}" srcOrd="3" destOrd="0" parTransId="{9125E980-41B7-7542-984F-A45D77B41C14}" sibTransId="{2A915F3F-DF83-B64E-B7F9-FC5577830F22}"/>
    <dgm:cxn modelId="{26966FB8-4DA6-884B-9F43-5566A1B762F7}" type="presParOf" srcId="{76677237-BA0B-0048-81A2-D2ED3BEF019E}" destId="{38E04D0A-F927-4749-A271-A9B3D0F66E63}" srcOrd="0" destOrd="0" presId="urn:microsoft.com/office/officeart/2005/8/layout/process1"/>
    <dgm:cxn modelId="{1E005261-012F-CA4E-A56E-EE1AA90AF605}" type="presParOf" srcId="{76677237-BA0B-0048-81A2-D2ED3BEF019E}" destId="{0F351DD3-F076-3E4E-BD35-882C99E3F76F}" srcOrd="1" destOrd="0" presId="urn:microsoft.com/office/officeart/2005/8/layout/process1"/>
    <dgm:cxn modelId="{64CEE3EC-7DE4-4B44-9476-2ED79085323A}" type="presParOf" srcId="{0F351DD3-F076-3E4E-BD35-882C99E3F76F}" destId="{5FE694CA-1EC2-DD42-A5D2-456E73CCA860}" srcOrd="0" destOrd="0" presId="urn:microsoft.com/office/officeart/2005/8/layout/process1"/>
    <dgm:cxn modelId="{0672935B-789D-0E41-8FEE-02DF9E55FEFC}" type="presParOf" srcId="{76677237-BA0B-0048-81A2-D2ED3BEF019E}" destId="{DE2B8318-A61A-6F46-A208-D31D5E37A39B}" srcOrd="2" destOrd="0" presId="urn:microsoft.com/office/officeart/2005/8/layout/process1"/>
    <dgm:cxn modelId="{16957E19-89D6-8B49-81C9-B7FE6C473A90}" type="presParOf" srcId="{76677237-BA0B-0048-81A2-D2ED3BEF019E}" destId="{D15FA06D-27BA-F440-B20F-314A7F723E4D}" srcOrd="3" destOrd="0" presId="urn:microsoft.com/office/officeart/2005/8/layout/process1"/>
    <dgm:cxn modelId="{9E97982A-BE4E-5640-92A5-F3CFDA862E3F}" type="presParOf" srcId="{D15FA06D-27BA-F440-B20F-314A7F723E4D}" destId="{D02D4921-E133-3240-8D96-3EF2FB01E93C}" srcOrd="0" destOrd="0" presId="urn:microsoft.com/office/officeart/2005/8/layout/process1"/>
    <dgm:cxn modelId="{04E5A437-F5F4-3941-B0F3-A4118733EA3D}" type="presParOf" srcId="{76677237-BA0B-0048-81A2-D2ED3BEF019E}" destId="{42E6EFC9-D498-CE49-B4A8-C9F064CE524E}" srcOrd="4" destOrd="0" presId="urn:microsoft.com/office/officeart/2005/8/layout/process1"/>
    <dgm:cxn modelId="{75EC20A4-3BF9-A14E-B2F3-6073026F2036}" type="presParOf" srcId="{76677237-BA0B-0048-81A2-D2ED3BEF019E}" destId="{3EB841B2-2D35-EA48-8B8E-888C425DCC30}" srcOrd="5" destOrd="0" presId="urn:microsoft.com/office/officeart/2005/8/layout/process1"/>
    <dgm:cxn modelId="{83BE1125-1DF8-1F4F-9667-FD75753A3499}" type="presParOf" srcId="{3EB841B2-2D35-EA48-8B8E-888C425DCC30}" destId="{85FADDDF-6482-6740-9FDF-9C863DAD9A07}" srcOrd="0" destOrd="0" presId="urn:microsoft.com/office/officeart/2005/8/layout/process1"/>
    <dgm:cxn modelId="{F1D13791-AC74-3A4F-806F-675AFE1B069C}" type="presParOf" srcId="{76677237-BA0B-0048-81A2-D2ED3BEF019E}" destId="{2925C1C2-9EA4-A74C-80B8-B71F306B575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0BAE6-F8B4-6A42-A407-3D6C4ECFA28B}">
      <dsp:nvSpPr>
        <dsp:cNvPr id="0" name=""/>
        <dsp:cNvSpPr/>
      </dsp:nvSpPr>
      <dsp:spPr>
        <a:xfrm>
          <a:off x="0" y="386432"/>
          <a:ext cx="12932229" cy="15214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3685" tIns="437388" rIns="1003685" bIns="149352" numCol="1" spcCol="1270" anchor="t" anchorCtr="0">
          <a:noAutofit/>
        </a:bodyPr>
        <a:lstStyle/>
        <a:p>
          <a:pPr marL="228600" lvl="1" indent="-228600" algn="l" defTabSz="933450">
            <a:lnSpc>
              <a:spcPct val="90000"/>
            </a:lnSpc>
            <a:spcBef>
              <a:spcPct val="0"/>
            </a:spcBef>
            <a:spcAft>
              <a:spcPct val="15000"/>
            </a:spcAft>
            <a:buChar char="•"/>
          </a:pPr>
          <a:r>
            <a:rPr lang="en" sz="2100" kern="1200">
              <a:solidFill>
                <a:srgbClr val="434159"/>
              </a:solidFill>
              <a:latin typeface="Arial Nova"/>
            </a:rPr>
            <a:t>Assign specific due dates to each task on your list and make sure that those deadlines are met. </a:t>
          </a:r>
          <a:endParaRPr lang="en-US" sz="2100" kern="1200">
            <a:latin typeface="Arial Nova"/>
          </a:endParaRPr>
        </a:p>
        <a:p>
          <a:pPr marL="228600" lvl="1" indent="-228600" algn="l" defTabSz="933450">
            <a:lnSpc>
              <a:spcPct val="90000"/>
            </a:lnSpc>
            <a:spcBef>
              <a:spcPct val="0"/>
            </a:spcBef>
            <a:spcAft>
              <a:spcPct val="15000"/>
            </a:spcAft>
            <a:buChar char="•"/>
          </a:pPr>
          <a:r>
            <a:rPr lang="en" sz="2100" kern="1200">
              <a:solidFill>
                <a:srgbClr val="434159"/>
              </a:solidFill>
              <a:latin typeface="Arial Nova"/>
            </a:rPr>
            <a:t>Your plan should revolve around the project's overall due date.</a:t>
          </a:r>
          <a:endParaRPr lang="en" sz="2100" b="1" kern="1200">
            <a:latin typeface="Arial Nova"/>
          </a:endParaRPr>
        </a:p>
      </dsp:txBody>
      <dsp:txXfrm>
        <a:off x="0" y="386432"/>
        <a:ext cx="12932229" cy="1521449"/>
      </dsp:txXfrm>
    </dsp:sp>
    <dsp:sp modelId="{2AC92C96-5568-D34E-BD29-9BDF484A16AE}">
      <dsp:nvSpPr>
        <dsp:cNvPr id="0" name=""/>
        <dsp:cNvSpPr/>
      </dsp:nvSpPr>
      <dsp:spPr>
        <a:xfrm>
          <a:off x="646611" y="76472"/>
          <a:ext cx="905256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65" tIns="0" rIns="342165" bIns="0" numCol="1" spcCol="1270" anchor="ctr" anchorCtr="0">
          <a:noAutofit/>
        </a:bodyPr>
        <a:lstStyle/>
        <a:p>
          <a:pPr marL="0" lvl="0" indent="0" algn="l" defTabSz="933450">
            <a:lnSpc>
              <a:spcPct val="90000"/>
            </a:lnSpc>
            <a:spcBef>
              <a:spcPct val="0"/>
            </a:spcBef>
            <a:spcAft>
              <a:spcPct val="35000"/>
            </a:spcAft>
            <a:buNone/>
          </a:pPr>
          <a:r>
            <a:rPr lang="en-US" sz="2100" b="1" kern="1200">
              <a:latin typeface="Arial Nova"/>
            </a:rPr>
            <a:t>Create a timeline</a:t>
          </a:r>
        </a:p>
      </dsp:txBody>
      <dsp:txXfrm>
        <a:off x="676873" y="106734"/>
        <a:ext cx="8992036" cy="559396"/>
      </dsp:txXfrm>
    </dsp:sp>
    <dsp:sp modelId="{C0E7D740-189D-B743-9EB5-D684D16A49C4}">
      <dsp:nvSpPr>
        <dsp:cNvPr id="0" name=""/>
        <dsp:cNvSpPr/>
      </dsp:nvSpPr>
      <dsp:spPr>
        <a:xfrm>
          <a:off x="0" y="2331242"/>
          <a:ext cx="12932229" cy="1223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3685" tIns="437388" rIns="1003685" bIns="149352" numCol="1" spcCol="1270" anchor="t" anchorCtr="0">
          <a:noAutofit/>
        </a:bodyPr>
        <a:lstStyle/>
        <a:p>
          <a:pPr marL="228600" lvl="1" indent="-228600" algn="l" defTabSz="933450">
            <a:lnSpc>
              <a:spcPct val="90000"/>
            </a:lnSpc>
            <a:spcBef>
              <a:spcPct val="0"/>
            </a:spcBef>
            <a:spcAft>
              <a:spcPct val="15000"/>
            </a:spcAft>
            <a:buChar char="•"/>
          </a:pPr>
          <a:r>
            <a:rPr lang="en" sz="2100" kern="1200">
              <a:solidFill>
                <a:srgbClr val="434159"/>
              </a:solidFill>
              <a:latin typeface="Arial Nova"/>
            </a:rPr>
            <a:t>This is a checklist of actionable tasks you must complete to achieve your goals. </a:t>
          </a:r>
          <a:endParaRPr lang="en-US" sz="2100" kern="1200">
            <a:latin typeface="Arial Nova"/>
          </a:endParaRPr>
        </a:p>
        <a:p>
          <a:pPr marL="228600" lvl="1" indent="-228600" algn="l" defTabSz="933450">
            <a:lnSpc>
              <a:spcPct val="90000"/>
            </a:lnSpc>
            <a:spcBef>
              <a:spcPct val="0"/>
            </a:spcBef>
            <a:spcAft>
              <a:spcPct val="15000"/>
            </a:spcAft>
            <a:buChar char="•"/>
          </a:pPr>
          <a:r>
            <a:rPr lang="en" sz="2100" kern="1200">
              <a:solidFill>
                <a:srgbClr val="434159"/>
              </a:solidFill>
              <a:latin typeface="Arial Nova"/>
            </a:rPr>
            <a:t>It keeps your team on track and is easy to reference when determining the next steps.</a:t>
          </a:r>
          <a:endParaRPr lang="en" sz="2100" kern="1200">
            <a:latin typeface="Arial Nova"/>
          </a:endParaRPr>
        </a:p>
      </dsp:txBody>
      <dsp:txXfrm>
        <a:off x="0" y="2331242"/>
        <a:ext cx="12932229" cy="1223775"/>
      </dsp:txXfrm>
    </dsp:sp>
    <dsp:sp modelId="{793AF8C9-B5A3-6D4E-ADD3-9D352E4DD990}">
      <dsp:nvSpPr>
        <dsp:cNvPr id="0" name=""/>
        <dsp:cNvSpPr/>
      </dsp:nvSpPr>
      <dsp:spPr>
        <a:xfrm>
          <a:off x="646611" y="2021282"/>
          <a:ext cx="905256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65" tIns="0" rIns="342165" bIns="0" numCol="1" spcCol="1270" anchor="ctr" anchorCtr="0">
          <a:noAutofit/>
        </a:bodyPr>
        <a:lstStyle/>
        <a:p>
          <a:pPr marL="0" lvl="0" indent="0" algn="l" defTabSz="933450">
            <a:lnSpc>
              <a:spcPct val="90000"/>
            </a:lnSpc>
            <a:spcBef>
              <a:spcPct val="0"/>
            </a:spcBef>
            <a:spcAft>
              <a:spcPct val="35000"/>
            </a:spcAft>
            <a:buNone/>
          </a:pPr>
          <a:r>
            <a:rPr lang="en-US" sz="2100" b="1" kern="1200">
              <a:latin typeface="Arial Nova"/>
            </a:rPr>
            <a:t>Create a task list</a:t>
          </a:r>
        </a:p>
      </dsp:txBody>
      <dsp:txXfrm>
        <a:off x="676873" y="2051544"/>
        <a:ext cx="8992036" cy="559396"/>
      </dsp:txXfrm>
    </dsp:sp>
    <dsp:sp modelId="{C9D7059A-F062-1742-B2A7-E904E3E26C20}">
      <dsp:nvSpPr>
        <dsp:cNvPr id="0" name=""/>
        <dsp:cNvSpPr/>
      </dsp:nvSpPr>
      <dsp:spPr>
        <a:xfrm>
          <a:off x="0" y="3978377"/>
          <a:ext cx="12932229" cy="2447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3685" tIns="437388" rIns="1003685" bIns="149352" numCol="1" spcCol="1270" anchor="t" anchorCtr="0">
          <a:noAutofit/>
        </a:bodyPr>
        <a:lstStyle/>
        <a:p>
          <a:pPr marL="228600" lvl="1" indent="-228600" algn="l" defTabSz="933450">
            <a:lnSpc>
              <a:spcPct val="90000"/>
            </a:lnSpc>
            <a:spcBef>
              <a:spcPct val="0"/>
            </a:spcBef>
            <a:spcAft>
              <a:spcPct val="15000"/>
            </a:spcAft>
            <a:buChar char="•"/>
          </a:pPr>
          <a:r>
            <a:rPr lang="en" sz="2100" kern="1200">
              <a:latin typeface="Arial Nova"/>
            </a:rPr>
            <a:t>Ensure all stakeholders, including employees, customers, suppliers, and external partners are aware of the project timeline and objectives.</a:t>
          </a:r>
          <a:endParaRPr lang="en-US" sz="2100" kern="1200">
            <a:latin typeface="Arial Nova"/>
          </a:endParaRPr>
        </a:p>
        <a:p>
          <a:pPr marL="228600" lvl="1" indent="-228600" algn="l" defTabSz="933450">
            <a:lnSpc>
              <a:spcPct val="90000"/>
            </a:lnSpc>
            <a:spcBef>
              <a:spcPct val="0"/>
            </a:spcBef>
            <a:spcAft>
              <a:spcPct val="15000"/>
            </a:spcAft>
            <a:buChar char="•"/>
          </a:pPr>
          <a:r>
            <a:rPr lang="en" sz="2100" kern="1200">
              <a:latin typeface="Arial Nova"/>
            </a:rPr>
            <a:t>Have clear channels of communication. Examples include email, phone, or in-person meetings.</a:t>
          </a:r>
        </a:p>
        <a:p>
          <a:pPr marL="228600" lvl="1" indent="-228600" algn="l" defTabSz="933450">
            <a:lnSpc>
              <a:spcPct val="90000"/>
            </a:lnSpc>
            <a:spcBef>
              <a:spcPct val="0"/>
            </a:spcBef>
            <a:spcAft>
              <a:spcPct val="15000"/>
            </a:spcAft>
            <a:buChar char="•"/>
          </a:pPr>
          <a:r>
            <a:rPr lang="en" sz="2100" kern="1200">
              <a:latin typeface="Arial Nova"/>
            </a:rPr>
            <a:t>Ensure that everyone understands the company's change management process and procedures.</a:t>
          </a:r>
        </a:p>
      </dsp:txBody>
      <dsp:txXfrm>
        <a:off x="0" y="3978377"/>
        <a:ext cx="12932229" cy="2447550"/>
      </dsp:txXfrm>
    </dsp:sp>
    <dsp:sp modelId="{0D5FA700-BA92-C44B-B1E4-CFFFB861361F}">
      <dsp:nvSpPr>
        <dsp:cNvPr id="0" name=""/>
        <dsp:cNvSpPr/>
      </dsp:nvSpPr>
      <dsp:spPr>
        <a:xfrm>
          <a:off x="646611" y="3668417"/>
          <a:ext cx="905256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65" tIns="0" rIns="342165" bIns="0" numCol="1" spcCol="1270" anchor="ctr" anchorCtr="0">
          <a:noAutofit/>
        </a:bodyPr>
        <a:lstStyle/>
        <a:p>
          <a:pPr marL="0" lvl="0" indent="0" algn="l" defTabSz="933450">
            <a:lnSpc>
              <a:spcPct val="90000"/>
            </a:lnSpc>
            <a:spcBef>
              <a:spcPct val="0"/>
            </a:spcBef>
            <a:spcAft>
              <a:spcPct val="35000"/>
            </a:spcAft>
            <a:buNone/>
          </a:pPr>
          <a:r>
            <a:rPr lang="en-US" sz="2100" b="1" kern="1200">
              <a:latin typeface="Arial Nova"/>
            </a:rPr>
            <a:t>Create a communication strategy</a:t>
          </a:r>
        </a:p>
      </dsp:txBody>
      <dsp:txXfrm>
        <a:off x="676873" y="3698679"/>
        <a:ext cx="899203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4D0A-F927-4749-A271-A9B3D0F66E63}">
      <dsp:nvSpPr>
        <dsp:cNvPr id="0" name=""/>
        <dsp:cNvSpPr/>
      </dsp:nvSpPr>
      <dsp:spPr>
        <a:xfrm>
          <a:off x="6034" y="1511682"/>
          <a:ext cx="2638511" cy="15831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 sz="2600" kern="1200">
              <a:solidFill>
                <a:schemeClr val="bg1"/>
              </a:solidFill>
              <a:latin typeface="Arial Nova" panose="020B0504020202020204" pitchFamily="34" charset="0"/>
            </a:rPr>
            <a:t>Execute the communication plan</a:t>
          </a:r>
          <a:endParaRPr lang="en-US" sz="2600" kern="1200">
            <a:solidFill>
              <a:schemeClr val="bg1"/>
            </a:solidFill>
            <a:latin typeface="Arial Nova" panose="020B0504020202020204" pitchFamily="34" charset="0"/>
          </a:endParaRPr>
        </a:p>
      </dsp:txBody>
      <dsp:txXfrm>
        <a:off x="52402" y="1558050"/>
        <a:ext cx="2545775" cy="1490370"/>
      </dsp:txXfrm>
    </dsp:sp>
    <dsp:sp modelId="{0F351DD3-F076-3E4E-BD35-882C99E3F76F}">
      <dsp:nvSpPr>
        <dsp:cNvPr id="0" name=""/>
        <dsp:cNvSpPr/>
      </dsp:nvSpPr>
      <dsp:spPr>
        <a:xfrm>
          <a:off x="2908397" y="1976060"/>
          <a:ext cx="559364" cy="65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chemeClr val="bg1"/>
            </a:solidFill>
            <a:latin typeface="Arial Nova" panose="020B0504020202020204" pitchFamily="34" charset="0"/>
          </a:endParaRPr>
        </a:p>
      </dsp:txBody>
      <dsp:txXfrm>
        <a:off x="2908397" y="2106930"/>
        <a:ext cx="391555" cy="392610"/>
      </dsp:txXfrm>
    </dsp:sp>
    <dsp:sp modelId="{DE2B8318-A61A-6F46-A208-D31D5E37A39B}">
      <dsp:nvSpPr>
        <dsp:cNvPr id="0" name=""/>
        <dsp:cNvSpPr/>
      </dsp:nvSpPr>
      <dsp:spPr>
        <a:xfrm>
          <a:off x="3699950" y="1511682"/>
          <a:ext cx="2638511" cy="15831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 sz="2600" kern="1200">
              <a:solidFill>
                <a:schemeClr val="bg1"/>
              </a:solidFill>
              <a:latin typeface="Arial Nova" panose="020B0504020202020204" pitchFamily="34" charset="0"/>
            </a:rPr>
            <a:t>Provide training</a:t>
          </a:r>
          <a:endParaRPr lang="en-US" sz="2600" kern="1200">
            <a:solidFill>
              <a:schemeClr val="bg1"/>
            </a:solidFill>
            <a:latin typeface="Arial Nova" panose="020B0504020202020204" pitchFamily="34" charset="0"/>
          </a:endParaRPr>
        </a:p>
      </dsp:txBody>
      <dsp:txXfrm>
        <a:off x="3746318" y="1558050"/>
        <a:ext cx="2545775" cy="1490370"/>
      </dsp:txXfrm>
    </dsp:sp>
    <dsp:sp modelId="{D15FA06D-27BA-F440-B20F-314A7F723E4D}">
      <dsp:nvSpPr>
        <dsp:cNvPr id="0" name=""/>
        <dsp:cNvSpPr/>
      </dsp:nvSpPr>
      <dsp:spPr>
        <a:xfrm>
          <a:off x="6602312" y="1976060"/>
          <a:ext cx="559364" cy="65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chemeClr val="bg1"/>
            </a:solidFill>
            <a:latin typeface="Arial Nova" panose="020B0504020202020204" pitchFamily="34" charset="0"/>
          </a:endParaRPr>
        </a:p>
      </dsp:txBody>
      <dsp:txXfrm>
        <a:off x="6602312" y="2106930"/>
        <a:ext cx="391555" cy="392610"/>
      </dsp:txXfrm>
    </dsp:sp>
    <dsp:sp modelId="{42E6EFC9-D498-CE49-B4A8-C9F064CE524E}">
      <dsp:nvSpPr>
        <dsp:cNvPr id="0" name=""/>
        <dsp:cNvSpPr/>
      </dsp:nvSpPr>
      <dsp:spPr>
        <a:xfrm>
          <a:off x="7393866" y="1511682"/>
          <a:ext cx="2638511" cy="15831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 sz="2600" kern="1200">
              <a:solidFill>
                <a:schemeClr val="bg1"/>
              </a:solidFill>
              <a:latin typeface="Arial Nova" panose="020B0504020202020204" pitchFamily="34" charset="0"/>
            </a:rPr>
            <a:t>Identify and quickly address roadblocks</a:t>
          </a:r>
        </a:p>
      </dsp:txBody>
      <dsp:txXfrm>
        <a:off x="7440234" y="1558050"/>
        <a:ext cx="2545775" cy="1490370"/>
      </dsp:txXfrm>
    </dsp:sp>
    <dsp:sp modelId="{3EB841B2-2D35-EA48-8B8E-888C425DCC30}">
      <dsp:nvSpPr>
        <dsp:cNvPr id="0" name=""/>
        <dsp:cNvSpPr/>
      </dsp:nvSpPr>
      <dsp:spPr>
        <a:xfrm>
          <a:off x="10296228" y="1976060"/>
          <a:ext cx="559364" cy="65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chemeClr val="bg1"/>
            </a:solidFill>
            <a:latin typeface="Arial Nova" panose="020B0504020202020204" pitchFamily="34" charset="0"/>
          </a:endParaRPr>
        </a:p>
      </dsp:txBody>
      <dsp:txXfrm>
        <a:off x="10296228" y="2106930"/>
        <a:ext cx="391555" cy="392610"/>
      </dsp:txXfrm>
    </dsp:sp>
    <dsp:sp modelId="{2925C1C2-9EA4-A74C-80B8-B71F306B5754}">
      <dsp:nvSpPr>
        <dsp:cNvPr id="0" name=""/>
        <dsp:cNvSpPr/>
      </dsp:nvSpPr>
      <dsp:spPr>
        <a:xfrm>
          <a:off x="11087782" y="1511682"/>
          <a:ext cx="2638511" cy="15831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 sz="2600" kern="1200">
              <a:solidFill>
                <a:schemeClr val="bg1"/>
              </a:solidFill>
              <a:latin typeface="Arial Nova" panose="020B0504020202020204" pitchFamily="34" charset="0"/>
            </a:rPr>
            <a:t>Monitor progress</a:t>
          </a:r>
        </a:p>
      </dsp:txBody>
      <dsp:txXfrm>
        <a:off x="11134150" y="1558050"/>
        <a:ext cx="2545775" cy="149037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83FCF-F177-0E43-80F8-C92F483B9A41}"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1D06A-9C08-E94A-8610-26FEB0571B61}" type="slidenum">
              <a:rPr lang="en-US" smtClean="0"/>
              <a:t>‹#›</a:t>
            </a:fld>
            <a:endParaRPr lang="en-US"/>
          </a:p>
        </p:txBody>
      </p:sp>
    </p:spTree>
    <p:extLst>
      <p:ext uri="{BB962C8B-B14F-4D97-AF65-F5344CB8AC3E}">
        <p14:creationId xmlns:p14="http://schemas.microsoft.com/office/powerpoint/2010/main" val="3194815340"/>
      </p:ext>
    </p:extLst>
  </p:cSld>
  <p:clrMap bg1="lt1" tx1="dk1" bg2="lt2" tx2="dk2" accent1="accent1" accent2="accent2" accent3="accent3" accent4="accent4" accent5="accent5" accent6="accent6" hlink="hlink" folHlink="folHlink"/>
  <p:notesStyle>
    <a:lvl1pPr marL="0" algn="l" defTabSz="1097236" rtl="0" eaLnBrk="1" latinLnBrk="0" hangingPunct="1">
      <a:defRPr sz="1440" kern="1200">
        <a:solidFill>
          <a:schemeClr val="tx1"/>
        </a:solidFill>
        <a:latin typeface="+mn-lt"/>
        <a:ea typeface="+mn-ea"/>
        <a:cs typeface="+mn-cs"/>
      </a:defRPr>
    </a:lvl1pPr>
    <a:lvl2pPr marL="548618" algn="l" defTabSz="1097236" rtl="0" eaLnBrk="1" latinLnBrk="0" hangingPunct="1">
      <a:defRPr sz="1440" kern="1200">
        <a:solidFill>
          <a:schemeClr val="tx1"/>
        </a:solidFill>
        <a:latin typeface="+mn-lt"/>
        <a:ea typeface="+mn-ea"/>
        <a:cs typeface="+mn-cs"/>
      </a:defRPr>
    </a:lvl2pPr>
    <a:lvl3pPr marL="1097236" algn="l" defTabSz="1097236" rtl="0" eaLnBrk="1" latinLnBrk="0" hangingPunct="1">
      <a:defRPr sz="1440" kern="1200">
        <a:solidFill>
          <a:schemeClr val="tx1"/>
        </a:solidFill>
        <a:latin typeface="+mn-lt"/>
        <a:ea typeface="+mn-ea"/>
        <a:cs typeface="+mn-cs"/>
      </a:defRPr>
    </a:lvl3pPr>
    <a:lvl4pPr marL="1645854" algn="l" defTabSz="1097236" rtl="0" eaLnBrk="1" latinLnBrk="0" hangingPunct="1">
      <a:defRPr sz="1440" kern="1200">
        <a:solidFill>
          <a:schemeClr val="tx1"/>
        </a:solidFill>
        <a:latin typeface="+mn-lt"/>
        <a:ea typeface="+mn-ea"/>
        <a:cs typeface="+mn-cs"/>
      </a:defRPr>
    </a:lvl4pPr>
    <a:lvl5pPr marL="2194472" algn="l" defTabSz="1097236" rtl="0" eaLnBrk="1" latinLnBrk="0" hangingPunct="1">
      <a:defRPr sz="1440" kern="1200">
        <a:solidFill>
          <a:schemeClr val="tx1"/>
        </a:solidFill>
        <a:latin typeface="+mn-lt"/>
        <a:ea typeface="+mn-ea"/>
        <a:cs typeface="+mn-cs"/>
      </a:defRPr>
    </a:lvl5pPr>
    <a:lvl6pPr marL="2743091" algn="l" defTabSz="1097236" rtl="0" eaLnBrk="1" latinLnBrk="0" hangingPunct="1">
      <a:defRPr sz="1440" kern="1200">
        <a:solidFill>
          <a:schemeClr val="tx1"/>
        </a:solidFill>
        <a:latin typeface="+mn-lt"/>
        <a:ea typeface="+mn-ea"/>
        <a:cs typeface="+mn-cs"/>
      </a:defRPr>
    </a:lvl6pPr>
    <a:lvl7pPr marL="3291708" algn="l" defTabSz="1097236" rtl="0" eaLnBrk="1" latinLnBrk="0" hangingPunct="1">
      <a:defRPr sz="1440" kern="1200">
        <a:solidFill>
          <a:schemeClr val="tx1"/>
        </a:solidFill>
        <a:latin typeface="+mn-lt"/>
        <a:ea typeface="+mn-ea"/>
        <a:cs typeface="+mn-cs"/>
      </a:defRPr>
    </a:lvl7pPr>
    <a:lvl8pPr marL="3840326" algn="l" defTabSz="1097236" rtl="0" eaLnBrk="1" latinLnBrk="0" hangingPunct="1">
      <a:defRPr sz="1440" kern="1200">
        <a:solidFill>
          <a:schemeClr val="tx1"/>
        </a:solidFill>
        <a:latin typeface="+mn-lt"/>
        <a:ea typeface="+mn-ea"/>
        <a:cs typeface="+mn-cs"/>
      </a:defRPr>
    </a:lvl8pPr>
    <a:lvl9pPr marL="4388945" algn="l" defTabSz="1097236"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ealthedgetrial-my.sharepoint.com/:w:/r/personal/nhoward_healthedge_com/_layouts/15/Doc.aspx?sourcedoc=%7B3BC34EFE-C6DB-4B64-9386-A845A035B4E9%7D&amp;file=Timing%20for%20Leadership%20Workshops.docx&amp;action=default&amp;mobileredirect=true&amp;DefaultItemOpen=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alkme.com/blog/change-management-principl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For more information on recommendations on timings and pairing of sessions see </a:t>
            </a:r>
            <a:r>
              <a:rPr lang="en-US">
                <a:hlinkClick r:id="rId3"/>
              </a:rPr>
              <a:t>https://healthedgetrial-my.sharepoint.com/:w:/r/personal/nhoward_healthedge_com/_layouts/15/Doc.aspx?sourcedoc=%7B3BC34EFE-C6DB-4B64-9386-A845A035B4E9%7D&amp;file=Timing%20for%20Leadership%20Workshops.docx&amp;action=default&amp;mobileredirect=true&amp;DefaultItemOpen=1</a:t>
            </a:r>
            <a:r>
              <a:rPr lang="en-US"/>
              <a:t> </a:t>
            </a:r>
          </a:p>
          <a:p>
            <a:pPr marL="0" indent="0">
              <a:buNone/>
            </a:pPr>
            <a:endParaRPr lang="en-US"/>
          </a:p>
          <a:p>
            <a:pPr marL="0" indent="0">
              <a:buNone/>
            </a:pPr>
            <a:endParaRPr lang="en-US"/>
          </a:p>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2</a:t>
            </a:fld>
            <a:endParaRPr lang="en-US"/>
          </a:p>
        </p:txBody>
      </p:sp>
    </p:spTree>
    <p:extLst>
      <p:ext uri="{BB962C8B-B14F-4D97-AF65-F5344CB8AC3E}">
        <p14:creationId xmlns:p14="http://schemas.microsoft.com/office/powerpoint/2010/main" val="208081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a typeface="Calibri"/>
                <a:cs typeface="Calibri"/>
              </a:rPr>
              <a:t>As the change is implemented, the communication plan is executed to all the stakeholders, those impacted by the change will be provided training. It will be important for the leader to identify and quickly address any road </a:t>
            </a:r>
            <a:r>
              <a:rPr lang="en-US" sz="1400" err="1">
                <a:ea typeface="Calibri"/>
                <a:cs typeface="Calibri"/>
              </a:rPr>
              <a:t>bloacks</a:t>
            </a:r>
            <a:r>
              <a:rPr lang="en-US" sz="1400">
                <a:ea typeface="Calibri"/>
                <a:cs typeface="Calibri"/>
              </a:rPr>
              <a:t> that could prevent progress in the plan implementation. Lastly, as the change moves forward, make sure to monitor progress- having certain times to stop and track certain metrics. </a:t>
            </a:r>
          </a:p>
          <a:p>
            <a:endParaRPr lang="en-US" sz="1400">
              <a:ea typeface="Calibri"/>
              <a:cs typeface="Calibri"/>
            </a:endParaRPr>
          </a:p>
          <a:p>
            <a:r>
              <a:rPr lang="en-US" sz="1400">
                <a:ea typeface="Calibri"/>
                <a:cs typeface="Calibri"/>
              </a:rPr>
              <a:t>Bright ideas- Providing incentives may help staff embrace changes- make sure to think about these both individual and team level, making sure that these incentives will help to promote long-term stability so while planning a reward system for short-</a:t>
            </a:r>
            <a:r>
              <a:rPr lang="en-US" sz="1400" err="1">
                <a:ea typeface="Calibri"/>
                <a:cs typeface="Calibri"/>
              </a:rPr>
              <a:t>tearm</a:t>
            </a:r>
            <a:r>
              <a:rPr lang="en-US" sz="1400">
                <a:ea typeface="Calibri"/>
                <a:cs typeface="Calibri"/>
              </a:rPr>
              <a:t> goals (metrics/KPIs) but also planning for what the future goals will look like- organizational structures and/or innovative behaviors are some examples. Also, consider creating time for employees to present best practices to each other- either case reviews or less structured. Another idea is to identify through data who is doing well with certain topics, onboarding, conversion rates, listen to calls, see what they are doing different than others on the </a:t>
            </a:r>
            <a:r>
              <a:rPr lang="en-US" sz="1400" err="1">
                <a:ea typeface="Calibri"/>
                <a:cs typeface="Calibri"/>
              </a:rPr>
              <a:t>teac</a:t>
            </a:r>
            <a:r>
              <a:rPr lang="en-US" sz="1400">
                <a:ea typeface="Calibri"/>
                <a:cs typeface="Calibri"/>
              </a:rPr>
              <a:t>. Ask them to present to the team. </a:t>
            </a:r>
          </a:p>
        </p:txBody>
      </p:sp>
      <p:sp>
        <p:nvSpPr>
          <p:cNvPr id="4" name="Slide Number Placeholder 3"/>
          <p:cNvSpPr>
            <a:spLocks noGrp="1"/>
          </p:cNvSpPr>
          <p:nvPr>
            <p:ph type="sldNum" sz="quarter" idx="5"/>
          </p:nvPr>
        </p:nvSpPr>
        <p:spPr/>
        <p:txBody>
          <a:bodyPr/>
          <a:lstStyle/>
          <a:p>
            <a:fld id="{F281D06A-9C08-E94A-8610-26FEB0571B61}" type="slidenum">
              <a:rPr lang="en-US" smtClean="0"/>
              <a:t>11</a:t>
            </a:fld>
            <a:endParaRPr lang="en-US"/>
          </a:p>
        </p:txBody>
      </p:sp>
    </p:spTree>
    <p:extLst>
      <p:ext uri="{BB962C8B-B14F-4D97-AF65-F5344CB8AC3E}">
        <p14:creationId xmlns:p14="http://schemas.microsoft.com/office/powerpoint/2010/main" val="3236357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a typeface="Calibri"/>
                <a:cs typeface="Calibri"/>
              </a:rPr>
              <a:t>A bit on the Cycle of change to embrace with change- this is a continuous cycle of build, measure, learn and iterate. </a:t>
            </a:r>
          </a:p>
          <a:p>
            <a:endParaRPr lang="en-US" sz="1400">
              <a:ea typeface="Calibri"/>
              <a:cs typeface="Calibri"/>
            </a:endParaRPr>
          </a:p>
          <a:p>
            <a:r>
              <a:rPr lang="en-US" sz="1400">
                <a:ea typeface="Calibri"/>
                <a:cs typeface="Calibri"/>
              </a:rPr>
              <a:t>So build includes the building the </a:t>
            </a:r>
            <a:r>
              <a:rPr lang="en-US" sz="1400" err="1">
                <a:ea typeface="Calibri"/>
                <a:cs typeface="Calibri"/>
              </a:rPr>
              <a:t>structrue</a:t>
            </a:r>
            <a:r>
              <a:rPr lang="en-US" sz="1400">
                <a:ea typeface="Calibri"/>
                <a:cs typeface="Calibri"/>
              </a:rPr>
              <a:t> to monitor the progress- this might include one on one conversations with staff/employees using the goals/KPIs that were developed earlier within the processes. </a:t>
            </a:r>
          </a:p>
          <a:p>
            <a:endParaRPr lang="en-US" sz="1400">
              <a:ea typeface="Calibri"/>
              <a:cs typeface="Calibri"/>
            </a:endParaRPr>
          </a:p>
          <a:p>
            <a:r>
              <a:rPr lang="en-US" sz="1400">
                <a:ea typeface="Calibri"/>
                <a:cs typeface="Calibri"/>
              </a:rPr>
              <a:t>Measure is using data to track and trend KPIs/goals at certain intervals to determine if adjustments are needed. </a:t>
            </a:r>
          </a:p>
          <a:p>
            <a:endParaRPr lang="en-US" sz="1400">
              <a:ea typeface="Calibri"/>
              <a:cs typeface="Calibri"/>
            </a:endParaRPr>
          </a:p>
          <a:p>
            <a:r>
              <a:rPr lang="en-US" sz="1400">
                <a:ea typeface="Calibri"/>
                <a:cs typeface="Calibri"/>
              </a:rPr>
              <a:t>It is important to keep this lens of learning in place- what is working? What is not working? What can be improved- what are some solutions? Using that data- who are the high performers- what are they doing to be successful – share best practices with colleagues. Having formal and informal solutions available. - employees at all levels are responsible to look for opportunities for improvement in the process.</a:t>
            </a:r>
          </a:p>
          <a:p>
            <a:endParaRPr lang="en-US" sz="1400">
              <a:ea typeface="Calibri"/>
              <a:cs typeface="Calibri"/>
            </a:endParaRPr>
          </a:p>
          <a:p>
            <a:r>
              <a:rPr lang="en-US" sz="1400">
                <a:ea typeface="Calibri"/>
                <a:cs typeface="Calibri"/>
              </a:rPr>
              <a:t>Lastly, iterate. Once  all of the information from the first three steps has been reviewed, it may be necessary to make adjustments to promote </a:t>
            </a:r>
            <a:r>
              <a:rPr lang="en-US" sz="1400" err="1">
                <a:ea typeface="Calibri"/>
                <a:cs typeface="Calibri"/>
              </a:rPr>
              <a:t>effeciencies</a:t>
            </a:r>
            <a:r>
              <a:rPr lang="en-US" sz="1400">
                <a:ea typeface="Calibri"/>
                <a:cs typeface="Calibri"/>
              </a:rPr>
              <a:t>- this could be with goals/</a:t>
            </a:r>
            <a:r>
              <a:rPr lang="en-US" sz="1400" err="1">
                <a:ea typeface="Calibri"/>
                <a:cs typeface="Calibri"/>
              </a:rPr>
              <a:t>kpis</a:t>
            </a:r>
            <a:r>
              <a:rPr lang="en-US" sz="1400">
                <a:ea typeface="Calibri"/>
                <a:cs typeface="Calibri"/>
              </a:rPr>
              <a:t>, with in DCM it is most often with tweaks in the workflows. </a:t>
            </a:r>
          </a:p>
        </p:txBody>
      </p:sp>
      <p:sp>
        <p:nvSpPr>
          <p:cNvPr id="4" name="Slide Number Placeholder 3"/>
          <p:cNvSpPr>
            <a:spLocks noGrp="1"/>
          </p:cNvSpPr>
          <p:nvPr>
            <p:ph type="sldNum" sz="quarter" idx="5"/>
          </p:nvPr>
        </p:nvSpPr>
        <p:spPr/>
        <p:txBody>
          <a:bodyPr/>
          <a:lstStyle/>
          <a:p>
            <a:fld id="{F281D06A-9C08-E94A-8610-26FEB0571B61}" type="slidenum">
              <a:rPr lang="en-US" smtClean="0"/>
              <a:t>12</a:t>
            </a:fld>
            <a:endParaRPr lang="en-US"/>
          </a:p>
        </p:txBody>
      </p:sp>
    </p:spTree>
    <p:extLst>
      <p:ext uri="{BB962C8B-B14F-4D97-AF65-F5344CB8AC3E}">
        <p14:creationId xmlns:p14="http://schemas.microsoft.com/office/powerpoint/2010/main" val="422895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13</a:t>
            </a:fld>
            <a:endParaRPr lang="en-US"/>
          </a:p>
        </p:txBody>
      </p:sp>
    </p:spTree>
    <p:extLst>
      <p:ext uri="{BB962C8B-B14F-4D97-AF65-F5344CB8AC3E}">
        <p14:creationId xmlns:p14="http://schemas.microsoft.com/office/powerpoint/2010/main" val="238271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14</a:t>
            </a:fld>
            <a:endParaRPr lang="en-US"/>
          </a:p>
        </p:txBody>
      </p:sp>
    </p:spTree>
    <p:extLst>
      <p:ext uri="{BB962C8B-B14F-4D97-AF65-F5344CB8AC3E}">
        <p14:creationId xmlns:p14="http://schemas.microsoft.com/office/powerpoint/2010/main" val="399743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Clr>
                <a:schemeClr val="dk1"/>
              </a:buClr>
              <a:buSzPts val="900"/>
              <a:buNone/>
            </a:pPr>
            <a:r>
              <a:rPr lang="en-US" sz="1600">
                <a:solidFill>
                  <a:srgbClr val="3A3E41"/>
                </a:solidFill>
                <a:latin typeface="Roboto Light"/>
                <a:ea typeface="Roboto Light"/>
                <a:cs typeface="Roboto Light"/>
                <a:sym typeface="Roboto Light"/>
              </a:rPr>
              <a:t>We know that right now, it may feel like you’re getting it from all sides.  </a:t>
            </a:r>
            <a:r>
              <a:rPr lang="en-US" sz="1600" b="1">
                <a:solidFill>
                  <a:srgbClr val="3A3E41"/>
                </a:solidFill>
                <a:latin typeface="Roboto Light"/>
                <a:ea typeface="Roboto Light"/>
                <a:cs typeface="Roboto Light"/>
                <a:sym typeface="Roboto Light"/>
              </a:rPr>
              <a:t>Which of these challenges are you feeling most acutely? Any challenges not represented on the slide that may impact your strategic why? Write them down. </a:t>
            </a:r>
            <a:endParaRPr lang="en-US" sz="1200"/>
          </a:p>
          <a:p>
            <a:pPr marL="171450" lvl="0" indent="-114300" algn="l" rtl="0">
              <a:lnSpc>
                <a:spcPct val="100000"/>
              </a:lnSpc>
              <a:spcBef>
                <a:spcPts val="1200"/>
              </a:spcBef>
              <a:spcAft>
                <a:spcPts val="0"/>
              </a:spcAft>
              <a:buClr>
                <a:schemeClr val="dk1"/>
              </a:buClr>
              <a:buSzPts val="900"/>
              <a:buFont typeface="Arial"/>
              <a:buNone/>
            </a:pPr>
            <a:endParaRPr lang="en-US" sz="1200">
              <a:latin typeface="Roboto"/>
              <a:ea typeface="Roboto"/>
              <a:cs typeface="Roboto"/>
              <a:sym typeface="Roboto"/>
            </a:endParaRPr>
          </a:p>
        </p:txBody>
      </p:sp>
      <p:sp>
        <p:nvSpPr>
          <p:cNvPr id="4" name="Slide Number Placeholder 3"/>
          <p:cNvSpPr>
            <a:spLocks noGrp="1"/>
          </p:cNvSpPr>
          <p:nvPr>
            <p:ph type="sldNum" sz="quarter" idx="5"/>
          </p:nvPr>
        </p:nvSpPr>
        <p:spPr/>
        <p:txBody>
          <a:bodyPr/>
          <a:lstStyle/>
          <a:p>
            <a:fld id="{F281D06A-9C08-E94A-8610-26FEB0571B61}" type="slidenum">
              <a:rPr lang="en-US" smtClean="0"/>
              <a:t>15</a:t>
            </a:fld>
            <a:endParaRPr lang="en-US"/>
          </a:p>
        </p:txBody>
      </p:sp>
    </p:spTree>
    <p:extLst>
      <p:ext uri="{BB962C8B-B14F-4D97-AF65-F5344CB8AC3E}">
        <p14:creationId xmlns:p14="http://schemas.microsoft.com/office/powerpoint/2010/main" val="3249773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A few things to discuss- </a:t>
            </a:r>
          </a:p>
          <a:p>
            <a:pPr marL="0" indent="0">
              <a:buNone/>
            </a:pPr>
            <a:endParaRPr lang="en-US"/>
          </a:p>
          <a:p>
            <a:pPr marL="0" indent="0">
              <a:buNone/>
            </a:pPr>
            <a:r>
              <a:rPr lang="en-US"/>
              <a:t>How do you think staff productivity changes during a change?  Pause- allow time for an answer. When learning a new process the staff productivity may drop before it picks up. Keep this in mind at go live within that first month also with quality audits. </a:t>
            </a:r>
          </a:p>
          <a:p>
            <a:pPr marL="0" indent="0">
              <a:buNone/>
            </a:pPr>
            <a:endParaRPr lang="en-US"/>
          </a:p>
          <a:p>
            <a:pPr marL="0" indent="0">
              <a:buNone/>
            </a:pPr>
            <a:r>
              <a:rPr lang="en-US"/>
              <a:t>What about how change feels to staff? (Pause- allow time for an answer) Do you think they feel comfortable with their first digital onboard? As the staff onboards more members the comfort increases and they adjust their script depending on the member. This is something to consider with the numbers in that go live timeframe as well as- pushing through the discomfort - all part of the change process. </a:t>
            </a:r>
          </a:p>
          <a:p>
            <a:pPr marL="0" indent="0">
              <a:buNone/>
            </a:pPr>
            <a:endParaRPr lang="en-US"/>
          </a:p>
          <a:p>
            <a:pPr marL="0" indent="0">
              <a:buNone/>
            </a:pPr>
            <a:r>
              <a:rPr lang="en-US"/>
              <a:t>So you review this change with the team- what do you suppose is the team's first response? Do you think they are excited to change how they do everything that they currently do? Now add in varying levels of expertise with digital?  How do they discuss change when you (the leader) are not around? Do you think it is positive? Right most times we lean to the negative when it comes to change because it is unknown, we don't REALLY know how it will impact me or my job. </a:t>
            </a:r>
          </a:p>
          <a:p>
            <a:pPr marL="0" indent="0">
              <a:buNone/>
            </a:pPr>
            <a:endParaRPr lang="en-US"/>
          </a:p>
          <a:p>
            <a:pPr marL="0" indent="0">
              <a:buNone/>
            </a:pPr>
            <a:r>
              <a:rPr lang="en-US"/>
              <a:t>Can you see how having clarity of your and the organization's why will help with driving this change, by first helping you to explain this change to the team, but then it becomes the compass providing direction for the change- helping to ease the discomfort of doing something different. Because you have a vision with a clear why. </a:t>
            </a:r>
          </a:p>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16</a:t>
            </a:fld>
            <a:endParaRPr lang="en-US"/>
          </a:p>
        </p:txBody>
      </p:sp>
    </p:spTree>
    <p:extLst>
      <p:ext uri="{BB962C8B-B14F-4D97-AF65-F5344CB8AC3E}">
        <p14:creationId xmlns:p14="http://schemas.microsoft.com/office/powerpoint/2010/main" val="3957411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There are some strategies to include that will help convey the reasons for the upcoming change </a:t>
            </a:r>
          </a:p>
          <a:p>
            <a:pPr marL="0" indent="0">
              <a:buNone/>
            </a:pPr>
            <a:r>
              <a:rPr lang="en-US"/>
              <a:t>First one is Encourage Communication- it might feel scary to keep the door or chat open but BE available for questions- "What do you NOT want to tell me?", allow them to bring the fears, concerns. It is okay to parking lot some of these if there is not an answer today. </a:t>
            </a:r>
          </a:p>
          <a:p>
            <a:pPr marL="0" indent="0">
              <a:buNone/>
            </a:pPr>
            <a:r>
              <a:rPr lang="en-US"/>
              <a:t>Second- Address uncertainty- A question "What is keeping you up at night about this change?" Is a question that could be used. Most times your staff will tell you. Again, you might not have the answers to all the concerns at this point but it is important to track the concerns and make sure that you are able to listen. </a:t>
            </a:r>
          </a:p>
          <a:p>
            <a:pPr marL="0" indent="0">
              <a:buNone/>
            </a:pPr>
            <a:r>
              <a:rPr lang="en-US"/>
              <a:t>Guide to Solutions- As the change progresses it becomes easy for staff to find problems, one way to keep them in the positive mindset is to challenge them to bring a solution with any problem that they identify, so that they are assisting with the implementation. If they are skilled at the workflows or have a lot of indirect influence over the team – you may want to consider them for the Super User group. We will talk more about this in Staff Personas </a:t>
            </a:r>
          </a:p>
          <a:p>
            <a:pPr marL="0" indent="0">
              <a:buNone/>
            </a:pPr>
            <a:r>
              <a:rPr lang="en-US"/>
              <a:t>Remove barriers- As a leader, what barriers are you able to remove to make the change easier for the staff? This could be in the way of empowering the staff to make workflow decisions. This could be establishing a line of communication with the Internal IT department for security permissions, whatever it is. </a:t>
            </a:r>
          </a:p>
          <a:p>
            <a:pPr marL="0" indent="0">
              <a:buNone/>
            </a:pPr>
            <a:r>
              <a:rPr lang="en-US"/>
              <a:t>Model Innovative Mindset- This is the one that has to done at 100% - behind closed doors you can have doubts, concerns, questions but forward facing to your team you are the leader- The pace of the pack is determined by the leader. They are watching your every movement and listening to every word which is why so it is important to have clarity around the overall reason for this change. </a:t>
            </a:r>
          </a:p>
        </p:txBody>
      </p:sp>
      <p:sp>
        <p:nvSpPr>
          <p:cNvPr id="4" name="Slide Number Placeholder 3"/>
          <p:cNvSpPr>
            <a:spLocks noGrp="1"/>
          </p:cNvSpPr>
          <p:nvPr>
            <p:ph type="sldNum" sz="quarter" idx="5"/>
          </p:nvPr>
        </p:nvSpPr>
        <p:spPr/>
        <p:txBody>
          <a:bodyPr/>
          <a:lstStyle/>
          <a:p>
            <a:fld id="{F281D06A-9C08-E94A-8610-26FEB0571B61}" type="slidenum">
              <a:rPr lang="en-US" smtClean="0"/>
              <a:t>17</a:t>
            </a:fld>
            <a:endParaRPr lang="en-US"/>
          </a:p>
        </p:txBody>
      </p:sp>
    </p:spTree>
    <p:extLst>
      <p:ext uri="{BB962C8B-B14F-4D97-AF65-F5344CB8AC3E}">
        <p14:creationId xmlns:p14="http://schemas.microsoft.com/office/powerpoint/2010/main" val="2276749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18</a:t>
            </a:fld>
            <a:endParaRPr lang="en-US"/>
          </a:p>
        </p:txBody>
      </p:sp>
    </p:spTree>
    <p:extLst>
      <p:ext uri="{BB962C8B-B14F-4D97-AF65-F5344CB8AC3E}">
        <p14:creationId xmlns:p14="http://schemas.microsoft.com/office/powerpoint/2010/main" val="616382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a typeface="Calibri"/>
                <a:cs typeface="Calibri"/>
              </a:rPr>
              <a:t>Walk through the overview and Objectives</a:t>
            </a:r>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19</a:t>
            </a:fld>
            <a:endParaRPr lang="en-US"/>
          </a:p>
        </p:txBody>
      </p:sp>
    </p:spTree>
    <p:extLst>
      <p:ext uri="{BB962C8B-B14F-4D97-AF65-F5344CB8AC3E}">
        <p14:creationId xmlns:p14="http://schemas.microsoft.com/office/powerpoint/2010/main" val="920940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a typeface="Calibri"/>
                <a:cs typeface="Calibri"/>
              </a:rPr>
              <a:t>In starting to figure out the how – So you have probably figured out the why for you change by now. So the next question that will come to mind for your team will be how in the heck are we going to do this with everything else that we have going on? </a:t>
            </a:r>
            <a:endParaRPr lang="en-US">
              <a:ea typeface="Calibri"/>
              <a:cs typeface="Calibri"/>
            </a:endParaRPr>
          </a:p>
          <a:p>
            <a:endParaRPr lang="en-US" sz="1400">
              <a:ea typeface="Calibri"/>
              <a:cs typeface="Calibri"/>
            </a:endParaRPr>
          </a:p>
          <a:p>
            <a:r>
              <a:rPr lang="en-US" sz="1400">
                <a:ea typeface="Calibri"/>
                <a:cs typeface="Calibri"/>
              </a:rPr>
              <a:t>Honestly, it is a great question. Because most often, your other priorities don't go away. So as a leader, this is going to take some thought. Some of the first questions that might come to mind are on the screen but these are not the only questions the team may have but some examples of some are.... who are the stakeholders, do you have a spokesperson, what is the timeline, and what will the training plan be? </a:t>
            </a:r>
          </a:p>
          <a:p>
            <a:endParaRPr lang="en-US" sz="1400">
              <a:ea typeface="Calibri"/>
              <a:cs typeface="Calibri"/>
            </a:endParaRPr>
          </a:p>
          <a:p>
            <a:r>
              <a:rPr lang="en-US" sz="1400">
                <a:ea typeface="Calibri"/>
                <a:cs typeface="Calibri"/>
              </a:rPr>
              <a:t>What I want us to discuss at this point is how will knowing and communicating this information help the team you are putting together? Even if it is at a high level. </a:t>
            </a:r>
          </a:p>
        </p:txBody>
      </p:sp>
      <p:sp>
        <p:nvSpPr>
          <p:cNvPr id="4" name="Slide Number Placeholder 3"/>
          <p:cNvSpPr>
            <a:spLocks noGrp="1"/>
          </p:cNvSpPr>
          <p:nvPr>
            <p:ph type="sldNum" sz="quarter" idx="5"/>
          </p:nvPr>
        </p:nvSpPr>
        <p:spPr/>
        <p:txBody>
          <a:bodyPr/>
          <a:lstStyle/>
          <a:p>
            <a:fld id="{F281D06A-9C08-E94A-8610-26FEB0571B61}" type="slidenum">
              <a:rPr lang="en-US" smtClean="0"/>
              <a:t>20</a:t>
            </a:fld>
            <a:endParaRPr lang="en-US"/>
          </a:p>
        </p:txBody>
      </p:sp>
    </p:spTree>
    <p:extLst>
      <p:ext uri="{BB962C8B-B14F-4D97-AF65-F5344CB8AC3E}">
        <p14:creationId xmlns:p14="http://schemas.microsoft.com/office/powerpoint/2010/main" val="330272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36" rtl="0" eaLnBrk="1" fontAlgn="auto" latinLnBrk="0" hangingPunct="1">
              <a:lnSpc>
                <a:spcPct val="100000"/>
              </a:lnSpc>
              <a:spcBef>
                <a:spcPts val="0"/>
              </a:spcBef>
              <a:spcAft>
                <a:spcPts val="0"/>
              </a:spcAft>
              <a:buClrTx/>
              <a:buSzTx/>
              <a:buFontTx/>
              <a:buNone/>
              <a:tabLst/>
              <a:defRPr/>
            </a:pPr>
            <a:r>
              <a:rPr lang="en-US"/>
              <a:t>Welcome to Change 101- In this session we will walk through Change management at a high level and will have various activities to help leaders feel very comfortable in moving their teams through the implementation of digital care management. </a:t>
            </a:r>
          </a:p>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3</a:t>
            </a:fld>
            <a:endParaRPr lang="en-US"/>
          </a:p>
        </p:txBody>
      </p:sp>
    </p:spTree>
    <p:extLst>
      <p:ext uri="{BB962C8B-B14F-4D97-AF65-F5344CB8AC3E}">
        <p14:creationId xmlns:p14="http://schemas.microsoft.com/office/powerpoint/2010/main" val="487250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21</a:t>
            </a:fld>
            <a:endParaRPr lang="en-US"/>
          </a:p>
        </p:txBody>
      </p:sp>
    </p:spTree>
    <p:extLst>
      <p:ext uri="{BB962C8B-B14F-4D97-AF65-F5344CB8AC3E}">
        <p14:creationId xmlns:p14="http://schemas.microsoft.com/office/powerpoint/2010/main" val="2734497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22</a:t>
            </a:fld>
            <a:endParaRPr lang="en-US"/>
          </a:p>
        </p:txBody>
      </p:sp>
    </p:spTree>
    <p:extLst>
      <p:ext uri="{BB962C8B-B14F-4D97-AF65-F5344CB8AC3E}">
        <p14:creationId xmlns:p14="http://schemas.microsoft.com/office/powerpoint/2010/main" val="1655500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23</a:t>
            </a:fld>
            <a:endParaRPr lang="en-US"/>
          </a:p>
        </p:txBody>
      </p:sp>
    </p:spTree>
    <p:extLst>
      <p:ext uri="{BB962C8B-B14F-4D97-AF65-F5344CB8AC3E}">
        <p14:creationId xmlns:p14="http://schemas.microsoft.com/office/powerpoint/2010/main" val="3300662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24</a:t>
            </a:fld>
            <a:endParaRPr lang="en-US"/>
          </a:p>
        </p:txBody>
      </p:sp>
    </p:spTree>
    <p:extLst>
      <p:ext uri="{BB962C8B-B14F-4D97-AF65-F5344CB8AC3E}">
        <p14:creationId xmlns:p14="http://schemas.microsoft.com/office/powerpoint/2010/main" val="2547702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25</a:t>
            </a:fld>
            <a:endParaRPr lang="en-US"/>
          </a:p>
        </p:txBody>
      </p:sp>
    </p:spTree>
    <p:extLst>
      <p:ext uri="{BB962C8B-B14F-4D97-AF65-F5344CB8AC3E}">
        <p14:creationId xmlns:p14="http://schemas.microsoft.com/office/powerpoint/2010/main" val="2744399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26</a:t>
            </a:fld>
            <a:endParaRPr lang="en-US"/>
          </a:p>
        </p:txBody>
      </p:sp>
    </p:spTree>
    <p:extLst>
      <p:ext uri="{BB962C8B-B14F-4D97-AF65-F5344CB8AC3E}">
        <p14:creationId xmlns:p14="http://schemas.microsoft.com/office/powerpoint/2010/main" val="64501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27</a:t>
            </a:fld>
            <a:endParaRPr lang="en-US"/>
          </a:p>
        </p:txBody>
      </p:sp>
    </p:spTree>
    <p:extLst>
      <p:ext uri="{BB962C8B-B14F-4D97-AF65-F5344CB8AC3E}">
        <p14:creationId xmlns:p14="http://schemas.microsoft.com/office/powerpoint/2010/main" val="2115678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28</a:t>
            </a:fld>
            <a:endParaRPr lang="en-US"/>
          </a:p>
        </p:txBody>
      </p:sp>
    </p:spTree>
    <p:extLst>
      <p:ext uri="{BB962C8B-B14F-4D97-AF65-F5344CB8AC3E}">
        <p14:creationId xmlns:p14="http://schemas.microsoft.com/office/powerpoint/2010/main" val="532510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cs typeface="Calibri"/>
              </a:rPr>
              <a:t>Discuss why each of the pitfalls would impact achieving the vision? What might be an example of these- unrealistic expectations? Have you seen these play out in other initiatives? </a:t>
            </a:r>
          </a:p>
          <a:p>
            <a:pPr>
              <a:buNone/>
            </a:pPr>
            <a:endParaRPr lang="en-US">
              <a:latin typeface="Calibri"/>
              <a:cs typeface="Calibri"/>
            </a:endParaRPr>
          </a:p>
          <a:p>
            <a:pPr>
              <a:buNone/>
            </a:pPr>
            <a:r>
              <a:rPr lang="en-US">
                <a:latin typeface="Calibri"/>
                <a:cs typeface="Calibri"/>
              </a:rPr>
              <a:t>Discuss how the tips my look in action. Being honest for example- what does that mean when it comes to digital care management transformation? Will everyone on the team want to transform? Honestly, maybe not. Will it take time for learning this new workflow? Yes, it does take time. </a:t>
            </a:r>
          </a:p>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29</a:t>
            </a:fld>
            <a:endParaRPr lang="en-US"/>
          </a:p>
        </p:txBody>
      </p:sp>
    </p:spTree>
    <p:extLst>
      <p:ext uri="{BB962C8B-B14F-4D97-AF65-F5344CB8AC3E}">
        <p14:creationId xmlns:p14="http://schemas.microsoft.com/office/powerpoint/2010/main" val="1031874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30</a:t>
            </a:fld>
            <a:endParaRPr lang="en-US"/>
          </a:p>
        </p:txBody>
      </p:sp>
    </p:spTree>
    <p:extLst>
      <p:ext uri="{BB962C8B-B14F-4D97-AF65-F5344CB8AC3E}">
        <p14:creationId xmlns:p14="http://schemas.microsoft.com/office/powerpoint/2010/main" val="395250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a:t>In this session you will get a high level review of what change management is and the steps to move teams through change – as it pertains to digital care management. At completion of the session you will be able to define the goal of the change, have created the vision for this change, identify your stakeholders that will participate in the upcoming transformation and have an initial plan for the change, Sound good? Ok, let's get started. </a:t>
            </a:r>
          </a:p>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4</a:t>
            </a:fld>
            <a:endParaRPr lang="en-US"/>
          </a:p>
        </p:txBody>
      </p:sp>
    </p:spTree>
    <p:extLst>
      <p:ext uri="{BB962C8B-B14F-4D97-AF65-F5344CB8AC3E}">
        <p14:creationId xmlns:p14="http://schemas.microsoft.com/office/powerpoint/2010/main" val="4042049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31</a:t>
            </a:fld>
            <a:endParaRPr lang="en-US"/>
          </a:p>
        </p:txBody>
      </p:sp>
    </p:spTree>
    <p:extLst>
      <p:ext uri="{BB962C8B-B14F-4D97-AF65-F5344CB8AC3E}">
        <p14:creationId xmlns:p14="http://schemas.microsoft.com/office/powerpoint/2010/main" val="509354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36" rtl="0" eaLnBrk="1" fontAlgn="auto" latinLnBrk="0" hangingPunct="1">
              <a:lnSpc>
                <a:spcPct val="100000"/>
              </a:lnSpc>
              <a:spcBef>
                <a:spcPts val="0"/>
              </a:spcBef>
              <a:spcAft>
                <a:spcPts val="0"/>
              </a:spcAft>
              <a:buClrTx/>
              <a:buSzTx/>
              <a:buFontTx/>
              <a:buNone/>
              <a:tabLst/>
              <a:defRPr/>
            </a:pPr>
            <a:r>
              <a:rPr lang="en-US">
                <a:latin typeface="Calibri"/>
                <a:cs typeface="Calibri"/>
              </a:rPr>
              <a:t>The best leaders know when to apply coaching techniques and when to use managing techniques. Think about transitioning from telephonic CM to digital – what comes to mind as where you might have to spend much of you time with staff? </a:t>
            </a:r>
          </a:p>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32</a:t>
            </a:fld>
            <a:endParaRPr lang="en-US"/>
          </a:p>
        </p:txBody>
      </p:sp>
    </p:spTree>
    <p:extLst>
      <p:ext uri="{BB962C8B-B14F-4D97-AF65-F5344CB8AC3E}">
        <p14:creationId xmlns:p14="http://schemas.microsoft.com/office/powerpoint/2010/main" val="85655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cs typeface="Calibri"/>
              </a:rPr>
              <a:t>Touch on the importance of all but highlight some that will directly impact digital CM transformation- provide and ask for feedback, empower continuous learning, set long and short-term goals, celebrate team and individual successes, communicate effectively and efficiently. </a:t>
            </a:r>
          </a:p>
        </p:txBody>
      </p:sp>
      <p:sp>
        <p:nvSpPr>
          <p:cNvPr id="4" name="Slide Number Placeholder 3"/>
          <p:cNvSpPr>
            <a:spLocks noGrp="1"/>
          </p:cNvSpPr>
          <p:nvPr>
            <p:ph type="sldNum" sz="quarter" idx="5"/>
          </p:nvPr>
        </p:nvSpPr>
        <p:spPr/>
        <p:txBody>
          <a:bodyPr/>
          <a:lstStyle/>
          <a:p>
            <a:fld id="{F281D06A-9C08-E94A-8610-26FEB0571B61}" type="slidenum">
              <a:rPr lang="en-US" smtClean="0"/>
              <a:t>33</a:t>
            </a:fld>
            <a:endParaRPr lang="en-US"/>
          </a:p>
        </p:txBody>
      </p:sp>
    </p:spTree>
    <p:extLst>
      <p:ext uri="{BB962C8B-B14F-4D97-AF65-F5344CB8AC3E}">
        <p14:creationId xmlns:p14="http://schemas.microsoft.com/office/powerpoint/2010/main" val="2414055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400">
                <a:latin typeface="Calibri"/>
                <a:cs typeface="Calibri"/>
              </a:rPr>
              <a:t>Let's talk about preparing for a coaching conversation- and how it might differ from a managing conversation.</a:t>
            </a:r>
          </a:p>
          <a:p>
            <a:pPr marL="834390" lvl="1" indent="-285750">
              <a:lnSpc>
                <a:spcPct val="90000"/>
              </a:lnSpc>
              <a:spcBef>
                <a:spcPts val="600"/>
              </a:spcBef>
              <a:buFont typeface="Arial,Sans-Serif"/>
              <a:buChar char="•"/>
            </a:pPr>
            <a:r>
              <a:rPr lang="en-US"/>
              <a:t>Direct feedback</a:t>
            </a:r>
          </a:p>
          <a:p>
            <a:pPr marL="834390" lvl="1" indent="-285750">
              <a:lnSpc>
                <a:spcPct val="90000"/>
              </a:lnSpc>
              <a:spcBef>
                <a:spcPts val="600"/>
              </a:spcBef>
              <a:buFont typeface="Arial,Sans-Serif"/>
              <a:buChar char="•"/>
            </a:pPr>
            <a:r>
              <a:rPr lang="en-US" sz="1400"/>
              <a:t>Encouraging words</a:t>
            </a:r>
            <a:endParaRPr lang="en-US" sz="1400">
              <a:ea typeface="Calibri"/>
              <a:cs typeface="Calibri"/>
            </a:endParaRPr>
          </a:p>
        </p:txBody>
      </p:sp>
      <p:sp>
        <p:nvSpPr>
          <p:cNvPr id="4" name="Slide Number Placeholder 3"/>
          <p:cNvSpPr>
            <a:spLocks noGrp="1"/>
          </p:cNvSpPr>
          <p:nvPr>
            <p:ph type="sldNum" sz="quarter" idx="5"/>
          </p:nvPr>
        </p:nvSpPr>
        <p:spPr/>
        <p:txBody>
          <a:bodyPr/>
          <a:lstStyle/>
          <a:p>
            <a:fld id="{F281D06A-9C08-E94A-8610-26FEB0571B61}" type="slidenum">
              <a:rPr lang="en-US" smtClean="0"/>
              <a:t>34</a:t>
            </a:fld>
            <a:endParaRPr lang="en-US"/>
          </a:p>
        </p:txBody>
      </p:sp>
    </p:spTree>
    <p:extLst>
      <p:ext uri="{BB962C8B-B14F-4D97-AF65-F5344CB8AC3E}">
        <p14:creationId xmlns:p14="http://schemas.microsoft.com/office/powerpoint/2010/main" val="3277178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35</a:t>
            </a:fld>
            <a:endParaRPr lang="en-US"/>
          </a:p>
        </p:txBody>
      </p:sp>
    </p:spTree>
    <p:extLst>
      <p:ext uri="{BB962C8B-B14F-4D97-AF65-F5344CB8AC3E}">
        <p14:creationId xmlns:p14="http://schemas.microsoft.com/office/powerpoint/2010/main" val="1660602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36</a:t>
            </a:fld>
            <a:endParaRPr lang="en-US"/>
          </a:p>
        </p:txBody>
      </p:sp>
    </p:spTree>
    <p:extLst>
      <p:ext uri="{BB962C8B-B14F-4D97-AF65-F5344CB8AC3E}">
        <p14:creationId xmlns:p14="http://schemas.microsoft.com/office/powerpoint/2010/main" val="1889464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38</a:t>
            </a:fld>
            <a:endParaRPr lang="en-US"/>
          </a:p>
        </p:txBody>
      </p:sp>
    </p:spTree>
    <p:extLst>
      <p:ext uri="{BB962C8B-B14F-4D97-AF65-F5344CB8AC3E}">
        <p14:creationId xmlns:p14="http://schemas.microsoft.com/office/powerpoint/2010/main" val="1686423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39</a:t>
            </a:fld>
            <a:endParaRPr lang="en-US"/>
          </a:p>
        </p:txBody>
      </p:sp>
    </p:spTree>
    <p:extLst>
      <p:ext uri="{BB962C8B-B14F-4D97-AF65-F5344CB8AC3E}">
        <p14:creationId xmlns:p14="http://schemas.microsoft.com/office/powerpoint/2010/main" val="3079148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40</a:t>
            </a:fld>
            <a:endParaRPr lang="en-US"/>
          </a:p>
        </p:txBody>
      </p:sp>
    </p:spTree>
    <p:extLst>
      <p:ext uri="{BB962C8B-B14F-4D97-AF65-F5344CB8AC3E}">
        <p14:creationId xmlns:p14="http://schemas.microsoft.com/office/powerpoint/2010/main" val="2989020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41</a:t>
            </a:fld>
            <a:endParaRPr lang="en-US"/>
          </a:p>
        </p:txBody>
      </p:sp>
    </p:spTree>
    <p:extLst>
      <p:ext uri="{BB962C8B-B14F-4D97-AF65-F5344CB8AC3E}">
        <p14:creationId xmlns:p14="http://schemas.microsoft.com/office/powerpoint/2010/main" val="330378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a:t>Inspiring change in the workplace requires that (you) the leader create a vision, help define goals, include stakeholders and help to keep them involved. Then the planning begins, enabling and implementing the actual change. Then there is this cycle of build, measure, learn and iterate that continues. Through this session we are going to walk through each of these and there are activities to drive each of these concepts home. </a:t>
            </a:r>
          </a:p>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5</a:t>
            </a:fld>
            <a:endParaRPr lang="en-US"/>
          </a:p>
        </p:txBody>
      </p:sp>
    </p:spTree>
    <p:extLst>
      <p:ext uri="{BB962C8B-B14F-4D97-AF65-F5344CB8AC3E}">
        <p14:creationId xmlns:p14="http://schemas.microsoft.com/office/powerpoint/2010/main" val="371116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42</a:t>
            </a:fld>
            <a:endParaRPr lang="en-US"/>
          </a:p>
        </p:txBody>
      </p:sp>
    </p:spTree>
    <p:extLst>
      <p:ext uri="{BB962C8B-B14F-4D97-AF65-F5344CB8AC3E}">
        <p14:creationId xmlns:p14="http://schemas.microsoft.com/office/powerpoint/2010/main" val="17997430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43</a:t>
            </a:fld>
            <a:endParaRPr lang="en-US"/>
          </a:p>
        </p:txBody>
      </p:sp>
    </p:spTree>
    <p:extLst>
      <p:ext uri="{BB962C8B-B14F-4D97-AF65-F5344CB8AC3E}">
        <p14:creationId xmlns:p14="http://schemas.microsoft.com/office/powerpoint/2010/main" val="1538786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44</a:t>
            </a:fld>
            <a:endParaRPr lang="en-US"/>
          </a:p>
        </p:txBody>
      </p:sp>
    </p:spTree>
    <p:extLst>
      <p:ext uri="{BB962C8B-B14F-4D97-AF65-F5344CB8AC3E}">
        <p14:creationId xmlns:p14="http://schemas.microsoft.com/office/powerpoint/2010/main" val="3238714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45</a:t>
            </a:fld>
            <a:endParaRPr lang="en-US"/>
          </a:p>
        </p:txBody>
      </p:sp>
    </p:spTree>
    <p:extLst>
      <p:ext uri="{BB962C8B-B14F-4D97-AF65-F5344CB8AC3E}">
        <p14:creationId xmlns:p14="http://schemas.microsoft.com/office/powerpoint/2010/main" val="19473706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49</a:t>
            </a:fld>
            <a:endParaRPr lang="en-US"/>
          </a:p>
        </p:txBody>
      </p:sp>
    </p:spTree>
    <p:extLst>
      <p:ext uri="{BB962C8B-B14F-4D97-AF65-F5344CB8AC3E}">
        <p14:creationId xmlns:p14="http://schemas.microsoft.com/office/powerpoint/2010/main" val="1456097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53</a:t>
            </a:fld>
            <a:endParaRPr lang="en-US"/>
          </a:p>
        </p:txBody>
      </p:sp>
    </p:spTree>
    <p:extLst>
      <p:ext uri="{BB962C8B-B14F-4D97-AF65-F5344CB8AC3E}">
        <p14:creationId xmlns:p14="http://schemas.microsoft.com/office/powerpoint/2010/main" val="2404630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54</a:t>
            </a:fld>
            <a:endParaRPr lang="en-US"/>
          </a:p>
        </p:txBody>
      </p:sp>
    </p:spTree>
    <p:extLst>
      <p:ext uri="{BB962C8B-B14F-4D97-AF65-F5344CB8AC3E}">
        <p14:creationId xmlns:p14="http://schemas.microsoft.com/office/powerpoint/2010/main" val="41414031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55</a:t>
            </a:fld>
            <a:endParaRPr lang="en-US"/>
          </a:p>
        </p:txBody>
      </p:sp>
    </p:spTree>
    <p:extLst>
      <p:ext uri="{BB962C8B-B14F-4D97-AF65-F5344CB8AC3E}">
        <p14:creationId xmlns:p14="http://schemas.microsoft.com/office/powerpoint/2010/main" val="2623750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56</a:t>
            </a:fld>
            <a:endParaRPr lang="en-US"/>
          </a:p>
        </p:txBody>
      </p:sp>
    </p:spTree>
    <p:extLst>
      <p:ext uri="{BB962C8B-B14F-4D97-AF65-F5344CB8AC3E}">
        <p14:creationId xmlns:p14="http://schemas.microsoft.com/office/powerpoint/2010/main" val="1396572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57</a:t>
            </a:fld>
            <a:endParaRPr lang="en-US"/>
          </a:p>
        </p:txBody>
      </p:sp>
    </p:spTree>
    <p:extLst>
      <p:ext uri="{BB962C8B-B14F-4D97-AF65-F5344CB8AC3E}">
        <p14:creationId xmlns:p14="http://schemas.microsoft.com/office/powerpoint/2010/main" val="164849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The vision describes the long term, state of the future. This is your compass so really important. In this activity we are going to take some time for you to create YOUR own vision for this change. This is going to be key when transitioning to a digital care management model- When you get the questions- internal or external, and you come to the forks in the road with decisions- it could be workflows, goals, or staffing, really any barriers that may arise- you always come back to the vision... it is the compass. </a:t>
            </a:r>
          </a:p>
          <a:p>
            <a:pPr marL="0" indent="0">
              <a:buNone/>
            </a:pPr>
            <a:r>
              <a:rPr lang="en-US"/>
              <a:t>Let's start with Step 1. Define what you do as an outcome- how can you put that into words when it comes to digital? </a:t>
            </a:r>
          </a:p>
          <a:p>
            <a:pPr marL="0" indent="0">
              <a:buNone/>
            </a:pPr>
            <a:r>
              <a:rPr lang="en-US"/>
              <a:t>Step 2. What is the unique twist your organization or in this case, care management area brings to that outcome? Maybe it is doubling down on transitions of care or maternal health maybe it is meeting members at every level- whatever it is that makes your care management area unique. </a:t>
            </a:r>
          </a:p>
          <a:p>
            <a:pPr marL="0" indent="0">
              <a:buNone/>
            </a:pPr>
            <a:r>
              <a:rPr lang="en-US"/>
              <a:t>Step 3 – Let's talk about numbers? How do we know when we get there? By reaching X percent of the population or by engaging x many members... </a:t>
            </a:r>
          </a:p>
          <a:p>
            <a:pPr marL="0" indent="0">
              <a:buNone/>
            </a:pPr>
            <a:r>
              <a:rPr lang="en-US"/>
              <a:t>Step 4 – Add some relatable, human aspects. Examples related to care management might be making health care navigation easier for members, or improving care management effectiveness, or staff efficiency- depending on above  </a:t>
            </a:r>
          </a:p>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6</a:t>
            </a:fld>
            <a:endParaRPr lang="en-US"/>
          </a:p>
        </p:txBody>
      </p:sp>
    </p:spTree>
    <p:extLst>
      <p:ext uri="{BB962C8B-B14F-4D97-AF65-F5344CB8AC3E}">
        <p14:creationId xmlns:p14="http://schemas.microsoft.com/office/powerpoint/2010/main" val="2415643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58</a:t>
            </a:fld>
            <a:endParaRPr lang="en-US"/>
          </a:p>
        </p:txBody>
      </p:sp>
    </p:spTree>
    <p:extLst>
      <p:ext uri="{BB962C8B-B14F-4D97-AF65-F5344CB8AC3E}">
        <p14:creationId xmlns:p14="http://schemas.microsoft.com/office/powerpoint/2010/main" val="1348971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59</a:t>
            </a:fld>
            <a:endParaRPr lang="en-US"/>
          </a:p>
        </p:txBody>
      </p:sp>
    </p:spTree>
    <p:extLst>
      <p:ext uri="{BB962C8B-B14F-4D97-AF65-F5344CB8AC3E}">
        <p14:creationId xmlns:p14="http://schemas.microsoft.com/office/powerpoint/2010/main" val="8342658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60</a:t>
            </a:fld>
            <a:endParaRPr lang="en-US"/>
          </a:p>
        </p:txBody>
      </p:sp>
    </p:spTree>
    <p:extLst>
      <p:ext uri="{BB962C8B-B14F-4D97-AF65-F5344CB8AC3E}">
        <p14:creationId xmlns:p14="http://schemas.microsoft.com/office/powerpoint/2010/main" val="39053649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34b9185124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34b9185124_0_9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lnSpc>
                <a:spcPct val="114000"/>
              </a:lnSpc>
              <a:spcBef>
                <a:spcPts val="0"/>
              </a:spcBef>
              <a:spcAft>
                <a:spcPts val="0"/>
              </a:spcAft>
              <a:buClr>
                <a:schemeClr val="dk1"/>
              </a:buClr>
              <a:buSzPts val="1100"/>
              <a:buFont typeface="Roboto"/>
              <a:buChar char="●"/>
            </a:pPr>
            <a:r>
              <a:rPr lang="en-US" sz="1100" b="1">
                <a:solidFill>
                  <a:schemeClr val="dk1"/>
                </a:solidFill>
              </a:rPr>
              <a:t>Onboarding</a:t>
            </a:r>
            <a:endParaRPr sz="1100" b="1">
              <a:solidFill>
                <a:schemeClr val="dk1"/>
              </a:solidFill>
            </a:endParaRPr>
          </a:p>
          <a:p>
            <a:pPr marL="914400" lvl="1" indent="-298450" algn="l" rtl="0">
              <a:lnSpc>
                <a:spcPct val="114000"/>
              </a:lnSpc>
              <a:spcBef>
                <a:spcPts val="0"/>
              </a:spcBef>
              <a:spcAft>
                <a:spcPts val="0"/>
              </a:spcAft>
              <a:buClr>
                <a:schemeClr val="dk1"/>
              </a:buClr>
              <a:buSzPts val="1100"/>
              <a:buFont typeface="Roboto Light"/>
              <a:buChar char="○"/>
            </a:pPr>
            <a:r>
              <a:rPr lang="en-US" sz="1100">
                <a:solidFill>
                  <a:schemeClr val="dk1"/>
                </a:solidFill>
                <a:latin typeface="Roboto Light"/>
                <a:ea typeface="Roboto Light"/>
                <a:cs typeface="Roboto Light"/>
                <a:sym typeface="Roboto Light"/>
              </a:rPr>
              <a:t>How many members should be onboarded to reach caseload goals? </a:t>
            </a:r>
            <a:endParaRPr sz="1100">
              <a:solidFill>
                <a:schemeClr val="dk1"/>
              </a:solidFill>
              <a:latin typeface="Roboto Light"/>
              <a:ea typeface="Roboto Light"/>
              <a:cs typeface="Roboto Light"/>
              <a:sym typeface="Roboto Light"/>
            </a:endParaRPr>
          </a:p>
          <a:p>
            <a:pPr marL="457200" lvl="0" indent="-298450" algn="l" rtl="0">
              <a:lnSpc>
                <a:spcPct val="114000"/>
              </a:lnSpc>
              <a:spcBef>
                <a:spcPts val="0"/>
              </a:spcBef>
              <a:spcAft>
                <a:spcPts val="0"/>
              </a:spcAft>
              <a:buClr>
                <a:schemeClr val="dk1"/>
              </a:buClr>
              <a:buSzPts val="1100"/>
              <a:buFont typeface="Roboto"/>
              <a:buChar char="●"/>
            </a:pPr>
            <a:r>
              <a:rPr lang="en-US" sz="1100" b="1">
                <a:solidFill>
                  <a:schemeClr val="dk1"/>
                </a:solidFill>
              </a:rPr>
              <a:t>Conversion rate </a:t>
            </a:r>
            <a:endParaRPr sz="1100" b="1">
              <a:solidFill>
                <a:schemeClr val="dk1"/>
              </a:solidFill>
            </a:endParaRPr>
          </a:p>
          <a:p>
            <a:pPr marL="914400" lvl="1" indent="-298450" algn="l" rtl="0">
              <a:lnSpc>
                <a:spcPct val="114000"/>
              </a:lnSpc>
              <a:spcBef>
                <a:spcPts val="0"/>
              </a:spcBef>
              <a:spcAft>
                <a:spcPts val="0"/>
              </a:spcAft>
              <a:buClr>
                <a:schemeClr val="dk1"/>
              </a:buClr>
              <a:buSzPts val="1100"/>
              <a:buFont typeface="Roboto Light"/>
              <a:buChar char="○"/>
            </a:pPr>
            <a:r>
              <a:rPr lang="en-US" sz="1100">
                <a:solidFill>
                  <a:schemeClr val="dk1"/>
                </a:solidFill>
                <a:latin typeface="Roboto Light"/>
                <a:ea typeface="Roboto Light"/>
                <a:cs typeface="Roboto Light"/>
                <a:sym typeface="Roboto Light"/>
              </a:rPr>
              <a:t>Of members invited, how many complete onboarding process?</a:t>
            </a:r>
            <a:endParaRPr sz="1100">
              <a:solidFill>
                <a:schemeClr val="dk1"/>
              </a:solidFill>
              <a:latin typeface="Roboto Light"/>
              <a:ea typeface="Roboto Light"/>
              <a:cs typeface="Roboto Light"/>
              <a:sym typeface="Roboto Light"/>
            </a:endParaRPr>
          </a:p>
          <a:p>
            <a:pPr marL="1371600" lvl="2" indent="-298450" algn="l" rtl="0">
              <a:lnSpc>
                <a:spcPct val="114000"/>
              </a:lnSpc>
              <a:spcBef>
                <a:spcPts val="0"/>
              </a:spcBef>
              <a:spcAft>
                <a:spcPts val="0"/>
              </a:spcAft>
              <a:buClr>
                <a:schemeClr val="dk1"/>
              </a:buClr>
              <a:buSzPts val="1100"/>
              <a:buFont typeface="Roboto Light"/>
              <a:buChar char="■"/>
            </a:pPr>
            <a:r>
              <a:rPr lang="en-US" sz="1100">
                <a:solidFill>
                  <a:schemeClr val="dk1"/>
                </a:solidFill>
                <a:latin typeface="Roboto Light"/>
                <a:ea typeface="Roboto Light"/>
                <a:cs typeface="Roboto Light"/>
                <a:sym typeface="Roboto Light"/>
              </a:rPr>
              <a:t>Recommend &gt; 50% </a:t>
            </a:r>
            <a:endParaRPr sz="1100">
              <a:solidFill>
                <a:schemeClr val="dk1"/>
              </a:solidFill>
              <a:latin typeface="Roboto Light"/>
              <a:ea typeface="Roboto Light"/>
              <a:cs typeface="Roboto Light"/>
              <a:sym typeface="Roboto Light"/>
            </a:endParaRPr>
          </a:p>
          <a:p>
            <a:pPr marL="457200" lvl="0" indent="-298450" algn="l" rtl="0">
              <a:lnSpc>
                <a:spcPct val="114000"/>
              </a:lnSpc>
              <a:spcBef>
                <a:spcPts val="0"/>
              </a:spcBef>
              <a:spcAft>
                <a:spcPts val="0"/>
              </a:spcAft>
              <a:buClr>
                <a:schemeClr val="dk1"/>
              </a:buClr>
              <a:buSzPts val="1100"/>
              <a:buFont typeface="Roboto"/>
              <a:buChar char="●"/>
            </a:pPr>
            <a:r>
              <a:rPr lang="en-US" sz="1100" b="1">
                <a:solidFill>
                  <a:schemeClr val="dk1"/>
                </a:solidFill>
              </a:rPr>
              <a:t>Messaging </a:t>
            </a:r>
            <a:endParaRPr sz="1100" b="1">
              <a:solidFill>
                <a:schemeClr val="dk1"/>
              </a:solidFill>
            </a:endParaRPr>
          </a:p>
          <a:p>
            <a:pPr marL="914400" lvl="1" indent="-298450" algn="l" rtl="0">
              <a:lnSpc>
                <a:spcPct val="114000"/>
              </a:lnSpc>
              <a:spcBef>
                <a:spcPts val="0"/>
              </a:spcBef>
              <a:spcAft>
                <a:spcPts val="0"/>
              </a:spcAft>
              <a:buClr>
                <a:schemeClr val="dk1"/>
              </a:buClr>
              <a:buSzPts val="1100"/>
              <a:buFont typeface="Roboto Light"/>
              <a:buChar char="○"/>
            </a:pPr>
            <a:r>
              <a:rPr lang="en-US" sz="1100">
                <a:solidFill>
                  <a:schemeClr val="dk1"/>
                </a:solidFill>
                <a:latin typeface="Roboto Light"/>
                <a:ea typeface="Roboto Light"/>
                <a:cs typeface="Roboto Light"/>
                <a:sym typeface="Roboto Light"/>
              </a:rPr>
              <a:t>Weekly messaging cadence </a:t>
            </a:r>
            <a:endParaRPr sz="1100">
              <a:solidFill>
                <a:schemeClr val="dk1"/>
              </a:solidFill>
              <a:latin typeface="Roboto Light"/>
              <a:ea typeface="Roboto Light"/>
              <a:cs typeface="Roboto Light"/>
              <a:sym typeface="Roboto Light"/>
            </a:endParaRPr>
          </a:p>
          <a:p>
            <a:pPr marL="457200" lvl="0" indent="-298450" algn="l" rtl="0">
              <a:lnSpc>
                <a:spcPct val="114000"/>
              </a:lnSpc>
              <a:spcBef>
                <a:spcPts val="0"/>
              </a:spcBef>
              <a:spcAft>
                <a:spcPts val="0"/>
              </a:spcAft>
              <a:buClr>
                <a:schemeClr val="dk1"/>
              </a:buClr>
              <a:buSzPts val="1100"/>
              <a:buFont typeface="Roboto Light"/>
              <a:buChar char="●"/>
            </a:pPr>
            <a:r>
              <a:rPr lang="en-US" sz="1100" b="1">
                <a:solidFill>
                  <a:schemeClr val="dk1"/>
                </a:solidFill>
              </a:rPr>
              <a:t>Instructions</a:t>
            </a:r>
            <a:endParaRPr sz="1100" b="1">
              <a:solidFill>
                <a:schemeClr val="dk1"/>
              </a:solidFill>
            </a:endParaRPr>
          </a:p>
          <a:p>
            <a:pPr marL="914400" lvl="1" indent="-298450" algn="l" rtl="0">
              <a:lnSpc>
                <a:spcPct val="114000"/>
              </a:lnSpc>
              <a:spcBef>
                <a:spcPts val="0"/>
              </a:spcBef>
              <a:spcAft>
                <a:spcPts val="0"/>
              </a:spcAft>
              <a:buClr>
                <a:schemeClr val="dk1"/>
              </a:buClr>
              <a:buSzPts val="1100"/>
              <a:buFont typeface="Roboto Light"/>
              <a:buChar char="○"/>
            </a:pPr>
            <a:r>
              <a:rPr lang="en-US" sz="1100">
                <a:solidFill>
                  <a:schemeClr val="dk1"/>
                </a:solidFill>
                <a:latin typeface="Roboto Light"/>
                <a:ea typeface="Roboto Light"/>
                <a:cs typeface="Roboto Light"/>
                <a:sym typeface="Roboto Light"/>
              </a:rPr>
              <a:t>Required documentation </a:t>
            </a:r>
            <a:endParaRPr sz="1100">
              <a:solidFill>
                <a:schemeClr val="dk1"/>
              </a:solidFill>
              <a:latin typeface="Roboto Light"/>
              <a:ea typeface="Roboto Light"/>
              <a:cs typeface="Roboto Light"/>
              <a:sym typeface="Roboto Light"/>
            </a:endParaRPr>
          </a:p>
          <a:p>
            <a:pPr marL="1371600" lvl="2" indent="-298450" algn="l" rtl="0">
              <a:lnSpc>
                <a:spcPct val="114000"/>
              </a:lnSpc>
              <a:spcBef>
                <a:spcPts val="0"/>
              </a:spcBef>
              <a:spcAft>
                <a:spcPts val="0"/>
              </a:spcAft>
              <a:buClr>
                <a:schemeClr val="dk1"/>
              </a:buClr>
              <a:buSzPts val="1100"/>
              <a:buFont typeface="Roboto Light"/>
              <a:buChar char="■"/>
            </a:pPr>
            <a:r>
              <a:rPr lang="en-US" sz="1100" err="1">
                <a:solidFill>
                  <a:schemeClr val="dk1"/>
                </a:solidFill>
                <a:latin typeface="Roboto Light"/>
                <a:ea typeface="Roboto Light"/>
                <a:cs typeface="Roboto Light"/>
                <a:sym typeface="Roboto Light"/>
              </a:rPr>
              <a:t>eCM</a:t>
            </a:r>
            <a:r>
              <a:rPr lang="en-US" sz="1100">
                <a:solidFill>
                  <a:schemeClr val="dk1"/>
                </a:solidFill>
                <a:latin typeface="Roboto Light"/>
                <a:ea typeface="Roboto Light"/>
                <a:cs typeface="Roboto Light"/>
                <a:sym typeface="Roboto Light"/>
              </a:rPr>
              <a:t> system</a:t>
            </a:r>
            <a:endParaRPr sz="1100">
              <a:solidFill>
                <a:schemeClr val="dk1"/>
              </a:solidFill>
              <a:latin typeface="Roboto Light"/>
              <a:ea typeface="Roboto Light"/>
              <a:cs typeface="Roboto Light"/>
              <a:sym typeface="Roboto Light"/>
            </a:endParaRPr>
          </a:p>
          <a:p>
            <a:pPr marL="1371600" lvl="2" indent="-298450" algn="l" rtl="0">
              <a:lnSpc>
                <a:spcPct val="114000"/>
              </a:lnSpc>
              <a:spcBef>
                <a:spcPts val="0"/>
              </a:spcBef>
              <a:spcAft>
                <a:spcPts val="0"/>
              </a:spcAft>
              <a:buClr>
                <a:schemeClr val="dk1"/>
              </a:buClr>
              <a:buSzPts val="1100"/>
              <a:buFont typeface="Roboto Light"/>
              <a:buChar char="■"/>
            </a:pPr>
            <a:r>
              <a:rPr lang="en-US" sz="1100">
                <a:solidFill>
                  <a:schemeClr val="dk1"/>
                </a:solidFill>
                <a:latin typeface="Roboto Light"/>
                <a:ea typeface="Roboto Light"/>
                <a:cs typeface="Roboto Light"/>
                <a:sym typeface="Roboto Light"/>
              </a:rPr>
              <a:t>Plan of care/goals </a:t>
            </a:r>
            <a:endParaRPr sz="1100">
              <a:solidFill>
                <a:schemeClr val="dk1"/>
              </a:solidFill>
              <a:latin typeface="Roboto Light"/>
              <a:ea typeface="Roboto Light"/>
              <a:cs typeface="Roboto Light"/>
              <a:sym typeface="Roboto Light"/>
            </a:endParaRPr>
          </a:p>
          <a:p>
            <a:pPr marL="1371600" lvl="2" indent="-298450" algn="l" rtl="0">
              <a:lnSpc>
                <a:spcPct val="114000"/>
              </a:lnSpc>
              <a:spcBef>
                <a:spcPts val="0"/>
              </a:spcBef>
              <a:spcAft>
                <a:spcPts val="0"/>
              </a:spcAft>
              <a:buClr>
                <a:schemeClr val="dk1"/>
              </a:buClr>
              <a:buSzPts val="1100"/>
              <a:buFont typeface="Roboto Light"/>
              <a:buChar char="■"/>
            </a:pPr>
            <a:r>
              <a:rPr lang="en-US" sz="1100">
                <a:solidFill>
                  <a:schemeClr val="dk1"/>
                </a:solidFill>
                <a:latin typeface="Roboto Light"/>
                <a:ea typeface="Roboto Light"/>
                <a:cs typeface="Roboto Light"/>
                <a:sym typeface="Roboto Light"/>
              </a:rPr>
              <a:t>Customer service, care team </a:t>
            </a:r>
            <a:r>
              <a:rPr lang="en-US" sz="1100" err="1">
                <a:solidFill>
                  <a:schemeClr val="dk1"/>
                </a:solidFill>
                <a:latin typeface="Roboto Light"/>
                <a:ea typeface="Roboto Light"/>
                <a:cs typeface="Roboto Light"/>
                <a:sym typeface="Roboto Light"/>
              </a:rPr>
              <a:t>etc</a:t>
            </a:r>
            <a:r>
              <a:rPr lang="en-US" sz="1100">
                <a:solidFill>
                  <a:schemeClr val="dk1"/>
                </a:solidFill>
                <a:latin typeface="Roboto Light"/>
                <a:ea typeface="Roboto Light"/>
                <a:cs typeface="Roboto Light"/>
                <a:sym typeface="Roboto Light"/>
              </a:rPr>
              <a:t> </a:t>
            </a:r>
            <a:endParaRPr sz="1100">
              <a:solidFill>
                <a:schemeClr val="dk1"/>
              </a:solidFill>
              <a:latin typeface="Roboto Light"/>
              <a:ea typeface="Roboto Light"/>
              <a:cs typeface="Roboto Light"/>
              <a:sym typeface="Roboto Light"/>
            </a:endParaRPr>
          </a:p>
          <a:p>
            <a:pPr marL="457200" lvl="0" indent="-298450" algn="l" rtl="0">
              <a:lnSpc>
                <a:spcPct val="114000"/>
              </a:lnSpc>
              <a:spcBef>
                <a:spcPts val="0"/>
              </a:spcBef>
              <a:spcAft>
                <a:spcPts val="0"/>
              </a:spcAft>
              <a:buClr>
                <a:schemeClr val="dk1"/>
              </a:buClr>
              <a:buSzPts val="1100"/>
              <a:buFont typeface="Roboto"/>
              <a:buChar char="●"/>
            </a:pPr>
            <a:r>
              <a:rPr lang="en-US" sz="1100" b="1">
                <a:solidFill>
                  <a:schemeClr val="dk1"/>
                </a:solidFill>
              </a:rPr>
              <a:t>Response time to alerts/insights/messages </a:t>
            </a:r>
            <a:endParaRPr sz="1100" b="1">
              <a:solidFill>
                <a:schemeClr val="dk1"/>
              </a:solidFill>
            </a:endParaRPr>
          </a:p>
          <a:p>
            <a:pPr marL="914400" lvl="1" indent="-298450" algn="l" rtl="0">
              <a:lnSpc>
                <a:spcPct val="114000"/>
              </a:lnSpc>
              <a:spcBef>
                <a:spcPts val="0"/>
              </a:spcBef>
              <a:spcAft>
                <a:spcPts val="0"/>
              </a:spcAft>
              <a:buClr>
                <a:schemeClr val="dk1"/>
              </a:buClr>
              <a:buSzPts val="1100"/>
              <a:buFont typeface="Roboto Light"/>
              <a:buChar char="○"/>
            </a:pPr>
            <a:r>
              <a:rPr lang="en-US" sz="1100">
                <a:solidFill>
                  <a:schemeClr val="dk1"/>
                </a:solidFill>
                <a:latin typeface="Roboto Light"/>
                <a:ea typeface="Roboto Light"/>
                <a:cs typeface="Roboto Light"/>
                <a:sym typeface="Roboto Light"/>
              </a:rPr>
              <a:t>24 business hours</a:t>
            </a:r>
            <a:endParaRPr sz="1100" b="1">
              <a:solidFill>
                <a:schemeClr val="dk1"/>
              </a:solidFill>
              <a:latin typeface="Roboto"/>
              <a:ea typeface="Roboto"/>
              <a:cs typeface="Roboto"/>
              <a:sym typeface="Roboto"/>
            </a:endParaRPr>
          </a:p>
          <a:p>
            <a:pPr marL="0" lvl="0" indent="0" algn="l" rtl="0">
              <a:spcBef>
                <a:spcPts val="60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61D3A-6B9E-1DBB-AF2F-9B130314D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D3D4B-A938-4C03-414D-2C6C0AEC0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A94E3-F90A-4D69-4E34-393C28FA0A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852418-71FF-A3BA-915D-E7EB1CDEC709}"/>
              </a:ext>
            </a:extLst>
          </p:cNvPr>
          <p:cNvSpPr>
            <a:spLocks noGrp="1"/>
          </p:cNvSpPr>
          <p:nvPr>
            <p:ph type="sldNum" sz="quarter" idx="5"/>
          </p:nvPr>
        </p:nvSpPr>
        <p:spPr/>
        <p:txBody>
          <a:bodyPr/>
          <a:lstStyle/>
          <a:p>
            <a:fld id="{F281D06A-9C08-E94A-8610-26FEB0571B61}" type="slidenum">
              <a:rPr lang="en-US" smtClean="0"/>
              <a:t>62</a:t>
            </a:fld>
            <a:endParaRPr lang="en-US"/>
          </a:p>
        </p:txBody>
      </p:sp>
    </p:spTree>
    <p:extLst>
      <p:ext uri="{BB962C8B-B14F-4D97-AF65-F5344CB8AC3E}">
        <p14:creationId xmlns:p14="http://schemas.microsoft.com/office/powerpoint/2010/main" val="42722073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82BC1-1251-7C7F-FB7A-5FCB90F12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178CC-66AF-C1D2-FD75-68331F619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91E9B-7B3D-1A2C-6C46-E400357B55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E33761-FC9A-FF49-84CB-E680FAF68AB3}"/>
              </a:ext>
            </a:extLst>
          </p:cNvPr>
          <p:cNvSpPr>
            <a:spLocks noGrp="1"/>
          </p:cNvSpPr>
          <p:nvPr>
            <p:ph type="sldNum" sz="quarter" idx="5"/>
          </p:nvPr>
        </p:nvSpPr>
        <p:spPr/>
        <p:txBody>
          <a:bodyPr/>
          <a:lstStyle/>
          <a:p>
            <a:fld id="{F281D06A-9C08-E94A-8610-26FEB0571B61}" type="slidenum">
              <a:rPr lang="en-US" smtClean="0"/>
              <a:t>63</a:t>
            </a:fld>
            <a:endParaRPr lang="en-US"/>
          </a:p>
        </p:txBody>
      </p:sp>
    </p:spTree>
    <p:extLst>
      <p:ext uri="{BB962C8B-B14F-4D97-AF65-F5344CB8AC3E}">
        <p14:creationId xmlns:p14="http://schemas.microsoft.com/office/powerpoint/2010/main" val="20483653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C1C62-BFC7-BB7C-BD5C-A95048701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19052-AAF4-AED5-6C3A-FAC41329B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A5A1C0-7AB0-93B2-C51E-447CA946CF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F5E9BC-B212-2418-F601-07F33DF33129}"/>
              </a:ext>
            </a:extLst>
          </p:cNvPr>
          <p:cNvSpPr>
            <a:spLocks noGrp="1"/>
          </p:cNvSpPr>
          <p:nvPr>
            <p:ph type="sldNum" sz="quarter" idx="5"/>
          </p:nvPr>
        </p:nvSpPr>
        <p:spPr/>
        <p:txBody>
          <a:bodyPr/>
          <a:lstStyle/>
          <a:p>
            <a:fld id="{F281D06A-9C08-E94A-8610-26FEB0571B61}" type="slidenum">
              <a:rPr lang="en-US" smtClean="0"/>
              <a:t>64</a:t>
            </a:fld>
            <a:endParaRPr lang="en-US"/>
          </a:p>
        </p:txBody>
      </p:sp>
    </p:spTree>
    <p:extLst>
      <p:ext uri="{BB962C8B-B14F-4D97-AF65-F5344CB8AC3E}">
        <p14:creationId xmlns:p14="http://schemas.microsoft.com/office/powerpoint/2010/main" val="2787310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BACF7-6D85-08B8-9BD2-FA5CC936C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1057F-6E76-17E7-79B4-8152AB584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C55E2-1CC4-EEAE-D174-63325E1071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D2BA01-54A7-170B-3CFA-154414B0C225}"/>
              </a:ext>
            </a:extLst>
          </p:cNvPr>
          <p:cNvSpPr>
            <a:spLocks noGrp="1"/>
          </p:cNvSpPr>
          <p:nvPr>
            <p:ph type="sldNum" sz="quarter" idx="5"/>
          </p:nvPr>
        </p:nvSpPr>
        <p:spPr/>
        <p:txBody>
          <a:bodyPr/>
          <a:lstStyle/>
          <a:p>
            <a:fld id="{F281D06A-9C08-E94A-8610-26FEB0571B61}" type="slidenum">
              <a:rPr lang="en-US" smtClean="0"/>
              <a:t>65</a:t>
            </a:fld>
            <a:endParaRPr lang="en-US"/>
          </a:p>
        </p:txBody>
      </p:sp>
    </p:spTree>
    <p:extLst>
      <p:ext uri="{BB962C8B-B14F-4D97-AF65-F5344CB8AC3E}">
        <p14:creationId xmlns:p14="http://schemas.microsoft.com/office/powerpoint/2010/main" val="3730980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C47C9-0C64-AF7E-3FC1-B7BC076C9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273B3-9611-72D4-1D95-CED043FD2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B450F-F21F-EB19-0E40-9F9E5356A1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960191-B3AF-7748-54DE-9B3FDA598655}"/>
              </a:ext>
            </a:extLst>
          </p:cNvPr>
          <p:cNvSpPr>
            <a:spLocks noGrp="1"/>
          </p:cNvSpPr>
          <p:nvPr>
            <p:ph type="sldNum" sz="quarter" idx="5"/>
          </p:nvPr>
        </p:nvSpPr>
        <p:spPr/>
        <p:txBody>
          <a:bodyPr/>
          <a:lstStyle/>
          <a:p>
            <a:fld id="{F281D06A-9C08-E94A-8610-26FEB0571B61}" type="slidenum">
              <a:rPr lang="en-US" smtClean="0"/>
              <a:t>66</a:t>
            </a:fld>
            <a:endParaRPr lang="en-US"/>
          </a:p>
        </p:txBody>
      </p:sp>
    </p:spTree>
    <p:extLst>
      <p:ext uri="{BB962C8B-B14F-4D97-AF65-F5344CB8AC3E}">
        <p14:creationId xmlns:p14="http://schemas.microsoft.com/office/powerpoint/2010/main" val="37140725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89</a:t>
            </a:fld>
            <a:endParaRPr lang="en-US"/>
          </a:p>
        </p:txBody>
      </p:sp>
    </p:spTree>
    <p:extLst>
      <p:ext uri="{BB962C8B-B14F-4D97-AF65-F5344CB8AC3E}">
        <p14:creationId xmlns:p14="http://schemas.microsoft.com/office/powerpoint/2010/main" val="402842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a typeface="Calibri"/>
                <a:cs typeface="Calibri"/>
              </a:rPr>
              <a:t>These are some examples of vision statements for some very familiar companies- Let's take a look at these- Do they define what they do as the outcome? Can you see their unique twist they bring? A high level </a:t>
            </a:r>
            <a:r>
              <a:rPr lang="en-US" sz="1400" err="1">
                <a:ea typeface="Calibri"/>
                <a:cs typeface="Calibri"/>
              </a:rPr>
              <a:t>quatification</a:t>
            </a:r>
            <a:r>
              <a:rPr lang="en-US" sz="1400">
                <a:ea typeface="Calibri"/>
                <a:cs typeface="Calibri"/>
              </a:rPr>
              <a:t>? And a relatable human aspect- connect. </a:t>
            </a:r>
          </a:p>
        </p:txBody>
      </p:sp>
      <p:sp>
        <p:nvSpPr>
          <p:cNvPr id="4" name="Slide Number Placeholder 3"/>
          <p:cNvSpPr>
            <a:spLocks noGrp="1"/>
          </p:cNvSpPr>
          <p:nvPr>
            <p:ph type="sldNum" sz="quarter" idx="5"/>
          </p:nvPr>
        </p:nvSpPr>
        <p:spPr/>
        <p:txBody>
          <a:bodyPr/>
          <a:lstStyle/>
          <a:p>
            <a:fld id="{F281D06A-9C08-E94A-8610-26FEB0571B61}" type="slidenum">
              <a:rPr lang="en-US" smtClean="0"/>
              <a:t>7</a:t>
            </a:fld>
            <a:endParaRPr lang="en-US"/>
          </a:p>
        </p:txBody>
      </p:sp>
    </p:spTree>
    <p:extLst>
      <p:ext uri="{BB962C8B-B14F-4D97-AF65-F5344CB8AC3E}">
        <p14:creationId xmlns:p14="http://schemas.microsoft.com/office/powerpoint/2010/main" val="3251720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91</a:t>
            </a:fld>
            <a:endParaRPr lang="en-US"/>
          </a:p>
        </p:txBody>
      </p:sp>
    </p:spTree>
    <p:extLst>
      <p:ext uri="{BB962C8B-B14F-4D97-AF65-F5344CB8AC3E}">
        <p14:creationId xmlns:p14="http://schemas.microsoft.com/office/powerpoint/2010/main" val="231806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(Facilitator can elect to do as many activities as time allows.) </a:t>
            </a:r>
          </a:p>
          <a:p>
            <a:pPr marL="0" indent="0">
              <a:buNone/>
            </a:pPr>
            <a:r>
              <a:rPr lang="en-US"/>
              <a:t>Activities:</a:t>
            </a:r>
          </a:p>
          <a:p>
            <a:pPr marL="228600" indent="-228600">
              <a:buAutoNum type="arabicPeriod"/>
            </a:pPr>
            <a:r>
              <a:rPr lang="en-US"/>
              <a:t>Use your imagination – imagine 1 year in the future, what does this look like- for digital care management, how does this look? From a staffing perspective, from an clinical outcomes perspective, from a sales perspective. Is there one that might stick out? What is a realistic goal? </a:t>
            </a:r>
          </a:p>
          <a:p>
            <a:pPr marL="228600" indent="-228600">
              <a:buAutoNum type="arabicPeriod"/>
            </a:pPr>
            <a:r>
              <a:rPr lang="en-US"/>
              <a:t>Write down what success will look like? When do you know that you have achieved what you set out to do? </a:t>
            </a:r>
          </a:p>
          <a:p>
            <a:pPr marL="228600" indent="-228600">
              <a:buAutoNum type="arabicPeriod"/>
            </a:pPr>
            <a:r>
              <a:rPr lang="en-US"/>
              <a:t>One word goal setting is choosing a word to describe the current status of the team/performance/KPI and then choosing another your word for the upcoming year- an intention. </a:t>
            </a:r>
          </a:p>
          <a:p>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8</a:t>
            </a:fld>
            <a:endParaRPr lang="en-US"/>
          </a:p>
        </p:txBody>
      </p:sp>
    </p:spTree>
    <p:extLst>
      <p:ext uri="{BB962C8B-B14F-4D97-AF65-F5344CB8AC3E}">
        <p14:creationId xmlns:p14="http://schemas.microsoft.com/office/powerpoint/2010/main" val="409269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a typeface="Calibri"/>
                <a:cs typeface="Calibri"/>
              </a:rPr>
              <a:t>Once the goals are defined it is time to involve stakeholders in the change process. Gartner reports only 42% of employees feel heard and valued. The sooner the better- involvement helps them to better understand the shared vision and also how the project will directly impact them. This step is very important as it can minimize resistance to change and overall risk to the project. This is because stakeholders determine whether changes introduced are implemented well and with sustained outcomes. It is important to understand how this change is</a:t>
            </a:r>
            <a:endParaRPr lang="en-US"/>
          </a:p>
          <a:p>
            <a:r>
              <a:rPr lang="en-US" sz="1400">
                <a:ea typeface="Calibri"/>
                <a:cs typeface="Calibri"/>
              </a:rPr>
              <a:t>Connected to them and </a:t>
            </a:r>
            <a:r>
              <a:rPr lang="en-US" sz="1400" err="1">
                <a:ea typeface="Calibri"/>
                <a:cs typeface="Calibri"/>
              </a:rPr>
              <a:t>and</a:t>
            </a:r>
            <a:r>
              <a:rPr lang="en-US" sz="1400">
                <a:ea typeface="Calibri"/>
                <a:cs typeface="Calibri"/>
              </a:rPr>
              <a:t> seeing themselves as part of the larger picture that benefits them.</a:t>
            </a:r>
            <a:endParaRPr lang="en-US" sz="1400"/>
          </a:p>
          <a:p>
            <a:endParaRPr lang="en-US" sz="1400"/>
          </a:p>
          <a:p>
            <a:r>
              <a:rPr lang="en-US" sz="1400">
                <a:hlinkClick r:id="rId3"/>
              </a:rPr>
              <a:t>https://www.walkme.com/blog/change-management-principles/</a:t>
            </a:r>
            <a:r>
              <a:rPr lang="en-US" sz="1400"/>
              <a:t> </a:t>
            </a:r>
            <a:endParaRPr lang="en-US" sz="1400">
              <a:ea typeface="Calibri"/>
              <a:cs typeface="Calibri"/>
            </a:endParaRPr>
          </a:p>
          <a:p>
            <a:endParaRPr lang="en-US" sz="1400">
              <a:ea typeface="Calibri"/>
              <a:cs typeface="Calibri"/>
            </a:endParaRPr>
          </a:p>
          <a:p>
            <a:r>
              <a:rPr lang="en-US" sz="1400">
                <a:ea typeface="Calibri"/>
                <a:cs typeface="Calibri"/>
              </a:rPr>
              <a:t> going to impact the stakeholders before, during and after the implementation. Keep in contact with the stakeholders regularly and communicate within a channel that works for them to express their needs and expectations. </a:t>
            </a:r>
          </a:p>
        </p:txBody>
      </p:sp>
      <p:sp>
        <p:nvSpPr>
          <p:cNvPr id="4" name="Slide Number Placeholder 3"/>
          <p:cNvSpPr>
            <a:spLocks noGrp="1"/>
          </p:cNvSpPr>
          <p:nvPr>
            <p:ph type="sldNum" sz="quarter" idx="5"/>
          </p:nvPr>
        </p:nvSpPr>
        <p:spPr/>
        <p:txBody>
          <a:bodyPr/>
          <a:lstStyle/>
          <a:p>
            <a:fld id="{F281D06A-9C08-E94A-8610-26FEB0571B61}" type="slidenum">
              <a:rPr lang="en-US" smtClean="0"/>
              <a:t>9</a:t>
            </a:fld>
            <a:endParaRPr lang="en-US"/>
          </a:p>
        </p:txBody>
      </p:sp>
    </p:spTree>
    <p:extLst>
      <p:ext uri="{BB962C8B-B14F-4D97-AF65-F5344CB8AC3E}">
        <p14:creationId xmlns:p14="http://schemas.microsoft.com/office/powerpoint/2010/main" val="247268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a typeface="Calibri"/>
                <a:cs typeface="Calibri"/>
              </a:rPr>
              <a:t>In order to meet any goal - a plan is necessary, right? First, we need to consider a timeline, when is the due date for the project to be implemented? Everything will be based off that date so it is very important. Next, what are the actionable tasks that need to be completed? The due dates of these tasks will need to correspond with meeting the due date. Often times, it is best to work backwards from the due date, once the actionable tasks are identified. And finally, it is very important to create a communication strategy. This strategy ne3eds to include all stakeholders, and have clear channels. Does the company have a change management process? Make sure everyone is aware of the company's change management process and  procedures. </a:t>
            </a:r>
            <a:endParaRPr lang="en-US"/>
          </a:p>
        </p:txBody>
      </p:sp>
      <p:sp>
        <p:nvSpPr>
          <p:cNvPr id="4" name="Slide Number Placeholder 3"/>
          <p:cNvSpPr>
            <a:spLocks noGrp="1"/>
          </p:cNvSpPr>
          <p:nvPr>
            <p:ph type="sldNum" sz="quarter" idx="5"/>
          </p:nvPr>
        </p:nvSpPr>
        <p:spPr/>
        <p:txBody>
          <a:bodyPr/>
          <a:lstStyle/>
          <a:p>
            <a:fld id="{F281D06A-9C08-E94A-8610-26FEB0571B61}" type="slidenum">
              <a:rPr lang="en-US" smtClean="0"/>
              <a:t>10</a:t>
            </a:fld>
            <a:endParaRPr lang="en-US"/>
          </a:p>
        </p:txBody>
      </p:sp>
    </p:spTree>
    <p:extLst>
      <p:ext uri="{BB962C8B-B14F-4D97-AF65-F5344CB8AC3E}">
        <p14:creationId xmlns:p14="http://schemas.microsoft.com/office/powerpoint/2010/main" val="58035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2D69FF-0F84-2E0E-8FB7-2E67AB315A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1875"/>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9" y="4203700"/>
            <a:ext cx="10065822" cy="803375"/>
          </a:xfrm>
        </p:spPr>
        <p:txBody>
          <a:bodyPr wrap="square">
            <a:spAutoFit/>
          </a:bodyPr>
          <a:lstStyle>
            <a:lvl1pPr marL="0" indent="0" algn="r">
              <a:buNone/>
              <a:defRPr sz="5000" b="0" i="0">
                <a:solidFill>
                  <a:schemeClr val="bg1"/>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Cover 1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9"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4546600" y="7375849"/>
            <a:ext cx="9283700" cy="400110"/>
          </a:xfrm>
          <a:prstGeom prst="rect">
            <a:avLst/>
          </a:prstGeom>
          <a:noFill/>
        </p:spPr>
        <p:txBody>
          <a:bodyPr wrap="square">
            <a:spAutoFit/>
          </a:bodyPr>
          <a:lstStyle/>
          <a:p>
            <a:pPr algn="r"/>
            <a:r>
              <a:rPr lang="en-US" sz="1000">
                <a:solidFill>
                  <a:schemeClr val="bg1">
                    <a:lumMod val="75000"/>
                  </a:schemeClr>
                </a:solidFill>
                <a:latin typeface="Arial Nova" panose="020B0504020202020204" pitchFamily="34" charset="0"/>
              </a:rPr>
              <a:t>©2024 HealthEdge Software, Inc. | GuidingCare®, HealthEdge®, HealthRules®, </a:t>
            </a:r>
            <a:r>
              <a:rPr lang="en-US" sz="1000" err="1">
                <a:solidFill>
                  <a:schemeClr val="bg1">
                    <a:lumMod val="75000"/>
                  </a:schemeClr>
                </a:solidFill>
                <a:latin typeface="Arial Nova" panose="020B0504020202020204" pitchFamily="34" charset="0"/>
              </a:rPr>
              <a:t>Wellframe</a:t>
            </a:r>
            <a:r>
              <a:rPr lang="en-US" sz="1000" baseline="30000" err="1">
                <a:solidFill>
                  <a:schemeClr val="bg1">
                    <a:lumMod val="75000"/>
                  </a:schemeClr>
                </a:solidFill>
                <a:latin typeface="Arial Nova" panose="020B0504020202020204" pitchFamily="34" charset="0"/>
              </a:rPr>
              <a:t>TM</a:t>
            </a:r>
            <a:r>
              <a:rPr lang="en-US" sz="1000">
                <a:solidFill>
                  <a:schemeClr val="bg1">
                    <a:lumMod val="75000"/>
                  </a:schemeClr>
                </a:solidFill>
                <a:latin typeface="Arial Nova" panose="020B0504020202020204" pitchFamily="34" charset="0"/>
              </a:rPr>
              <a:t>, HealthEdge </a:t>
            </a:r>
            <a:r>
              <a:rPr lang="en-US" sz="1000" err="1">
                <a:solidFill>
                  <a:schemeClr val="bg1">
                    <a:lumMod val="75000"/>
                  </a:schemeClr>
                </a:solidFill>
                <a:latin typeface="Arial Nova" panose="020B0504020202020204" pitchFamily="34" charset="0"/>
              </a:rPr>
              <a:t>Source</a:t>
            </a:r>
            <a:r>
              <a:rPr lang="en-US" sz="1000" baseline="30000" err="1">
                <a:solidFill>
                  <a:schemeClr val="bg1">
                    <a:lumMod val="75000"/>
                  </a:schemeClr>
                </a:solidFill>
                <a:latin typeface="Arial Nova" panose="020B0504020202020204" pitchFamily="34" charset="0"/>
              </a:rPr>
              <a:t>TM</a:t>
            </a:r>
            <a:r>
              <a:rPr lang="en-US" sz="1000">
                <a:solidFill>
                  <a:schemeClr val="bg1">
                    <a:lumMod val="75000"/>
                  </a:schemeClr>
                </a:solidFill>
                <a:latin typeface="Arial Nova" panose="020B0504020202020204" pitchFamily="34" charset="0"/>
              </a:rPr>
              <a:t> and HealthEdge and Wellframe logos are registered trademarks or trademarks of HealthEdge Software, Inc. All Rights Reserved.</a:t>
            </a:r>
          </a:p>
        </p:txBody>
      </p:sp>
      <p:sp>
        <p:nvSpPr>
          <p:cNvPr id="11" name="Text Placeholder 4">
            <a:extLst>
              <a:ext uri="{FF2B5EF4-FFF2-40B4-BE49-F238E27FC236}">
                <a16:creationId xmlns:a16="http://schemas.microsoft.com/office/drawing/2014/main" id="{B2B7073A-B41C-7151-5399-347CCA7314B4}"/>
              </a:ext>
            </a:extLst>
          </p:cNvPr>
          <p:cNvSpPr>
            <a:spLocks noGrp="1"/>
          </p:cNvSpPr>
          <p:nvPr>
            <p:ph type="body" sz="quarter" idx="11" hasCustomPrompt="1"/>
          </p:nvPr>
        </p:nvSpPr>
        <p:spPr>
          <a:xfrm>
            <a:off x="5664530" y="5391150"/>
            <a:ext cx="8165770" cy="744819"/>
          </a:xfrm>
        </p:spPr>
        <p:txBody>
          <a:bodyPr wrap="square">
            <a:spAutoFit/>
          </a:bodyPr>
          <a:lstStyle>
            <a:lvl1pPr marL="0" indent="0" algn="r">
              <a:buNone/>
              <a:defRPr sz="1800" b="0" i="0">
                <a:solidFill>
                  <a:schemeClr val="bg1">
                    <a:lumMod val="95000"/>
                  </a:schemeClr>
                </a:solidFill>
                <a:latin typeface="Arial Nova" panose="020B0504020202020204" pitchFamily="34" charset="0"/>
              </a:defRPr>
            </a:lvl1pPr>
            <a:lvl2pPr marL="548618" indent="0">
              <a:buNone/>
              <a:defRPr sz="1800">
                <a:solidFill>
                  <a:schemeClr val="bg1">
                    <a:lumMod val="95000"/>
                  </a:schemeClr>
                </a:solidFill>
                <a:latin typeface="Aventa" pitchFamily="2" charset="77"/>
              </a:defRPr>
            </a:lvl2pPr>
            <a:lvl3pPr marL="1097236" indent="0">
              <a:buNone/>
              <a:defRPr sz="1800">
                <a:solidFill>
                  <a:schemeClr val="bg1">
                    <a:lumMod val="95000"/>
                  </a:schemeClr>
                </a:solidFill>
                <a:latin typeface="Aventa" pitchFamily="2" charset="77"/>
              </a:defRPr>
            </a:lvl3pPr>
            <a:lvl4pPr marL="1645854" indent="0">
              <a:buNone/>
              <a:defRPr sz="1800">
                <a:solidFill>
                  <a:schemeClr val="bg1">
                    <a:lumMod val="95000"/>
                  </a:schemeClr>
                </a:solidFill>
                <a:latin typeface="Aventa" pitchFamily="2" charset="77"/>
              </a:defRPr>
            </a:lvl4pPr>
            <a:lvl5pPr marL="2194472"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378853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612" y="2329157"/>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11708"/>
            <a:ext cx="8864930"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1382077"/>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Font typeface="Arial" panose="020B0604020202020204" pitchFamily="34" charset="0"/>
              <a:buNone/>
              <a:defRPr sz="1600"/>
            </a:lvl2pPr>
            <a:lvl3pPr marL="1097236" indent="0">
              <a:buFont typeface="Arial" panose="020B0604020202020204" pitchFamily="34" charset="0"/>
              <a:buNone/>
              <a:defRPr sz="1400"/>
            </a:lvl3pPr>
            <a:lvl4pPr marL="1645854" indent="0">
              <a:buFont typeface="Arial" panose="020B0604020202020204" pitchFamily="34" charset="0"/>
              <a:buNone/>
              <a:defRPr sz="1200"/>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41400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 Bullets (1 column) – Lines BG">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D49E9AEB-9E62-B3EA-F567-7A949001BF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11708"/>
            <a:ext cx="8864930"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1382077"/>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Font typeface="Arial" panose="020B0604020202020204" pitchFamily="34" charset="0"/>
              <a:buNone/>
              <a:defRPr sz="1600"/>
            </a:lvl2pPr>
            <a:lvl3pPr marL="1097236" indent="0">
              <a:buFont typeface="Arial" panose="020B0604020202020204" pitchFamily="34" charset="0"/>
              <a:buNone/>
              <a:defRPr sz="1400"/>
            </a:lvl3pPr>
            <a:lvl4pPr marL="1645854" indent="0">
              <a:buFont typeface="Arial" panose="020B0604020202020204" pitchFamily="34" charset="0"/>
              <a:buNone/>
              <a:defRPr sz="1200"/>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618027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2 column) Lines">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2"/>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B4C4BAC-ABF6-F493-A8A3-8506CDC7B11B}"/>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2E06EC11-AA46-40FB-9F76-E26CA25E5F99}"/>
              </a:ext>
            </a:extLst>
          </p:cNvPr>
          <p:cNvSpPr>
            <a:spLocks noGrp="1"/>
          </p:cNvSpPr>
          <p:nvPr>
            <p:ph type="body" sz="quarter" idx="10" hasCustomPrompt="1"/>
          </p:nvPr>
        </p:nvSpPr>
        <p:spPr>
          <a:xfrm>
            <a:off x="457200" y="211708"/>
            <a:ext cx="9043060"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2" name="Text Placeholder 10">
            <a:extLst>
              <a:ext uri="{FF2B5EF4-FFF2-40B4-BE49-F238E27FC236}">
                <a16:creationId xmlns:a16="http://schemas.microsoft.com/office/drawing/2014/main" id="{C2F14B7E-DFA3-303D-7B28-20FFF94525D8}"/>
              </a:ext>
            </a:extLst>
          </p:cNvPr>
          <p:cNvSpPr>
            <a:spLocks noGrp="1"/>
          </p:cNvSpPr>
          <p:nvPr>
            <p:ph type="body" sz="quarter" idx="17" hasCustomPrompt="1"/>
          </p:nvPr>
        </p:nvSpPr>
        <p:spPr>
          <a:xfrm>
            <a:off x="760022" y="1828801"/>
            <a:ext cx="4690753" cy="2536079"/>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5" name="Text Placeholder 10">
            <a:extLst>
              <a:ext uri="{FF2B5EF4-FFF2-40B4-BE49-F238E27FC236}">
                <a16:creationId xmlns:a16="http://schemas.microsoft.com/office/drawing/2014/main" id="{FD62AE87-55EA-F5CB-87CB-498730B815AF}"/>
              </a:ext>
            </a:extLst>
          </p:cNvPr>
          <p:cNvSpPr>
            <a:spLocks noGrp="1"/>
          </p:cNvSpPr>
          <p:nvPr>
            <p:ph type="body" sz="quarter" idx="18" hasCustomPrompt="1"/>
          </p:nvPr>
        </p:nvSpPr>
        <p:spPr>
          <a:xfrm>
            <a:off x="6198920" y="1828801"/>
            <a:ext cx="4690753" cy="2536079"/>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122160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Sidebar Left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2"/>
            <a:ext cx="14653012" cy="8229599"/>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533198"/>
            <a:ext cx="3046022" cy="1341522"/>
          </a:xfrm>
        </p:spPr>
        <p:txBody>
          <a:bodyPr wrap="square" anchor="t">
            <a:spAutoFit/>
          </a:bodyPr>
          <a:lstStyle>
            <a:lvl1pPr marL="0" indent="0">
              <a:lnSpc>
                <a:spcPct val="100000"/>
              </a:lnSpc>
              <a:buNone/>
              <a:defRPr sz="1600" b="0" i="0">
                <a:solidFill>
                  <a:schemeClr val="bg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5" name="Slide Number Placeholder 5">
            <a:extLst>
              <a:ext uri="{FF2B5EF4-FFF2-40B4-BE49-F238E27FC236}">
                <a16:creationId xmlns:a16="http://schemas.microsoft.com/office/drawing/2014/main" id="{A2736560-2FD0-0C0F-0F53-863D30412735}"/>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4" name="Text Placeholder 10">
            <a:extLst>
              <a:ext uri="{FF2B5EF4-FFF2-40B4-BE49-F238E27FC236}">
                <a16:creationId xmlns:a16="http://schemas.microsoft.com/office/drawing/2014/main" id="{E62ED9D3-9370-1868-F8F0-884674122E26}"/>
              </a:ext>
            </a:extLst>
          </p:cNvPr>
          <p:cNvSpPr>
            <a:spLocks noGrp="1"/>
          </p:cNvSpPr>
          <p:nvPr>
            <p:ph type="body" sz="quarter" idx="10" hasCustomPrompt="1"/>
          </p:nvPr>
        </p:nvSpPr>
        <p:spPr>
          <a:xfrm>
            <a:off x="457201" y="211708"/>
            <a:ext cx="8805553"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5A66CDC0-3CEA-0172-5DD6-F45901E1EA7E}"/>
              </a:ext>
            </a:extLst>
          </p:cNvPr>
          <p:cNvSpPr>
            <a:spLocks noGrp="1"/>
          </p:cNvSpPr>
          <p:nvPr>
            <p:ph type="body" sz="quarter" idx="11" hasCustomPrompt="1"/>
          </p:nvPr>
        </p:nvSpPr>
        <p:spPr>
          <a:xfrm>
            <a:off x="4269181" y="1817491"/>
            <a:ext cx="6466115"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9" name="Text Placeholder 10">
            <a:extLst>
              <a:ext uri="{FF2B5EF4-FFF2-40B4-BE49-F238E27FC236}">
                <a16:creationId xmlns:a16="http://schemas.microsoft.com/office/drawing/2014/main" id="{3C8BF516-5621-73CD-98C6-5C3F4B4368B8}"/>
              </a:ext>
            </a:extLst>
          </p:cNvPr>
          <p:cNvSpPr>
            <a:spLocks noGrp="1"/>
          </p:cNvSpPr>
          <p:nvPr>
            <p:ph type="body" sz="quarter" idx="12" hasCustomPrompt="1"/>
          </p:nvPr>
        </p:nvSpPr>
        <p:spPr>
          <a:xfrm>
            <a:off x="4269179" y="3051067"/>
            <a:ext cx="7344888"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0" name="Text Placeholder 10">
            <a:extLst>
              <a:ext uri="{FF2B5EF4-FFF2-40B4-BE49-F238E27FC236}">
                <a16:creationId xmlns:a16="http://schemas.microsoft.com/office/drawing/2014/main" id="{E7B8AEB5-C9B0-ECF9-5B02-11B3EB0E7365}"/>
              </a:ext>
            </a:extLst>
          </p:cNvPr>
          <p:cNvSpPr>
            <a:spLocks noGrp="1"/>
          </p:cNvSpPr>
          <p:nvPr>
            <p:ph type="body" sz="quarter" idx="15" hasCustomPrompt="1"/>
          </p:nvPr>
        </p:nvSpPr>
        <p:spPr>
          <a:xfrm>
            <a:off x="4269179" y="2538010"/>
            <a:ext cx="7344888"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11" name="Text Placeholder 10">
            <a:extLst>
              <a:ext uri="{FF2B5EF4-FFF2-40B4-BE49-F238E27FC236}">
                <a16:creationId xmlns:a16="http://schemas.microsoft.com/office/drawing/2014/main" id="{5C920DB5-B1AA-0016-A056-050778560EAA}"/>
              </a:ext>
            </a:extLst>
          </p:cNvPr>
          <p:cNvSpPr>
            <a:spLocks noGrp="1"/>
          </p:cNvSpPr>
          <p:nvPr>
            <p:ph type="body" sz="quarter" idx="17" hasCustomPrompt="1"/>
          </p:nvPr>
        </p:nvSpPr>
        <p:spPr>
          <a:xfrm>
            <a:off x="4434649" y="3970918"/>
            <a:ext cx="4690753" cy="2536079"/>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9770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Bullets (1 column) – Lines Fading BG">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7B9F1DEE-7D70-B2C9-C4E5-5C14538D68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
            <a:ext cx="14630399"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AD5EF0A3-7CF8-11A7-80B2-0B5DEB742727}"/>
              </a:ext>
            </a:extLst>
          </p:cNvPr>
          <p:cNvSpPr>
            <a:spLocks noGrp="1"/>
          </p:cNvSpPr>
          <p:nvPr>
            <p:ph type="sldNum" sz="quarter" idx="13"/>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FA8F3634-B893-C95D-601A-A83361BC1E7E}"/>
              </a:ext>
            </a:extLst>
          </p:cNvPr>
          <p:cNvSpPr>
            <a:spLocks noGrp="1"/>
          </p:cNvSpPr>
          <p:nvPr>
            <p:ph type="body" sz="quarter" idx="10" hasCustomPrompt="1"/>
          </p:nvPr>
        </p:nvSpPr>
        <p:spPr>
          <a:xfrm>
            <a:off x="457200" y="211708"/>
            <a:ext cx="9043060"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5" name="Text Placeholder 10">
            <a:extLst>
              <a:ext uri="{FF2B5EF4-FFF2-40B4-BE49-F238E27FC236}">
                <a16:creationId xmlns:a16="http://schemas.microsoft.com/office/drawing/2014/main" id="{DC69649D-993E-272A-827B-BFCAD3B5B050}"/>
              </a:ext>
            </a:extLst>
          </p:cNvPr>
          <p:cNvSpPr>
            <a:spLocks noGrp="1"/>
          </p:cNvSpPr>
          <p:nvPr>
            <p:ph type="body" sz="quarter" idx="11" hasCustomPrompt="1"/>
          </p:nvPr>
        </p:nvSpPr>
        <p:spPr>
          <a:xfrm>
            <a:off x="457200" y="1525144"/>
            <a:ext cx="9271000"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6" name="Text Placeholder 10">
            <a:extLst>
              <a:ext uri="{FF2B5EF4-FFF2-40B4-BE49-F238E27FC236}">
                <a16:creationId xmlns:a16="http://schemas.microsoft.com/office/drawing/2014/main" id="{79AF116F-2DCC-FCEE-0AE6-C6070CF8F3C9}"/>
              </a:ext>
            </a:extLst>
          </p:cNvPr>
          <p:cNvSpPr>
            <a:spLocks noGrp="1"/>
          </p:cNvSpPr>
          <p:nvPr>
            <p:ph type="body" sz="quarter" idx="12" hasCustomPrompt="1"/>
          </p:nvPr>
        </p:nvSpPr>
        <p:spPr>
          <a:xfrm>
            <a:off x="457200" y="2770596"/>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9" name="Text Placeholder 10">
            <a:extLst>
              <a:ext uri="{FF2B5EF4-FFF2-40B4-BE49-F238E27FC236}">
                <a16:creationId xmlns:a16="http://schemas.microsoft.com/office/drawing/2014/main" id="{513008CA-90FB-CDC9-687B-7C7712E74007}"/>
              </a:ext>
            </a:extLst>
          </p:cNvPr>
          <p:cNvSpPr>
            <a:spLocks noGrp="1"/>
          </p:cNvSpPr>
          <p:nvPr>
            <p:ph type="body" sz="quarter" idx="15" hasCustomPrompt="1"/>
          </p:nvPr>
        </p:nvSpPr>
        <p:spPr>
          <a:xfrm>
            <a:off x="457200" y="2245664"/>
            <a:ext cx="927100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10" name="Text Placeholder 10">
            <a:extLst>
              <a:ext uri="{FF2B5EF4-FFF2-40B4-BE49-F238E27FC236}">
                <a16:creationId xmlns:a16="http://schemas.microsoft.com/office/drawing/2014/main" id="{0B1D4C88-390C-3077-19B5-DD6EB0D126BF}"/>
              </a:ext>
            </a:extLst>
          </p:cNvPr>
          <p:cNvSpPr>
            <a:spLocks noGrp="1"/>
          </p:cNvSpPr>
          <p:nvPr>
            <p:ph type="body" sz="quarter" idx="17" hasCustomPrompt="1"/>
          </p:nvPr>
        </p:nvSpPr>
        <p:spPr>
          <a:xfrm>
            <a:off x="760022" y="3684991"/>
            <a:ext cx="8968180" cy="2536079"/>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67843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Bullets (1 column) – Blank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11708"/>
            <a:ext cx="11180618"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199" y="1525144"/>
            <a:ext cx="13769440"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281"/>
            <a:ext cx="11916888"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199" y="2245350"/>
            <a:ext cx="1376944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684677"/>
            <a:ext cx="5498275" cy="2536079"/>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3" name="Text Placeholder 10">
            <a:extLst>
              <a:ext uri="{FF2B5EF4-FFF2-40B4-BE49-F238E27FC236}">
                <a16:creationId xmlns:a16="http://schemas.microsoft.com/office/drawing/2014/main" id="{BEC0F4B8-732D-B071-C9F8-F35FEF29296C}"/>
              </a:ext>
            </a:extLst>
          </p:cNvPr>
          <p:cNvSpPr>
            <a:spLocks noGrp="1"/>
          </p:cNvSpPr>
          <p:nvPr>
            <p:ph type="body" sz="quarter" idx="18" hasCustomPrompt="1"/>
          </p:nvPr>
        </p:nvSpPr>
        <p:spPr>
          <a:xfrm>
            <a:off x="6875814" y="3684991"/>
            <a:ext cx="5498275" cy="2536079"/>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2911252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0EECF213-612C-E7A8-8D05-146F79FE42B7}"/>
              </a:ext>
            </a:extLst>
          </p:cNvPr>
          <p:cNvSpPr/>
          <p:nvPr userDrawn="1"/>
        </p:nvSpPr>
        <p:spPr>
          <a:xfrm flipV="1">
            <a:off x="2" y="-2"/>
            <a:ext cx="7530956" cy="1036192"/>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Nova Light" panose="020B0304020202020204" pitchFamily="34" charset="0"/>
            </a:endParaRPr>
          </a:p>
        </p:txBody>
      </p:sp>
      <p:pic>
        <p:nvPicPr>
          <p:cNvPr id="7" name="Picture 6">
            <a:extLst>
              <a:ext uri="{FF2B5EF4-FFF2-40B4-BE49-F238E27FC236}">
                <a16:creationId xmlns:a16="http://schemas.microsoft.com/office/drawing/2014/main" id="{5C3DE963-03B4-22DB-6BAA-3C3C65B6EA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8" name="Slide Number Placeholder 5">
            <a:extLst>
              <a:ext uri="{FF2B5EF4-FFF2-40B4-BE49-F238E27FC236}">
                <a16:creationId xmlns:a16="http://schemas.microsoft.com/office/drawing/2014/main" id="{2BADF2FB-81AF-5130-33DB-2D8879CEAC38}"/>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9" name="Text Placeholder 10">
            <a:extLst>
              <a:ext uri="{FF2B5EF4-FFF2-40B4-BE49-F238E27FC236}">
                <a16:creationId xmlns:a16="http://schemas.microsoft.com/office/drawing/2014/main" id="{EE3587C2-193F-3630-9A46-A1AB3C49A294}"/>
              </a:ext>
            </a:extLst>
          </p:cNvPr>
          <p:cNvSpPr>
            <a:spLocks noGrp="1"/>
          </p:cNvSpPr>
          <p:nvPr>
            <p:ph type="body" sz="quarter" idx="10" hasCustomPrompt="1"/>
          </p:nvPr>
        </p:nvSpPr>
        <p:spPr>
          <a:xfrm>
            <a:off x="457200" y="211708"/>
            <a:ext cx="6433930" cy="526298"/>
          </a:xfrm>
        </p:spPr>
        <p:txBody>
          <a:bodyPr wrap="square" anchor="ctr">
            <a:spAutoFit/>
          </a:bodyPr>
          <a:lstStyle>
            <a:lvl1pPr marL="0" indent="0">
              <a:buNone/>
              <a:defRPr sz="3000" b="0" i="0">
                <a:solidFill>
                  <a:srgbClr val="83DEFE"/>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0" name="Text Placeholder 10">
            <a:extLst>
              <a:ext uri="{FF2B5EF4-FFF2-40B4-BE49-F238E27FC236}">
                <a16:creationId xmlns:a16="http://schemas.microsoft.com/office/drawing/2014/main" id="{30A1FBCC-B7E6-7711-2328-D9D7D8F79FBF}"/>
              </a:ext>
            </a:extLst>
          </p:cNvPr>
          <p:cNvSpPr>
            <a:spLocks noGrp="1"/>
          </p:cNvSpPr>
          <p:nvPr>
            <p:ph type="body" sz="quarter" idx="11" hasCustomPrompt="1"/>
          </p:nvPr>
        </p:nvSpPr>
        <p:spPr>
          <a:xfrm>
            <a:off x="457199" y="1525144"/>
            <a:ext cx="13769440"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6C529CBB-8C62-3F2C-7C8D-7F8F5FED8534}"/>
              </a:ext>
            </a:extLst>
          </p:cNvPr>
          <p:cNvSpPr>
            <a:spLocks noGrp="1"/>
          </p:cNvSpPr>
          <p:nvPr>
            <p:ph type="body" sz="quarter" idx="12" hasCustomPrompt="1"/>
          </p:nvPr>
        </p:nvSpPr>
        <p:spPr>
          <a:xfrm>
            <a:off x="457200" y="2770596"/>
            <a:ext cx="11916888"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2" name="Text Placeholder 10">
            <a:extLst>
              <a:ext uri="{FF2B5EF4-FFF2-40B4-BE49-F238E27FC236}">
                <a16:creationId xmlns:a16="http://schemas.microsoft.com/office/drawing/2014/main" id="{2AD50E17-BAF8-2ECA-07A8-08886736F0BF}"/>
              </a:ext>
            </a:extLst>
          </p:cNvPr>
          <p:cNvSpPr>
            <a:spLocks noGrp="1"/>
          </p:cNvSpPr>
          <p:nvPr>
            <p:ph type="body" sz="quarter" idx="15" hasCustomPrompt="1"/>
          </p:nvPr>
        </p:nvSpPr>
        <p:spPr>
          <a:xfrm>
            <a:off x="457199" y="2245664"/>
            <a:ext cx="1376944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pic>
        <p:nvPicPr>
          <p:cNvPr id="13" name="Picture 12" descr="Text&#10;&#10;Description automatically generated">
            <a:extLst>
              <a:ext uri="{FF2B5EF4-FFF2-40B4-BE49-F238E27FC236}">
                <a16:creationId xmlns:a16="http://schemas.microsoft.com/office/drawing/2014/main" id="{4E3BAF69-45DA-93F1-344A-E4246D1297C0}"/>
              </a:ext>
            </a:extLst>
          </p:cNvPr>
          <p:cNvPicPr>
            <a:picLocks noChangeAspect="1"/>
          </p:cNvPicPr>
          <p:nvPr userDrawn="1"/>
        </p:nvPicPr>
        <p:blipFill>
          <a:blip r:embed="rId3"/>
          <a:stretch>
            <a:fillRect/>
          </a:stretch>
        </p:blipFill>
        <p:spPr>
          <a:xfrm>
            <a:off x="11504022" y="7659882"/>
            <a:ext cx="2146039" cy="447091"/>
          </a:xfrm>
          <a:prstGeom prst="rect">
            <a:avLst/>
          </a:prstGeom>
        </p:spPr>
      </p:pic>
    </p:spTree>
    <p:extLst>
      <p:ext uri="{BB962C8B-B14F-4D97-AF65-F5344CB8AC3E}">
        <p14:creationId xmlns:p14="http://schemas.microsoft.com/office/powerpoint/2010/main" val="2317088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4BEDA953-7374-1944-101C-FE191DFE1841}"/>
              </a:ext>
            </a:extLst>
          </p:cNvPr>
          <p:cNvSpPr/>
          <p:nvPr userDrawn="1"/>
        </p:nvSpPr>
        <p:spPr>
          <a:xfrm flipV="1">
            <a:off x="1" y="-1"/>
            <a:ext cx="5846618" cy="1995055"/>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Nova Light" panose="020B0304020202020204" pitchFamily="34" charset="0"/>
            </a:endParaRPr>
          </a:p>
        </p:txBody>
      </p:sp>
      <p:pic>
        <p:nvPicPr>
          <p:cNvPr id="6" name="Picture 5">
            <a:extLst>
              <a:ext uri="{FF2B5EF4-FFF2-40B4-BE49-F238E27FC236}">
                <a16:creationId xmlns:a16="http://schemas.microsoft.com/office/drawing/2014/main" id="{A6AE0751-AB70-0BA3-1A9D-3746866C23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753035" y="519675"/>
            <a:ext cx="4706471" cy="526298"/>
          </a:xfrm>
        </p:spPr>
        <p:txBody>
          <a:bodyPr wrap="square" anchor="ctr">
            <a:spAutoFit/>
          </a:bodyPr>
          <a:lstStyle>
            <a:lvl1pPr marL="0" indent="0">
              <a:buNone/>
              <a:defRPr sz="3000" b="0" i="0">
                <a:solidFill>
                  <a:srgbClr val="83DEFE"/>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753034" y="2385752"/>
            <a:ext cx="13473604"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753034" y="3631203"/>
            <a:ext cx="11621054"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753034" y="3106272"/>
            <a:ext cx="1347360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Tree>
    <p:extLst>
      <p:ext uri="{BB962C8B-B14F-4D97-AF65-F5344CB8AC3E}">
        <p14:creationId xmlns:p14="http://schemas.microsoft.com/office/powerpoint/2010/main" val="272919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1B7A14EB-6143-28DF-2053-158DB9061890}"/>
              </a:ext>
            </a:extLst>
          </p:cNvPr>
          <p:cNvSpPr/>
          <p:nvPr userDrawn="1"/>
        </p:nvSpPr>
        <p:spPr>
          <a:xfrm flipH="1">
            <a:off x="8967185" y="1436954"/>
            <a:ext cx="5663212" cy="6792646"/>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Nova Light" panose="020B0304020202020204" pitchFamily="34" charset="0"/>
            </a:endParaRPr>
          </a:p>
        </p:txBody>
      </p:sp>
      <p:pic>
        <p:nvPicPr>
          <p:cNvPr id="10" name="Picture 9" descr="Background pattern&#10;&#10;Description automatically generated">
            <a:extLst>
              <a:ext uri="{FF2B5EF4-FFF2-40B4-BE49-F238E27FC236}">
                <a16:creationId xmlns:a16="http://schemas.microsoft.com/office/drawing/2014/main" id="{96822B8C-EB11-55BC-D774-A57A94677E39}"/>
              </a:ext>
            </a:extLst>
          </p:cNvPr>
          <p:cNvPicPr>
            <a:picLocks noChangeAspect="1"/>
          </p:cNvPicPr>
          <p:nvPr userDrawn="1"/>
        </p:nvPicPr>
        <p:blipFill rotWithShape="1">
          <a:blip r:embed="rId3"/>
          <a:srcRect l="38876" t="38617" b="6705"/>
          <a:stretch/>
        </p:blipFill>
        <p:spPr>
          <a:xfrm flipH="1">
            <a:off x="9879617" y="4933143"/>
            <a:ext cx="4750780" cy="32964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11708"/>
            <a:ext cx="11180618"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525144"/>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1" y="2770596"/>
            <a:ext cx="7987554"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201" y="2245664"/>
            <a:ext cx="798755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684991"/>
            <a:ext cx="5498275" cy="2536079"/>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206930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ext + Bullets (2 column) – Bottom Bor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AE0751-AB70-0BA3-1A9D-3746866C23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3" name="Round Single Corner Rectangle 2">
            <a:extLst>
              <a:ext uri="{FF2B5EF4-FFF2-40B4-BE49-F238E27FC236}">
                <a16:creationId xmlns:a16="http://schemas.microsoft.com/office/drawing/2014/main" id="{1B5719FA-B2C3-9BC5-3A0E-C2EB2EB7697E}"/>
              </a:ext>
            </a:extLst>
          </p:cNvPr>
          <p:cNvSpPr/>
          <p:nvPr userDrawn="1"/>
        </p:nvSpPr>
        <p:spPr>
          <a:xfrm flipV="1">
            <a:off x="-1" y="4740110"/>
            <a:ext cx="14630401" cy="3489490"/>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Nova Light" panose="020B0304020202020204" pitchFamily="34" charset="0"/>
            </a:endParaRPr>
          </a:p>
        </p:txBody>
      </p:sp>
      <p:pic>
        <p:nvPicPr>
          <p:cNvPr id="12" name="Picture 11" descr="Background pattern&#10;&#10;Description automatically generated">
            <a:extLst>
              <a:ext uri="{FF2B5EF4-FFF2-40B4-BE49-F238E27FC236}">
                <a16:creationId xmlns:a16="http://schemas.microsoft.com/office/drawing/2014/main" id="{34BC65E2-AD70-1F11-785D-760D04913274}"/>
              </a:ext>
            </a:extLst>
          </p:cNvPr>
          <p:cNvPicPr>
            <a:picLocks noChangeAspect="1"/>
          </p:cNvPicPr>
          <p:nvPr userDrawn="1"/>
        </p:nvPicPr>
        <p:blipFill rotWithShape="1">
          <a:blip r:embed="rId4"/>
          <a:srcRect l="38876" t="38617" b="3552"/>
          <a:stretch/>
        </p:blipFill>
        <p:spPr>
          <a:xfrm>
            <a:off x="-1" y="4734418"/>
            <a:ext cx="4750780" cy="3486541"/>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11708"/>
            <a:ext cx="11180618"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525144"/>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1" y="2770596"/>
            <a:ext cx="7987554"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201" y="2245664"/>
            <a:ext cx="798755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Tree>
    <p:extLst>
      <p:ext uri="{BB962C8B-B14F-4D97-AF65-F5344CB8AC3E}">
        <p14:creationId xmlns:p14="http://schemas.microsoft.com/office/powerpoint/2010/main" val="189309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442C8-F3EB-ED6C-8CB2-2FFD29220D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1318161" y="3527018"/>
            <a:ext cx="7350826" cy="1495948"/>
          </a:xfrm>
        </p:spPr>
        <p:txBody>
          <a:bodyPr wrap="square">
            <a:spAutoFit/>
          </a:bodyPr>
          <a:lstStyle>
            <a:lvl1pPr marL="0" indent="0" algn="l">
              <a:buNone/>
              <a:defRPr sz="5000" b="0" i="0">
                <a:solidFill>
                  <a:schemeClr val="bg1"/>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Cover 2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1318162" y="5118642"/>
            <a:ext cx="785075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1318161" y="7366222"/>
            <a:ext cx="7142446" cy="400110"/>
          </a:xfrm>
          <a:prstGeom prst="rect">
            <a:avLst/>
          </a:prstGeom>
          <a:noFill/>
        </p:spPr>
        <p:txBody>
          <a:bodyPr wrap="square">
            <a:spAutoFit/>
          </a:bodyPr>
          <a:lstStyle/>
          <a:p>
            <a:pPr algn="l"/>
            <a:r>
              <a:rPr lang="en-US" sz="1000">
                <a:solidFill>
                  <a:schemeClr val="bg1">
                    <a:lumMod val="75000"/>
                  </a:schemeClr>
                </a:solidFill>
                <a:latin typeface="Arial Nova" panose="020B0504020202020204" pitchFamily="34" charset="0"/>
              </a:rPr>
              <a:t>©2024 HealthEdge Software, Inc. | GuidingCare®, HealthEdge®, HealthRules®, and HealthEdge and Wellframe logos are registered trademarks or trademarks of HealthEdge Software, Inc. All Rights Reserved.</a:t>
            </a:r>
          </a:p>
        </p:txBody>
      </p:sp>
      <p:sp>
        <p:nvSpPr>
          <p:cNvPr id="5" name="Text Placeholder 4">
            <a:extLst>
              <a:ext uri="{FF2B5EF4-FFF2-40B4-BE49-F238E27FC236}">
                <a16:creationId xmlns:a16="http://schemas.microsoft.com/office/drawing/2014/main" id="{09419BE1-B92B-890D-D3DE-31D7C7ED26E0}"/>
              </a:ext>
            </a:extLst>
          </p:cNvPr>
          <p:cNvSpPr>
            <a:spLocks noGrp="1"/>
          </p:cNvSpPr>
          <p:nvPr>
            <p:ph type="body" sz="quarter" idx="11" hasCustomPrompt="1"/>
          </p:nvPr>
        </p:nvSpPr>
        <p:spPr>
          <a:xfrm>
            <a:off x="1317626" y="5391150"/>
            <a:ext cx="7659688" cy="744819"/>
          </a:xfrm>
        </p:spPr>
        <p:txBody>
          <a:bodyPr wrap="square">
            <a:spAutoFit/>
          </a:bodyPr>
          <a:lstStyle>
            <a:lvl1pPr marL="0" indent="0">
              <a:buNone/>
              <a:defRPr sz="1800" b="0" i="0">
                <a:solidFill>
                  <a:schemeClr val="bg1">
                    <a:lumMod val="95000"/>
                  </a:schemeClr>
                </a:solidFill>
                <a:latin typeface="Arial Nova" panose="020B0504020202020204" pitchFamily="34" charset="0"/>
              </a:defRPr>
            </a:lvl1pPr>
            <a:lvl2pPr marL="548618" indent="0">
              <a:buNone/>
              <a:defRPr sz="1800">
                <a:solidFill>
                  <a:schemeClr val="bg1">
                    <a:lumMod val="95000"/>
                  </a:schemeClr>
                </a:solidFill>
                <a:latin typeface="Aventa" pitchFamily="2" charset="77"/>
              </a:defRPr>
            </a:lvl2pPr>
            <a:lvl3pPr marL="1097236" indent="0">
              <a:buNone/>
              <a:defRPr sz="1800">
                <a:solidFill>
                  <a:schemeClr val="bg1">
                    <a:lumMod val="95000"/>
                  </a:schemeClr>
                </a:solidFill>
                <a:latin typeface="Aventa" pitchFamily="2" charset="77"/>
              </a:defRPr>
            </a:lvl3pPr>
            <a:lvl4pPr marL="1645854" indent="0">
              <a:buNone/>
              <a:defRPr sz="1800">
                <a:solidFill>
                  <a:schemeClr val="bg1">
                    <a:lumMod val="95000"/>
                  </a:schemeClr>
                </a:solidFill>
                <a:latin typeface="Aventa" pitchFamily="2" charset="77"/>
              </a:defRPr>
            </a:lvl4pPr>
            <a:lvl5pPr marL="2194472"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585909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chemeClr val="accent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11708"/>
            <a:ext cx="11180618"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233597"/>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2" name="Round Single Corner Rectangle 1">
            <a:extLst>
              <a:ext uri="{FF2B5EF4-FFF2-40B4-BE49-F238E27FC236}">
                <a16:creationId xmlns:a16="http://schemas.microsoft.com/office/drawing/2014/main" id="{A99E0883-C023-A2AE-9542-F7E56B7BFFDD}"/>
              </a:ext>
            </a:extLst>
          </p:cNvPr>
          <p:cNvSpPr/>
          <p:nvPr userDrawn="1"/>
        </p:nvSpPr>
        <p:spPr>
          <a:xfrm>
            <a:off x="0" y="2405347"/>
            <a:ext cx="5267326" cy="5824254"/>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Nova Light" panose="020B0304020202020204" pitchFamily="34" charset="0"/>
            </a:endParaRPr>
          </a:p>
        </p:txBody>
      </p:sp>
      <p:pic>
        <p:nvPicPr>
          <p:cNvPr id="9" name="Picture 8" descr="Background pattern&#10;&#10;Description automatically generated">
            <a:extLst>
              <a:ext uri="{FF2B5EF4-FFF2-40B4-BE49-F238E27FC236}">
                <a16:creationId xmlns:a16="http://schemas.microsoft.com/office/drawing/2014/main" id="{DD649D21-6149-8256-2554-C10DB9BFA74A}"/>
              </a:ext>
            </a:extLst>
          </p:cNvPr>
          <p:cNvPicPr>
            <a:picLocks noChangeAspect="1"/>
          </p:cNvPicPr>
          <p:nvPr userDrawn="1"/>
        </p:nvPicPr>
        <p:blipFill rotWithShape="1">
          <a:blip r:embed="rId3"/>
          <a:srcRect l="38876" t="38617" b="6705"/>
          <a:stretch/>
        </p:blipFill>
        <p:spPr>
          <a:xfrm>
            <a:off x="118755" y="4859587"/>
            <a:ext cx="4750780" cy="3296456"/>
          </a:xfrm>
          <a:prstGeom prst="rect">
            <a:avLst/>
          </a:prstGeom>
        </p:spPr>
      </p:pic>
      <p:sp>
        <p:nvSpPr>
          <p:cNvPr id="10" name="Text Placeholder 10">
            <a:extLst>
              <a:ext uri="{FF2B5EF4-FFF2-40B4-BE49-F238E27FC236}">
                <a16:creationId xmlns:a16="http://schemas.microsoft.com/office/drawing/2014/main" id="{33088BA4-2458-1E37-A7DB-B145A581DC81}"/>
              </a:ext>
            </a:extLst>
          </p:cNvPr>
          <p:cNvSpPr>
            <a:spLocks noGrp="1"/>
          </p:cNvSpPr>
          <p:nvPr>
            <p:ph type="body" sz="quarter" idx="17" hasCustomPrompt="1"/>
          </p:nvPr>
        </p:nvSpPr>
        <p:spPr>
          <a:xfrm>
            <a:off x="457200" y="2920293"/>
            <a:ext cx="4293580" cy="2536079"/>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chemeClr val="bg1"/>
                </a:solidFill>
                <a:latin typeface="Arial Nova" panose="020B0504020202020204" pitchFamily="34" charset="0"/>
              </a:defRPr>
            </a:lvl1pPr>
            <a:lvl2pPr marL="834356" indent="-285738">
              <a:buClr>
                <a:schemeClr val="accent1"/>
              </a:buClr>
              <a:buFont typeface="System Font Regular"/>
              <a:buChar char="–"/>
              <a:defRPr sz="1600" b="0" i="0">
                <a:solidFill>
                  <a:schemeClr val="bg1"/>
                </a:solidFill>
                <a:latin typeface="Arial Nova" panose="020B0504020202020204" pitchFamily="34" charset="0"/>
              </a:defRPr>
            </a:lvl2pPr>
            <a:lvl3pPr marL="1382975" indent="-285738">
              <a:buClr>
                <a:schemeClr val="accent1"/>
              </a:buClr>
              <a:buFont typeface="Arial" panose="020B0604020202020204" pitchFamily="34" charset="0"/>
              <a:buChar char="•"/>
              <a:defRPr sz="1400" b="0" i="0">
                <a:solidFill>
                  <a:schemeClr val="bg1"/>
                </a:solidFill>
                <a:latin typeface="Arial Nova" panose="020B05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13" name="Text Placeholder 10">
            <a:extLst>
              <a:ext uri="{FF2B5EF4-FFF2-40B4-BE49-F238E27FC236}">
                <a16:creationId xmlns:a16="http://schemas.microsoft.com/office/drawing/2014/main" id="{483AA028-5865-3AAA-83D5-A5BA97F714EC}"/>
              </a:ext>
            </a:extLst>
          </p:cNvPr>
          <p:cNvSpPr>
            <a:spLocks noGrp="1"/>
          </p:cNvSpPr>
          <p:nvPr>
            <p:ph type="body" sz="quarter" idx="12" hasCustomPrompt="1"/>
          </p:nvPr>
        </p:nvSpPr>
        <p:spPr>
          <a:xfrm>
            <a:off x="6188765" y="2960599"/>
            <a:ext cx="7434542"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BB7DC17D-BF9A-A2B1-6486-5EE0102338CD}"/>
              </a:ext>
            </a:extLst>
          </p:cNvPr>
          <p:cNvSpPr>
            <a:spLocks noGrp="1"/>
          </p:cNvSpPr>
          <p:nvPr>
            <p:ph type="body" sz="quarter" idx="16" hasCustomPrompt="1"/>
          </p:nvPr>
        </p:nvSpPr>
        <p:spPr>
          <a:xfrm>
            <a:off x="6188765" y="2435667"/>
            <a:ext cx="809725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Tree>
    <p:extLst>
      <p:ext uri="{BB962C8B-B14F-4D97-AF65-F5344CB8AC3E}">
        <p14:creationId xmlns:p14="http://schemas.microsoft.com/office/powerpoint/2010/main" val="3584346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Sidebar Left">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09AD3F2D-DD38-87AD-981B-10F8823872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82881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037124"/>
            <a:ext cx="3046022" cy="1772794"/>
          </a:xfrm>
        </p:spPr>
        <p:txBody>
          <a:bodyPr wrap="square" anchor="t">
            <a:spAutoFit/>
          </a:bodyPr>
          <a:lstStyle>
            <a:lvl1pPr marL="0" indent="0">
              <a:lnSpc>
                <a:spcPct val="100000"/>
              </a:lnSpc>
              <a:buNone/>
              <a:defRPr sz="1800" b="0" i="0">
                <a:solidFill>
                  <a:schemeClr val="bg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6" name="Slide Number Placeholder 5">
            <a:extLst>
              <a:ext uri="{FF2B5EF4-FFF2-40B4-BE49-F238E27FC236}">
                <a16:creationId xmlns:a16="http://schemas.microsoft.com/office/drawing/2014/main" id="{33342D46-EED5-D1AC-86C5-1A3E248F8442}"/>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3A5A8F4-50B4-1F68-EDAB-7060EC7ED8FE}"/>
              </a:ext>
            </a:extLst>
          </p:cNvPr>
          <p:cNvSpPr>
            <a:spLocks noGrp="1"/>
          </p:cNvSpPr>
          <p:nvPr>
            <p:ph type="body" sz="quarter" idx="10" hasCustomPrompt="1"/>
          </p:nvPr>
        </p:nvSpPr>
        <p:spPr>
          <a:xfrm>
            <a:off x="457199" y="211708"/>
            <a:ext cx="11239996"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4" name="Text Placeholder 10">
            <a:extLst>
              <a:ext uri="{FF2B5EF4-FFF2-40B4-BE49-F238E27FC236}">
                <a16:creationId xmlns:a16="http://schemas.microsoft.com/office/drawing/2014/main" id="{2E7B5AF2-79EE-ACF0-169E-64F025812CA7}"/>
              </a:ext>
            </a:extLst>
          </p:cNvPr>
          <p:cNvSpPr>
            <a:spLocks noGrp="1"/>
          </p:cNvSpPr>
          <p:nvPr>
            <p:ph type="body" sz="quarter" idx="11" hasCustomPrompt="1"/>
          </p:nvPr>
        </p:nvSpPr>
        <p:spPr>
          <a:xfrm>
            <a:off x="4352307" y="1525144"/>
            <a:ext cx="993370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7" name="Text Placeholder 10">
            <a:extLst>
              <a:ext uri="{FF2B5EF4-FFF2-40B4-BE49-F238E27FC236}">
                <a16:creationId xmlns:a16="http://schemas.microsoft.com/office/drawing/2014/main" id="{48F2C8CC-F9CC-744B-9B52-711E7CA6C447}"/>
              </a:ext>
            </a:extLst>
          </p:cNvPr>
          <p:cNvSpPr>
            <a:spLocks noGrp="1"/>
          </p:cNvSpPr>
          <p:nvPr>
            <p:ph type="body" sz="quarter" idx="12" hasCustomPrompt="1"/>
          </p:nvPr>
        </p:nvSpPr>
        <p:spPr>
          <a:xfrm>
            <a:off x="4352308" y="2770596"/>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0" name="Text Placeholder 10">
            <a:extLst>
              <a:ext uri="{FF2B5EF4-FFF2-40B4-BE49-F238E27FC236}">
                <a16:creationId xmlns:a16="http://schemas.microsoft.com/office/drawing/2014/main" id="{61889E56-5B3A-BFB2-C965-5B29DE73153F}"/>
              </a:ext>
            </a:extLst>
          </p:cNvPr>
          <p:cNvSpPr>
            <a:spLocks noGrp="1"/>
          </p:cNvSpPr>
          <p:nvPr>
            <p:ph type="body" sz="quarter" idx="16" hasCustomPrompt="1"/>
          </p:nvPr>
        </p:nvSpPr>
        <p:spPr>
          <a:xfrm>
            <a:off x="4352307" y="2245664"/>
            <a:ext cx="993370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11" name="Text Placeholder 10">
            <a:extLst>
              <a:ext uri="{FF2B5EF4-FFF2-40B4-BE49-F238E27FC236}">
                <a16:creationId xmlns:a16="http://schemas.microsoft.com/office/drawing/2014/main" id="{AACBB49D-F398-D952-4BE3-5A97591D041D}"/>
              </a:ext>
            </a:extLst>
          </p:cNvPr>
          <p:cNvSpPr>
            <a:spLocks noGrp="1"/>
          </p:cNvSpPr>
          <p:nvPr>
            <p:ph type="body" sz="quarter" idx="17" hasCustomPrompt="1"/>
          </p:nvPr>
        </p:nvSpPr>
        <p:spPr>
          <a:xfrm>
            <a:off x="4500749" y="3874677"/>
            <a:ext cx="3408220" cy="2536079"/>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373979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Sidebar Righ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01118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96C1C60-01E2-8926-793B-031A24FD2A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86247" y="0"/>
            <a:ext cx="3644153" cy="8229600"/>
          </a:xfrm>
          <a:prstGeom prst="rect">
            <a:avLst/>
          </a:prstGeom>
        </p:spPr>
      </p:pic>
      <p:sp>
        <p:nvSpPr>
          <p:cNvPr id="6" name="Text Placeholder 10">
            <a:extLst>
              <a:ext uri="{FF2B5EF4-FFF2-40B4-BE49-F238E27FC236}">
                <a16:creationId xmlns:a16="http://schemas.microsoft.com/office/drawing/2014/main" id="{28178C05-E348-042A-A9A5-53D688D862E3}"/>
              </a:ext>
            </a:extLst>
          </p:cNvPr>
          <p:cNvSpPr>
            <a:spLocks noGrp="1"/>
          </p:cNvSpPr>
          <p:nvPr>
            <p:ph type="body" sz="quarter" idx="14" hasCustomPrompt="1"/>
          </p:nvPr>
        </p:nvSpPr>
        <p:spPr>
          <a:xfrm>
            <a:off x="11356752" y="6008916"/>
            <a:ext cx="3046022" cy="1591297"/>
          </a:xfrm>
        </p:spPr>
        <p:txBody>
          <a:bodyPr anchor="t">
            <a:normAutofit/>
          </a:bodyPr>
          <a:lstStyle>
            <a:lvl1pPr marL="0" indent="0" algn="l">
              <a:lnSpc>
                <a:spcPct val="100000"/>
              </a:lnSpc>
              <a:buNone/>
              <a:defRPr sz="1500" b="0" i="0">
                <a:solidFill>
                  <a:schemeClr val="bg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8" y="7791451"/>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4" name="Text Placeholder 10">
            <a:extLst>
              <a:ext uri="{FF2B5EF4-FFF2-40B4-BE49-F238E27FC236}">
                <a16:creationId xmlns:a16="http://schemas.microsoft.com/office/drawing/2014/main" id="{9944FC16-959C-71B4-5C09-632E26D95BBF}"/>
              </a:ext>
            </a:extLst>
          </p:cNvPr>
          <p:cNvSpPr>
            <a:spLocks noGrp="1"/>
          </p:cNvSpPr>
          <p:nvPr>
            <p:ph type="body" sz="quarter" idx="10" hasCustomPrompt="1"/>
          </p:nvPr>
        </p:nvSpPr>
        <p:spPr>
          <a:xfrm>
            <a:off x="457199" y="211708"/>
            <a:ext cx="10111840"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0" name="Text Placeholder 10">
            <a:extLst>
              <a:ext uri="{FF2B5EF4-FFF2-40B4-BE49-F238E27FC236}">
                <a16:creationId xmlns:a16="http://schemas.microsoft.com/office/drawing/2014/main" id="{A86F4326-6B5D-352F-0A54-1450B0553248}"/>
              </a:ext>
            </a:extLst>
          </p:cNvPr>
          <p:cNvSpPr>
            <a:spLocks noGrp="1"/>
          </p:cNvSpPr>
          <p:nvPr>
            <p:ph type="body" sz="quarter" idx="11" hasCustomPrompt="1"/>
          </p:nvPr>
        </p:nvSpPr>
        <p:spPr>
          <a:xfrm>
            <a:off x="610086" y="1513269"/>
            <a:ext cx="995895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31863D86-78D4-84DD-D8CF-16A258F220EE}"/>
              </a:ext>
            </a:extLst>
          </p:cNvPr>
          <p:cNvSpPr>
            <a:spLocks noGrp="1"/>
          </p:cNvSpPr>
          <p:nvPr>
            <p:ph type="body" sz="quarter" idx="12" hasCustomPrompt="1"/>
          </p:nvPr>
        </p:nvSpPr>
        <p:spPr>
          <a:xfrm>
            <a:off x="610088" y="2758721"/>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A2668229-7F05-C8C6-AB59-914A586BC647}"/>
              </a:ext>
            </a:extLst>
          </p:cNvPr>
          <p:cNvSpPr>
            <a:spLocks noGrp="1"/>
          </p:cNvSpPr>
          <p:nvPr>
            <p:ph type="body" sz="quarter" idx="17" hasCustomPrompt="1"/>
          </p:nvPr>
        </p:nvSpPr>
        <p:spPr>
          <a:xfrm>
            <a:off x="610086" y="2233789"/>
            <a:ext cx="995895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205A377D-96F0-949A-FB5E-B09229104633}"/>
              </a:ext>
            </a:extLst>
          </p:cNvPr>
          <p:cNvSpPr>
            <a:spLocks noGrp="1"/>
          </p:cNvSpPr>
          <p:nvPr>
            <p:ph type="body" sz="quarter" idx="18" hasCustomPrompt="1"/>
          </p:nvPr>
        </p:nvSpPr>
        <p:spPr>
          <a:xfrm>
            <a:off x="760022" y="3684991"/>
            <a:ext cx="3408220" cy="2536079"/>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20544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Layou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202" y="1517873"/>
            <a:ext cx="5872163" cy="941796"/>
          </a:xfrm>
        </p:spPr>
        <p:txBody>
          <a:bodyPr wrap="square" anchor="t">
            <a:sp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4"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200" y="211708"/>
            <a:ext cx="11085614"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5248E1DF-6B50-A7DF-E3CA-F7CC41487C89}"/>
              </a:ext>
            </a:extLst>
          </p:cNvPr>
          <p:cNvSpPr>
            <a:spLocks noGrp="1"/>
          </p:cNvSpPr>
          <p:nvPr>
            <p:ph type="body" sz="quarter" idx="11" hasCustomPrompt="1"/>
          </p:nvPr>
        </p:nvSpPr>
        <p:spPr>
          <a:xfrm>
            <a:off x="7950530" y="1692935"/>
            <a:ext cx="6252358"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9971662E-8603-F7BB-8513-A13B6E86E815}"/>
              </a:ext>
            </a:extLst>
          </p:cNvPr>
          <p:cNvSpPr>
            <a:spLocks noGrp="1"/>
          </p:cNvSpPr>
          <p:nvPr>
            <p:ph type="body" sz="quarter" idx="12" hasCustomPrompt="1"/>
          </p:nvPr>
        </p:nvSpPr>
        <p:spPr>
          <a:xfrm>
            <a:off x="7950530" y="2936238"/>
            <a:ext cx="6252358" cy="941796"/>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D45B4B5E-0CC1-AE16-E2F9-970C77D33161}"/>
              </a:ext>
            </a:extLst>
          </p:cNvPr>
          <p:cNvSpPr>
            <a:spLocks noGrp="1"/>
          </p:cNvSpPr>
          <p:nvPr>
            <p:ph type="body" sz="quarter" idx="19" hasCustomPrompt="1"/>
          </p:nvPr>
        </p:nvSpPr>
        <p:spPr>
          <a:xfrm>
            <a:off x="7950530" y="2413455"/>
            <a:ext cx="6252358"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FFDDA10-D827-8E12-5971-C6CC1D6290A7}"/>
              </a:ext>
            </a:extLst>
          </p:cNvPr>
          <p:cNvSpPr>
            <a:spLocks noGrp="1"/>
          </p:cNvSpPr>
          <p:nvPr>
            <p:ph type="body" sz="quarter" idx="20" hasCustomPrompt="1"/>
          </p:nvPr>
        </p:nvSpPr>
        <p:spPr>
          <a:xfrm>
            <a:off x="8134595" y="4208833"/>
            <a:ext cx="3408220" cy="2536079"/>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6114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lit Layout 2">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201" y="1517873"/>
            <a:ext cx="5872163" cy="941796"/>
          </a:xfrm>
        </p:spPr>
        <p:txBody>
          <a:bodyPr wrap="square" anchor="t">
            <a:sp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4"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200" y="506257"/>
            <a:ext cx="11275621"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F392B97A-E3A0-4EDD-3AC0-93ACA72A65AC}"/>
              </a:ext>
            </a:extLst>
          </p:cNvPr>
          <p:cNvSpPr>
            <a:spLocks noGrp="1"/>
          </p:cNvSpPr>
          <p:nvPr>
            <p:ph type="body" sz="quarter" idx="11" hasCustomPrompt="1"/>
          </p:nvPr>
        </p:nvSpPr>
        <p:spPr>
          <a:xfrm>
            <a:off x="7950530" y="1692935"/>
            <a:ext cx="6252358"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8" name="Text Placeholder 10">
            <a:extLst>
              <a:ext uri="{FF2B5EF4-FFF2-40B4-BE49-F238E27FC236}">
                <a16:creationId xmlns:a16="http://schemas.microsoft.com/office/drawing/2014/main" id="{B39ECE70-CC08-751B-A8F2-A3FFC4BEF08A}"/>
              </a:ext>
            </a:extLst>
          </p:cNvPr>
          <p:cNvSpPr>
            <a:spLocks noGrp="1"/>
          </p:cNvSpPr>
          <p:nvPr>
            <p:ph type="body" sz="quarter" idx="12" hasCustomPrompt="1"/>
          </p:nvPr>
        </p:nvSpPr>
        <p:spPr>
          <a:xfrm>
            <a:off x="7950530" y="2936238"/>
            <a:ext cx="6252358" cy="941796"/>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B9553A1E-D664-96CF-5FB4-7B63074B779C}"/>
              </a:ext>
            </a:extLst>
          </p:cNvPr>
          <p:cNvSpPr>
            <a:spLocks noGrp="1"/>
          </p:cNvSpPr>
          <p:nvPr>
            <p:ph type="body" sz="quarter" idx="19" hasCustomPrompt="1"/>
          </p:nvPr>
        </p:nvSpPr>
        <p:spPr>
          <a:xfrm>
            <a:off x="7950530" y="2413455"/>
            <a:ext cx="6252358"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A6142EA5-08B9-B1FF-B644-AE52BD47915C}"/>
              </a:ext>
            </a:extLst>
          </p:cNvPr>
          <p:cNvSpPr>
            <a:spLocks noGrp="1"/>
          </p:cNvSpPr>
          <p:nvPr>
            <p:ph type="body" sz="quarter" idx="20" hasCustomPrompt="1"/>
          </p:nvPr>
        </p:nvSpPr>
        <p:spPr>
          <a:xfrm>
            <a:off x="8134599" y="4163511"/>
            <a:ext cx="3408220" cy="2536079"/>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91504" indent="-342887">
              <a:buClr>
                <a:schemeClr val="accent1"/>
              </a:buClr>
              <a:buFont typeface="System Font Regular"/>
              <a:buChar char="–"/>
              <a:defRPr sz="1600" b="0" i="0">
                <a:latin typeface="Arial Nova Light" panose="020B0304020202020204" pitchFamily="34" charset="0"/>
              </a:defRPr>
            </a:lvl2pPr>
            <a:lvl3pPr marL="1440122" indent="-342887">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2713713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Bullets – Blank 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11708"/>
            <a:ext cx="11453752"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7" y="1513269"/>
            <a:ext cx="1359280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8" y="2758721"/>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7" y="2233789"/>
            <a:ext cx="1359280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2" y="3684991"/>
            <a:ext cx="3408220" cy="2536079"/>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430759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Bullets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11708"/>
            <a:ext cx="11453752"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7" y="1513269"/>
            <a:ext cx="1359280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8" y="2758721"/>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7" y="2233789"/>
            <a:ext cx="1359280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2" y="3684991"/>
            <a:ext cx="3408220" cy="2536079"/>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pic>
        <p:nvPicPr>
          <p:cNvPr id="5" name="Picture 4">
            <a:extLst>
              <a:ext uri="{FF2B5EF4-FFF2-40B4-BE49-F238E27FC236}">
                <a16:creationId xmlns:a16="http://schemas.microsoft.com/office/drawing/2014/main" id="{2CF84410-9014-4B2D-CD85-A20396C4E9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72496"/>
            <a:ext cx="14630400" cy="661190"/>
          </a:xfrm>
          <a:prstGeom prst="rect">
            <a:avLst/>
          </a:prstGeom>
        </p:spPr>
      </p:pic>
      <p:sp>
        <p:nvSpPr>
          <p:cNvPr id="9" name="Slide Number Placeholder 5">
            <a:extLst>
              <a:ext uri="{FF2B5EF4-FFF2-40B4-BE49-F238E27FC236}">
                <a16:creationId xmlns:a16="http://schemas.microsoft.com/office/drawing/2014/main" id="{ACA00104-A985-BE20-FE61-4E291BFF72A6}"/>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257129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2D69FF-0F84-2E0E-8FB7-2E67AB315A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1875"/>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8" y="4203700"/>
            <a:ext cx="10065822" cy="78740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Cover 1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4546600" y="7375848"/>
            <a:ext cx="9283700" cy="400110"/>
          </a:xfrm>
          <a:prstGeom prst="rect">
            <a:avLst/>
          </a:prstGeom>
          <a:noFill/>
        </p:spPr>
        <p:txBody>
          <a:bodyPr wrap="square">
            <a:spAutoFit/>
          </a:bodyPr>
          <a:lstStyle/>
          <a:p>
            <a:pPr algn="r"/>
            <a:r>
              <a:rPr lang="en-US" sz="1000">
                <a:solidFill>
                  <a:schemeClr val="bg1">
                    <a:lumMod val="75000"/>
                  </a:schemeClr>
                </a:solidFill>
                <a:latin typeface="Arial Nova" panose="020B0504020202020204" pitchFamily="34" charset="0"/>
              </a:rPr>
              <a:t>©2024 HealthEdge Software, Inc. | GuidingCare®, HealthEdge®, HealthRules®, </a:t>
            </a:r>
            <a:r>
              <a:rPr lang="en-US" sz="1000" err="1">
                <a:solidFill>
                  <a:schemeClr val="bg1">
                    <a:lumMod val="75000"/>
                  </a:schemeClr>
                </a:solidFill>
                <a:latin typeface="Arial Nova" panose="020B0504020202020204" pitchFamily="34" charset="0"/>
              </a:rPr>
              <a:t>Wellframe</a:t>
            </a:r>
            <a:r>
              <a:rPr lang="en-US" sz="1000" baseline="30000" err="1">
                <a:solidFill>
                  <a:schemeClr val="bg1">
                    <a:lumMod val="75000"/>
                  </a:schemeClr>
                </a:solidFill>
                <a:latin typeface="Arial Nova" panose="020B0504020202020204" pitchFamily="34" charset="0"/>
              </a:rPr>
              <a:t>TM</a:t>
            </a:r>
            <a:r>
              <a:rPr lang="en-US" sz="1000">
                <a:solidFill>
                  <a:schemeClr val="bg1">
                    <a:lumMod val="75000"/>
                  </a:schemeClr>
                </a:solidFill>
                <a:latin typeface="Arial Nova" panose="020B0504020202020204" pitchFamily="34" charset="0"/>
              </a:rPr>
              <a:t>, HealthEdge </a:t>
            </a:r>
            <a:r>
              <a:rPr lang="en-US" sz="1000" err="1">
                <a:solidFill>
                  <a:schemeClr val="bg1">
                    <a:lumMod val="75000"/>
                  </a:schemeClr>
                </a:solidFill>
                <a:latin typeface="Arial Nova" panose="020B0504020202020204" pitchFamily="34" charset="0"/>
              </a:rPr>
              <a:t>Source</a:t>
            </a:r>
            <a:r>
              <a:rPr lang="en-US" sz="1000" baseline="30000" err="1">
                <a:solidFill>
                  <a:schemeClr val="bg1">
                    <a:lumMod val="75000"/>
                  </a:schemeClr>
                </a:solidFill>
                <a:latin typeface="Arial Nova" panose="020B0504020202020204" pitchFamily="34" charset="0"/>
              </a:rPr>
              <a:t>TM</a:t>
            </a:r>
            <a:r>
              <a:rPr lang="en-US" sz="1000">
                <a:solidFill>
                  <a:schemeClr val="bg1">
                    <a:lumMod val="75000"/>
                  </a:schemeClr>
                </a:solidFill>
                <a:latin typeface="Arial Nova" panose="020B0504020202020204" pitchFamily="34" charset="0"/>
              </a:rPr>
              <a:t> and HealthEdge and Wellframe logos are registered trademarks or trademarks of HealthEdge Software, Inc. All Rights Reserved.</a:t>
            </a:r>
          </a:p>
        </p:txBody>
      </p:sp>
      <p:sp>
        <p:nvSpPr>
          <p:cNvPr id="11" name="Text Placeholder 4">
            <a:extLst>
              <a:ext uri="{FF2B5EF4-FFF2-40B4-BE49-F238E27FC236}">
                <a16:creationId xmlns:a16="http://schemas.microsoft.com/office/drawing/2014/main" id="{B2B7073A-B41C-7151-5399-347CCA7314B4}"/>
              </a:ext>
            </a:extLst>
          </p:cNvPr>
          <p:cNvSpPr>
            <a:spLocks noGrp="1"/>
          </p:cNvSpPr>
          <p:nvPr>
            <p:ph type="body" sz="quarter" idx="11" hasCustomPrompt="1"/>
          </p:nvPr>
        </p:nvSpPr>
        <p:spPr>
          <a:xfrm>
            <a:off x="5664530" y="5391150"/>
            <a:ext cx="8165769" cy="744819"/>
          </a:xfrm>
        </p:spPr>
        <p:txBody>
          <a:bodyPr wrap="square">
            <a:spAutoFit/>
          </a:bodyPr>
          <a:lstStyle>
            <a:lvl1pPr marL="0" indent="0" algn="r">
              <a:buNone/>
              <a:defRPr sz="180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3788532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442C8-F3EB-ED6C-8CB2-2FFD29220D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1318161" y="3527017"/>
            <a:ext cx="7350826" cy="1464083"/>
          </a:xfrm>
        </p:spPr>
        <p:txBody>
          <a:bodyPr wrap="square">
            <a:spAutoFit/>
          </a:bodyPr>
          <a:lstStyle>
            <a:lvl1pPr marL="0" indent="0" algn="l">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Cover 2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1318161" y="5118642"/>
            <a:ext cx="785075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1318161" y="7366222"/>
            <a:ext cx="7142445" cy="400110"/>
          </a:xfrm>
          <a:prstGeom prst="rect">
            <a:avLst/>
          </a:prstGeom>
          <a:noFill/>
        </p:spPr>
        <p:txBody>
          <a:bodyPr wrap="square">
            <a:spAutoFit/>
          </a:bodyPr>
          <a:lstStyle/>
          <a:p>
            <a:pPr algn="l"/>
            <a:r>
              <a:rPr lang="en-US" sz="1000">
                <a:solidFill>
                  <a:schemeClr val="bg1">
                    <a:lumMod val="75000"/>
                  </a:schemeClr>
                </a:solidFill>
                <a:latin typeface="Arial Nova" panose="020B0504020202020204" pitchFamily="34" charset="0"/>
              </a:rPr>
              <a:t>©2024 HealthEdge Software, Inc. | GuidingCare®, HealthEdge®, HealthRules®, and HealthEdge and Wellframe logos are registered trademarks or trademarks of HealthEdge Software, Inc. All Rights Reserved.</a:t>
            </a:r>
          </a:p>
        </p:txBody>
      </p:sp>
      <p:sp>
        <p:nvSpPr>
          <p:cNvPr id="5" name="Text Placeholder 4">
            <a:extLst>
              <a:ext uri="{FF2B5EF4-FFF2-40B4-BE49-F238E27FC236}">
                <a16:creationId xmlns:a16="http://schemas.microsoft.com/office/drawing/2014/main" id="{09419BE1-B92B-890D-D3DE-31D7C7ED26E0}"/>
              </a:ext>
            </a:extLst>
          </p:cNvPr>
          <p:cNvSpPr>
            <a:spLocks noGrp="1"/>
          </p:cNvSpPr>
          <p:nvPr>
            <p:ph type="body" sz="quarter" idx="11" hasCustomPrompt="1"/>
          </p:nvPr>
        </p:nvSpPr>
        <p:spPr>
          <a:xfrm>
            <a:off x="1317625" y="5391150"/>
            <a:ext cx="7659688" cy="744819"/>
          </a:xfrm>
        </p:spPr>
        <p:txBody>
          <a:bodyPr>
            <a:spAutoFit/>
          </a:bodyPr>
          <a:lstStyle>
            <a:lvl1pPr marL="0" indent="0">
              <a:buNone/>
              <a:defRPr sz="180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585909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2" cy="8229599"/>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8" y="4203700"/>
            <a:ext cx="10065822" cy="78740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Cover 3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4546600" y="7375848"/>
            <a:ext cx="9283700" cy="400110"/>
          </a:xfrm>
          <a:prstGeom prst="rect">
            <a:avLst/>
          </a:prstGeom>
          <a:noFill/>
        </p:spPr>
        <p:txBody>
          <a:bodyPr wrap="square">
            <a:spAutoFit/>
          </a:bodyPr>
          <a:lstStyle/>
          <a:p>
            <a:pPr algn="r"/>
            <a:r>
              <a:rPr lang="en-US" sz="1000">
                <a:solidFill>
                  <a:schemeClr val="bg1">
                    <a:lumMod val="75000"/>
                  </a:schemeClr>
                </a:solidFill>
                <a:latin typeface="Arial Nova" panose="020B0504020202020204" pitchFamily="34" charset="0"/>
              </a:rPr>
              <a:t>©2024 HealthEdge Software, Inc. | GuidingCare®, HealthEdge®, HealthRules®, and HealthEdge and Wellframe logos are registered trademarks or trademarks of HealthEdge Software, Inc. All Rights Reserved.</a:t>
            </a:r>
          </a:p>
        </p:txBody>
      </p:sp>
      <p:sp>
        <p:nvSpPr>
          <p:cNvPr id="4" name="Text Placeholder 4">
            <a:extLst>
              <a:ext uri="{FF2B5EF4-FFF2-40B4-BE49-F238E27FC236}">
                <a16:creationId xmlns:a16="http://schemas.microsoft.com/office/drawing/2014/main" id="{CD8B9393-EEC1-AEC5-45BA-96A3F91DFB8D}"/>
              </a:ext>
            </a:extLst>
          </p:cNvPr>
          <p:cNvSpPr>
            <a:spLocks noGrp="1"/>
          </p:cNvSpPr>
          <p:nvPr>
            <p:ph type="body" sz="quarter" idx="11" hasCustomPrompt="1"/>
          </p:nvPr>
        </p:nvSpPr>
        <p:spPr>
          <a:xfrm>
            <a:off x="6170612" y="5374883"/>
            <a:ext cx="7659688" cy="744819"/>
          </a:xfrm>
        </p:spPr>
        <p:txBody>
          <a:bodyPr>
            <a:spAutoFit/>
          </a:bodyPr>
          <a:lstStyle>
            <a:lvl1pPr marL="0" indent="0" algn="r">
              <a:buNone/>
              <a:defRPr sz="180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298755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4653012" cy="8229599"/>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9" y="4203700"/>
            <a:ext cx="10065822" cy="803375"/>
          </a:xfrm>
        </p:spPr>
        <p:txBody>
          <a:bodyPr wrap="square">
            <a:spAutoFit/>
          </a:bodyPr>
          <a:lstStyle>
            <a:lvl1pPr marL="0" indent="0" algn="r">
              <a:buNone/>
              <a:defRPr sz="5000" b="0" i="0">
                <a:solidFill>
                  <a:schemeClr val="bg1"/>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Cover 3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9"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4546600" y="7375849"/>
            <a:ext cx="9283700" cy="400110"/>
          </a:xfrm>
          <a:prstGeom prst="rect">
            <a:avLst/>
          </a:prstGeom>
          <a:noFill/>
        </p:spPr>
        <p:txBody>
          <a:bodyPr wrap="square">
            <a:spAutoFit/>
          </a:bodyPr>
          <a:lstStyle/>
          <a:p>
            <a:pPr algn="r"/>
            <a:r>
              <a:rPr lang="en-US" sz="1000">
                <a:solidFill>
                  <a:schemeClr val="bg1">
                    <a:lumMod val="75000"/>
                  </a:schemeClr>
                </a:solidFill>
                <a:latin typeface="Arial Nova" panose="020B0504020202020204" pitchFamily="34" charset="0"/>
              </a:rPr>
              <a:t>©2024 HealthEdge Software, Inc. | GuidingCare®, HealthEdge®, HealthRules®, and HealthEdge and Wellframe logos are registered trademarks or trademarks of HealthEdge Software, Inc. All Rights Reserved.</a:t>
            </a:r>
          </a:p>
        </p:txBody>
      </p:sp>
      <p:sp>
        <p:nvSpPr>
          <p:cNvPr id="4" name="Text Placeholder 4">
            <a:extLst>
              <a:ext uri="{FF2B5EF4-FFF2-40B4-BE49-F238E27FC236}">
                <a16:creationId xmlns:a16="http://schemas.microsoft.com/office/drawing/2014/main" id="{CD8B9393-EEC1-AEC5-45BA-96A3F91DFB8D}"/>
              </a:ext>
            </a:extLst>
          </p:cNvPr>
          <p:cNvSpPr>
            <a:spLocks noGrp="1"/>
          </p:cNvSpPr>
          <p:nvPr>
            <p:ph type="body" sz="quarter" idx="11" hasCustomPrompt="1"/>
          </p:nvPr>
        </p:nvSpPr>
        <p:spPr>
          <a:xfrm>
            <a:off x="6170613" y="5374883"/>
            <a:ext cx="7659688" cy="744819"/>
          </a:xfrm>
        </p:spPr>
        <p:txBody>
          <a:bodyPr wrap="square">
            <a:spAutoFit/>
          </a:bodyPr>
          <a:lstStyle>
            <a:lvl1pPr marL="0" indent="0" algn="r">
              <a:buNone/>
              <a:defRPr sz="1800" b="0" i="0">
                <a:solidFill>
                  <a:schemeClr val="bg1">
                    <a:lumMod val="95000"/>
                  </a:schemeClr>
                </a:solidFill>
                <a:latin typeface="Arial Nova" panose="020B0504020202020204" pitchFamily="34" charset="0"/>
              </a:defRPr>
            </a:lvl1pPr>
            <a:lvl2pPr marL="548618" indent="0">
              <a:buNone/>
              <a:defRPr sz="1800">
                <a:solidFill>
                  <a:schemeClr val="bg1">
                    <a:lumMod val="95000"/>
                  </a:schemeClr>
                </a:solidFill>
                <a:latin typeface="Aventa" pitchFamily="2" charset="77"/>
              </a:defRPr>
            </a:lvl2pPr>
            <a:lvl3pPr marL="1097236" indent="0">
              <a:buNone/>
              <a:defRPr sz="1800">
                <a:solidFill>
                  <a:schemeClr val="bg1">
                    <a:lumMod val="95000"/>
                  </a:schemeClr>
                </a:solidFill>
                <a:latin typeface="Aventa" pitchFamily="2" charset="77"/>
              </a:defRPr>
            </a:lvl3pPr>
            <a:lvl4pPr marL="1645854" indent="0">
              <a:buNone/>
              <a:defRPr sz="1800">
                <a:solidFill>
                  <a:schemeClr val="bg1">
                    <a:lumMod val="95000"/>
                  </a:schemeClr>
                </a:solidFill>
                <a:latin typeface="Aventa" pitchFamily="2" charset="77"/>
              </a:defRPr>
            </a:lvl4pPr>
            <a:lvl5pPr marL="2194472"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2987557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31E70-C001-83BD-FD63-5D74BE0AA3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4630400"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7481454" y="3087584"/>
            <a:ext cx="6348845" cy="78483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Section 1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092240"/>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4"/>
            <a:ext cx="6348845" cy="313932"/>
          </a:xfrm>
        </p:spPr>
        <p:txBody>
          <a:bodyPr>
            <a:spAutoFit/>
          </a:bodyPr>
          <a:lstStyle>
            <a:lvl1pPr marL="0" indent="0" algn="r">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Sub-Headline Text Lorem Ipsum Dolor Sit </a:t>
            </a:r>
            <a:r>
              <a:rPr lang="en-US" err="1"/>
              <a:t>Amet</a:t>
            </a:r>
            <a:r>
              <a:rPr lang="en-US"/>
              <a:t> </a:t>
            </a:r>
            <a:r>
              <a:rPr lang="en-US" err="1"/>
              <a:t>Conse</a:t>
            </a:r>
            <a:endParaRPr lang="en-US"/>
          </a:p>
        </p:txBody>
      </p:sp>
      <p:sp>
        <p:nvSpPr>
          <p:cNvPr id="14" name="Slide Number Placeholder 5">
            <a:extLst>
              <a:ext uri="{FF2B5EF4-FFF2-40B4-BE49-F238E27FC236}">
                <a16:creationId xmlns:a16="http://schemas.microsoft.com/office/drawing/2014/main" id="{1795E4AC-2956-E076-7DD5-C33EF40B736D}"/>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03214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0814A44-5C17-CB67-E66B-C7C3AD35C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3"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6602682" y="3087584"/>
            <a:ext cx="7227618" cy="784830"/>
          </a:xfrm>
        </p:spPr>
        <p:txBody>
          <a:bodyPr wrap="square">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Section 2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147BB7"/>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4"/>
            <a:ext cx="6348845" cy="313932"/>
          </a:xfrm>
        </p:spPr>
        <p:txBody>
          <a:bodyPr>
            <a:spAutoFit/>
          </a:bodyPr>
          <a:lstStyle>
            <a:lvl1pPr marL="0" indent="0" algn="r">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Sub-Headline Text Lorem Ipsum Dolor Sit </a:t>
            </a:r>
            <a:r>
              <a:rPr lang="en-US" err="1"/>
              <a:t>Amet</a:t>
            </a:r>
            <a:r>
              <a:rPr lang="en-US"/>
              <a:t> </a:t>
            </a:r>
            <a:r>
              <a:rPr lang="en-US" err="1"/>
              <a:t>Conse</a:t>
            </a:r>
            <a:endParaRPr lang="en-US"/>
          </a:p>
        </p:txBody>
      </p:sp>
      <p:sp>
        <p:nvSpPr>
          <p:cNvPr id="4" name="Slide Number Placeholder 5">
            <a:extLst>
              <a:ext uri="{FF2B5EF4-FFF2-40B4-BE49-F238E27FC236}">
                <a16:creationId xmlns:a16="http://schemas.microsoft.com/office/drawing/2014/main" id="{2E40ACAD-0F84-D93E-B0A3-F1D5E0C20239}"/>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962367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F37AB357-0116-F4F1-E69E-2F75C0BFE9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8" name="Picture 7">
            <a:extLst>
              <a:ext uri="{FF2B5EF4-FFF2-40B4-BE49-F238E27FC236}">
                <a16:creationId xmlns:a16="http://schemas.microsoft.com/office/drawing/2014/main" id="{AD471037-42FE-F565-2106-7EE997C9332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9" name="Straight Connector 8">
            <a:extLst>
              <a:ext uri="{FF2B5EF4-FFF2-40B4-BE49-F238E27FC236}">
                <a16:creationId xmlns:a16="http://schemas.microsoft.com/office/drawing/2014/main" id="{725EAD4A-833B-A033-F4AA-026197E35177}"/>
              </a:ext>
            </a:extLst>
          </p:cNvPr>
          <p:cNvCxnSpPr>
            <a:cxnSpLocks/>
          </p:cNvCxnSpPr>
          <p:nvPr userDrawn="1"/>
        </p:nvCxnSpPr>
        <p:spPr>
          <a:xfrm>
            <a:off x="457200" y="914400"/>
            <a:ext cx="1371600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5824F0FC-3095-02B5-0F67-58AA54E0F9D3}"/>
              </a:ext>
            </a:extLst>
          </p:cNvPr>
          <p:cNvSpPr>
            <a:spLocks noGrp="1"/>
          </p:cNvSpPr>
          <p:nvPr>
            <p:ph type="body" sz="quarter" idx="10" hasCustomPrompt="1"/>
          </p:nvPr>
        </p:nvSpPr>
        <p:spPr>
          <a:xfrm>
            <a:off x="4441371" y="1828801"/>
            <a:ext cx="6348845" cy="1027211"/>
          </a:xfrm>
        </p:spPr>
        <p:txBody>
          <a:bodyPr>
            <a:normAutofit/>
          </a:bodyPr>
          <a:lstStyle>
            <a:lvl1pPr marL="0" indent="0" algn="l">
              <a:buNone/>
              <a:defRPr sz="4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Agenda</a:t>
            </a:r>
          </a:p>
        </p:txBody>
      </p:sp>
      <p:sp>
        <p:nvSpPr>
          <p:cNvPr id="12" name="Text Placeholder 11">
            <a:extLst>
              <a:ext uri="{FF2B5EF4-FFF2-40B4-BE49-F238E27FC236}">
                <a16:creationId xmlns:a16="http://schemas.microsoft.com/office/drawing/2014/main" id="{994821A7-A61C-1665-7645-B44FE60D1F64}"/>
              </a:ext>
            </a:extLst>
          </p:cNvPr>
          <p:cNvSpPr>
            <a:spLocks noGrp="1"/>
          </p:cNvSpPr>
          <p:nvPr>
            <p:ph type="body" sz="quarter" idx="11" hasCustomPrompt="1"/>
          </p:nvPr>
        </p:nvSpPr>
        <p:spPr>
          <a:xfrm>
            <a:off x="4441371" y="2909210"/>
            <a:ext cx="8407853" cy="5030031"/>
          </a:xfrm>
        </p:spPr>
        <p:txBody>
          <a:bodyPr>
            <a:spAutoFit/>
          </a:bodyPr>
          <a:lstStyle>
            <a:lvl1pPr marL="514350" indent="-514350">
              <a:lnSpc>
                <a:spcPct val="150000"/>
              </a:lnSpc>
              <a:buClr>
                <a:schemeClr val="accent1"/>
              </a:buClr>
              <a:buFont typeface="+mj-lt"/>
              <a:buAutoNum type="arabicPeriod"/>
              <a:defRPr sz="2000" b="1" i="0">
                <a:solidFill>
                  <a:schemeClr val="accent2"/>
                </a:solidFill>
                <a:latin typeface="Arial Nova" panose="020B0504020202020204" pitchFamily="34" charset="0"/>
              </a:defRPr>
            </a:lvl1pPr>
            <a:lvl2pPr marL="1062990" indent="-514350">
              <a:buClr>
                <a:schemeClr val="accent1"/>
              </a:buClr>
              <a:buFont typeface="Courier New" panose="02070309020205020404" pitchFamily="49" charset="0"/>
              <a:buChar char="o"/>
              <a:defRPr sz="1800" b="0" i="0">
                <a:latin typeface="Arial Nova Light" panose="020B0304020202020204" pitchFamily="34" charset="0"/>
              </a:defRPr>
            </a:lvl2pPr>
            <a:lvl3pPr marL="1554480" indent="-457200">
              <a:buClr>
                <a:schemeClr val="accent1"/>
              </a:buClr>
              <a:buFont typeface="System Font Regular"/>
              <a:buChar char="–"/>
              <a:defRPr sz="1600" b="0" i="0">
                <a:latin typeface="Arial Nova Light" panose="020B0304020202020204" pitchFamily="34" charset="0"/>
              </a:defRPr>
            </a:lvl3pPr>
            <a:lvl4pPr marL="2103120" indent="-457200">
              <a:buClr>
                <a:schemeClr val="accent1"/>
              </a:buClr>
              <a:buFont typeface="Arial" panose="020B0604020202020204" pitchFamily="34" charset="0"/>
              <a:buChar char="•"/>
              <a:defRPr sz="1400" b="0" i="0">
                <a:latin typeface="Arial Nova Light" panose="020B0304020202020204" pitchFamily="34" charset="0"/>
              </a:defRPr>
            </a:lvl4pPr>
            <a:lvl5pPr marL="2651760" indent="-457200">
              <a:buFont typeface="+mj-lt"/>
              <a:buAutoNum type="arabicPeriod"/>
              <a:defRPr b="0" i="0">
                <a:latin typeface="Aventa" pitchFamily="2" charset="77"/>
              </a:defRPr>
            </a:lvl5pPr>
          </a:lstStyle>
          <a:p>
            <a:pPr lvl="0"/>
            <a:r>
              <a:rPr lang="en-US"/>
              <a:t>Action Item Here</a:t>
            </a:r>
          </a:p>
          <a:p>
            <a:pPr lvl="1"/>
            <a:r>
              <a:rPr lang="en-US"/>
              <a:t>Bullet</a:t>
            </a:r>
          </a:p>
          <a:p>
            <a:pPr lvl="2"/>
            <a:r>
              <a:rPr lang="en-US"/>
              <a:t>Bullet</a:t>
            </a:r>
          </a:p>
          <a:p>
            <a:pPr lvl="3"/>
            <a:r>
              <a:rPr lang="en-US"/>
              <a:t>Bullet</a:t>
            </a:r>
          </a:p>
          <a:p>
            <a:pPr lvl="0"/>
            <a:r>
              <a:rPr lang="en-US"/>
              <a:t>Action Item Here</a:t>
            </a:r>
          </a:p>
          <a:p>
            <a:pPr lvl="1"/>
            <a:r>
              <a:rPr lang="en-US"/>
              <a:t>Bullet</a:t>
            </a:r>
          </a:p>
          <a:p>
            <a:pPr lvl="2"/>
            <a:r>
              <a:rPr lang="en-US"/>
              <a:t>Bullet</a:t>
            </a:r>
          </a:p>
          <a:p>
            <a:pPr lvl="3"/>
            <a:r>
              <a:rPr lang="en-US"/>
              <a:t>Bullet</a:t>
            </a:r>
          </a:p>
          <a:p>
            <a:pPr lvl="0"/>
            <a:r>
              <a:rPr lang="en-US"/>
              <a:t> Action Item Here</a:t>
            </a:r>
          </a:p>
          <a:p>
            <a:pPr lvl="1"/>
            <a:r>
              <a:rPr lang="en-US"/>
              <a:t>Bullet</a:t>
            </a:r>
          </a:p>
          <a:p>
            <a:pPr lvl="2"/>
            <a:r>
              <a:rPr lang="en-US"/>
              <a:t>Bullet</a:t>
            </a:r>
          </a:p>
          <a:p>
            <a:pPr lvl="3"/>
            <a:r>
              <a:rPr lang="en-US"/>
              <a:t>Bullet</a:t>
            </a:r>
          </a:p>
          <a:p>
            <a:pPr lvl="0"/>
            <a:endParaRPr lang="en-US"/>
          </a:p>
        </p:txBody>
      </p:sp>
      <p:sp>
        <p:nvSpPr>
          <p:cNvPr id="14" name="Slide Number Placeholder 5">
            <a:extLst>
              <a:ext uri="{FF2B5EF4-FFF2-40B4-BE49-F238E27FC236}">
                <a16:creationId xmlns:a16="http://schemas.microsoft.com/office/drawing/2014/main" id="{2A468175-E49E-94F7-6DDD-EA67F5FB2E49}"/>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865973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2E070F1F-5FB5-B672-10A4-85B41180144B}"/>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2" name="Text Placeholder 10">
            <a:extLst>
              <a:ext uri="{FF2B5EF4-FFF2-40B4-BE49-F238E27FC236}">
                <a16:creationId xmlns:a16="http://schemas.microsoft.com/office/drawing/2014/main" id="{69D93367-CD9F-3E26-3576-ACE8454A36C1}"/>
              </a:ext>
            </a:extLst>
          </p:cNvPr>
          <p:cNvSpPr>
            <a:spLocks noGrp="1"/>
          </p:cNvSpPr>
          <p:nvPr>
            <p:ph type="body" sz="quarter" idx="10" hasCustomPrompt="1"/>
          </p:nvPr>
        </p:nvSpPr>
        <p:spPr>
          <a:xfrm>
            <a:off x="457200" y="220940"/>
            <a:ext cx="9007434"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5" name="Text Placeholder 10">
            <a:extLst>
              <a:ext uri="{FF2B5EF4-FFF2-40B4-BE49-F238E27FC236}">
                <a16:creationId xmlns:a16="http://schemas.microsoft.com/office/drawing/2014/main" id="{BA6687A8-6324-2A99-8B0F-F9A3570B2892}"/>
              </a:ext>
            </a:extLst>
          </p:cNvPr>
          <p:cNvSpPr>
            <a:spLocks noGrp="1"/>
          </p:cNvSpPr>
          <p:nvPr>
            <p:ph type="body" sz="quarter" idx="11" hasCustomPrompt="1"/>
          </p:nvPr>
        </p:nvSpPr>
        <p:spPr>
          <a:xfrm>
            <a:off x="457199" y="1525143"/>
            <a:ext cx="9007433"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6" name="Text Placeholder 10">
            <a:extLst>
              <a:ext uri="{FF2B5EF4-FFF2-40B4-BE49-F238E27FC236}">
                <a16:creationId xmlns:a16="http://schemas.microsoft.com/office/drawing/2014/main" id="{FD0C7C4E-AF28-265E-C26D-3932635726EF}"/>
              </a:ext>
            </a:extLst>
          </p:cNvPr>
          <p:cNvSpPr>
            <a:spLocks noGrp="1"/>
          </p:cNvSpPr>
          <p:nvPr>
            <p:ph type="body" sz="quarter" idx="12" hasCustomPrompt="1"/>
          </p:nvPr>
        </p:nvSpPr>
        <p:spPr>
          <a:xfrm>
            <a:off x="457200"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9" name="Text Placeholder 10">
            <a:extLst>
              <a:ext uri="{FF2B5EF4-FFF2-40B4-BE49-F238E27FC236}">
                <a16:creationId xmlns:a16="http://schemas.microsoft.com/office/drawing/2014/main" id="{B1BCCBF9-E06B-47D1-F33D-BCA5D39859DD}"/>
              </a:ext>
            </a:extLst>
          </p:cNvPr>
          <p:cNvSpPr>
            <a:spLocks noGrp="1"/>
          </p:cNvSpPr>
          <p:nvPr>
            <p:ph type="body" sz="quarter" idx="15" hasCustomPrompt="1"/>
          </p:nvPr>
        </p:nvSpPr>
        <p:spPr>
          <a:xfrm>
            <a:off x="457200" y="2245663"/>
            <a:ext cx="927100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1106570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20940"/>
            <a:ext cx="886493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2" name="Text Placeholder 10">
            <a:extLst>
              <a:ext uri="{FF2B5EF4-FFF2-40B4-BE49-F238E27FC236}">
                <a16:creationId xmlns:a16="http://schemas.microsoft.com/office/drawing/2014/main" id="{8C497293-6AAA-1373-08CC-3BA08821A48C}"/>
              </a:ext>
            </a:extLst>
          </p:cNvPr>
          <p:cNvSpPr>
            <a:spLocks noGrp="1"/>
          </p:cNvSpPr>
          <p:nvPr>
            <p:ph type="body" sz="quarter" idx="11" hasCustomPrompt="1"/>
          </p:nvPr>
        </p:nvSpPr>
        <p:spPr>
          <a:xfrm>
            <a:off x="457200" y="1525143"/>
            <a:ext cx="9270998"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F88946E2-D483-8949-976F-382B126779E8}"/>
              </a:ext>
            </a:extLst>
          </p:cNvPr>
          <p:cNvSpPr>
            <a:spLocks noGrp="1"/>
          </p:cNvSpPr>
          <p:nvPr>
            <p:ph type="body" sz="quarter" idx="15" hasCustomPrompt="1"/>
          </p:nvPr>
        </p:nvSpPr>
        <p:spPr>
          <a:xfrm>
            <a:off x="457199" y="2245663"/>
            <a:ext cx="9270999"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6" name="Text Placeholder 10">
            <a:extLst>
              <a:ext uri="{FF2B5EF4-FFF2-40B4-BE49-F238E27FC236}">
                <a16:creationId xmlns:a16="http://schemas.microsoft.com/office/drawing/2014/main" id="{ADBDD8BD-1C01-54EE-0A98-48C40F2FF07B}"/>
              </a:ext>
            </a:extLst>
          </p:cNvPr>
          <p:cNvSpPr>
            <a:spLocks noGrp="1"/>
          </p:cNvSpPr>
          <p:nvPr>
            <p:ph type="body" sz="quarter" idx="17" hasCustomPrompt="1"/>
          </p:nvPr>
        </p:nvSpPr>
        <p:spPr>
          <a:xfrm>
            <a:off x="760021" y="3684991"/>
            <a:ext cx="3408219" cy="2966966"/>
          </a:xfrm>
        </p:spPr>
        <p:txBody>
          <a:bodyPr anchor="t">
            <a:no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9" name="Text Placeholder 10">
            <a:extLst>
              <a:ext uri="{FF2B5EF4-FFF2-40B4-BE49-F238E27FC236}">
                <a16:creationId xmlns:a16="http://schemas.microsoft.com/office/drawing/2014/main" id="{3D7BF300-AB91-4808-1DA7-A42E63CD0C58}"/>
              </a:ext>
            </a:extLst>
          </p:cNvPr>
          <p:cNvSpPr>
            <a:spLocks noGrp="1"/>
          </p:cNvSpPr>
          <p:nvPr>
            <p:ph type="body" sz="quarter" idx="18" hasCustomPrompt="1"/>
          </p:nvPr>
        </p:nvSpPr>
        <p:spPr>
          <a:xfrm>
            <a:off x="4809507" y="3684991"/>
            <a:ext cx="3408219" cy="2966966"/>
          </a:xfrm>
        </p:spPr>
        <p:txBody>
          <a:bodyPr anchor="t">
            <a:no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spcAft>
                <a:spcPts val="0"/>
              </a:spcAft>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4256863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20940"/>
            <a:ext cx="886493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1382076"/>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Font typeface="Arial" panose="020B0604020202020204" pitchFamily="34" charset="0"/>
              <a:buNone/>
              <a:defRPr sz="1600"/>
            </a:lvl2pPr>
            <a:lvl3pPr marL="1097280" indent="0">
              <a:buFont typeface="Arial" panose="020B0604020202020204" pitchFamily="34" charset="0"/>
              <a:buNone/>
              <a:defRPr sz="1400"/>
            </a:lvl3pPr>
            <a:lvl4pPr marL="1645920" indent="0">
              <a:buFont typeface="Arial" panose="020B0604020202020204" pitchFamily="34" charset="0"/>
              <a:buNone/>
              <a:defRPr sz="1200"/>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11241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613" y="2329156"/>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20940"/>
            <a:ext cx="886493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1382076"/>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Font typeface="Arial" panose="020B0604020202020204" pitchFamily="34" charset="0"/>
              <a:buNone/>
              <a:defRPr sz="1600"/>
            </a:lvl2pPr>
            <a:lvl3pPr marL="1097280" indent="0">
              <a:buFont typeface="Arial" panose="020B0604020202020204" pitchFamily="34" charset="0"/>
              <a:buNone/>
              <a:defRPr sz="1400"/>
            </a:lvl3pPr>
            <a:lvl4pPr marL="1645920" indent="0">
              <a:buFont typeface="Arial" panose="020B0604020202020204" pitchFamily="34" charset="0"/>
              <a:buNone/>
              <a:defRPr sz="1200"/>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414009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ext + Bullets (1 column) – Lines BG">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D49E9AEB-9E62-B3EA-F567-7A949001BF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20940"/>
            <a:ext cx="886493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1382076"/>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Font typeface="Arial" panose="020B0604020202020204" pitchFamily="34" charset="0"/>
              <a:buNone/>
              <a:defRPr sz="1600"/>
            </a:lvl2pPr>
            <a:lvl3pPr marL="1097280" indent="0">
              <a:buFont typeface="Arial" panose="020B0604020202020204" pitchFamily="34" charset="0"/>
              <a:buNone/>
              <a:defRPr sz="1400"/>
            </a:lvl3pPr>
            <a:lvl4pPr marL="1645920" indent="0">
              <a:buFont typeface="Arial" panose="020B0604020202020204" pitchFamily="34" charset="0"/>
              <a:buNone/>
              <a:defRPr sz="1200"/>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618027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s (2 column) Lines">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B4C4BAC-ABF6-F493-A8A3-8506CDC7B11B}"/>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2E06EC11-AA46-40FB-9F76-E26CA25E5F99}"/>
              </a:ext>
            </a:extLst>
          </p:cNvPr>
          <p:cNvSpPr>
            <a:spLocks noGrp="1"/>
          </p:cNvSpPr>
          <p:nvPr>
            <p:ph type="body" sz="quarter" idx="10" hasCustomPrompt="1"/>
          </p:nvPr>
        </p:nvSpPr>
        <p:spPr>
          <a:xfrm>
            <a:off x="457200" y="220940"/>
            <a:ext cx="904306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2" name="Text Placeholder 10">
            <a:extLst>
              <a:ext uri="{FF2B5EF4-FFF2-40B4-BE49-F238E27FC236}">
                <a16:creationId xmlns:a16="http://schemas.microsoft.com/office/drawing/2014/main" id="{C2F14B7E-DFA3-303D-7B28-20FFF94525D8}"/>
              </a:ext>
            </a:extLst>
          </p:cNvPr>
          <p:cNvSpPr>
            <a:spLocks noGrp="1"/>
          </p:cNvSpPr>
          <p:nvPr>
            <p:ph type="body" sz="quarter" idx="17" hasCustomPrompt="1"/>
          </p:nvPr>
        </p:nvSpPr>
        <p:spPr>
          <a:xfrm>
            <a:off x="760021" y="1828801"/>
            <a:ext cx="4690753"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5" name="Text Placeholder 10">
            <a:extLst>
              <a:ext uri="{FF2B5EF4-FFF2-40B4-BE49-F238E27FC236}">
                <a16:creationId xmlns:a16="http://schemas.microsoft.com/office/drawing/2014/main" id="{FD62AE87-55EA-F5CB-87CB-498730B815AF}"/>
              </a:ext>
            </a:extLst>
          </p:cNvPr>
          <p:cNvSpPr>
            <a:spLocks noGrp="1"/>
          </p:cNvSpPr>
          <p:nvPr>
            <p:ph type="body" sz="quarter" idx="18" hasCustomPrompt="1"/>
          </p:nvPr>
        </p:nvSpPr>
        <p:spPr>
          <a:xfrm>
            <a:off x="6198919" y="1828801"/>
            <a:ext cx="4690753"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122160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Sidebar Left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533197"/>
            <a:ext cx="3046022" cy="1323439"/>
          </a:xfrm>
        </p:spPr>
        <p:txBody>
          <a:bodyPr anchor="t">
            <a:spAutoFit/>
          </a:bodyPr>
          <a:lstStyle>
            <a:lvl1pPr marL="0" indent="0">
              <a:lnSpc>
                <a:spcPct val="100000"/>
              </a:lnSpc>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5" name="Slide Number Placeholder 5">
            <a:extLst>
              <a:ext uri="{FF2B5EF4-FFF2-40B4-BE49-F238E27FC236}">
                <a16:creationId xmlns:a16="http://schemas.microsoft.com/office/drawing/2014/main" id="{A2736560-2FD0-0C0F-0F53-863D30412735}"/>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4" name="Text Placeholder 10">
            <a:extLst>
              <a:ext uri="{FF2B5EF4-FFF2-40B4-BE49-F238E27FC236}">
                <a16:creationId xmlns:a16="http://schemas.microsoft.com/office/drawing/2014/main" id="{E62ED9D3-9370-1868-F8F0-884674122E26}"/>
              </a:ext>
            </a:extLst>
          </p:cNvPr>
          <p:cNvSpPr>
            <a:spLocks noGrp="1"/>
          </p:cNvSpPr>
          <p:nvPr>
            <p:ph type="body" sz="quarter" idx="10" hasCustomPrompt="1"/>
          </p:nvPr>
        </p:nvSpPr>
        <p:spPr>
          <a:xfrm>
            <a:off x="457199" y="220940"/>
            <a:ext cx="8805553"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5A66CDC0-3CEA-0172-5DD6-F45901E1EA7E}"/>
              </a:ext>
            </a:extLst>
          </p:cNvPr>
          <p:cNvSpPr>
            <a:spLocks noGrp="1"/>
          </p:cNvSpPr>
          <p:nvPr>
            <p:ph type="body" sz="quarter" idx="11" hasCustomPrompt="1"/>
          </p:nvPr>
        </p:nvSpPr>
        <p:spPr>
          <a:xfrm>
            <a:off x="4269179" y="1817490"/>
            <a:ext cx="6466115"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9" name="Text Placeholder 10">
            <a:extLst>
              <a:ext uri="{FF2B5EF4-FFF2-40B4-BE49-F238E27FC236}">
                <a16:creationId xmlns:a16="http://schemas.microsoft.com/office/drawing/2014/main" id="{3C8BF516-5621-73CD-98C6-5C3F4B4368B8}"/>
              </a:ext>
            </a:extLst>
          </p:cNvPr>
          <p:cNvSpPr>
            <a:spLocks noGrp="1"/>
          </p:cNvSpPr>
          <p:nvPr>
            <p:ph type="body" sz="quarter" idx="12" hasCustomPrompt="1"/>
          </p:nvPr>
        </p:nvSpPr>
        <p:spPr>
          <a:xfrm>
            <a:off x="4269179" y="3051066"/>
            <a:ext cx="7344888"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0" name="Text Placeholder 10">
            <a:extLst>
              <a:ext uri="{FF2B5EF4-FFF2-40B4-BE49-F238E27FC236}">
                <a16:creationId xmlns:a16="http://schemas.microsoft.com/office/drawing/2014/main" id="{E7B8AEB5-C9B0-ECF9-5B02-11B3EB0E7365}"/>
              </a:ext>
            </a:extLst>
          </p:cNvPr>
          <p:cNvSpPr>
            <a:spLocks noGrp="1"/>
          </p:cNvSpPr>
          <p:nvPr>
            <p:ph type="body" sz="quarter" idx="15" hasCustomPrompt="1"/>
          </p:nvPr>
        </p:nvSpPr>
        <p:spPr>
          <a:xfrm>
            <a:off x="4269179" y="2538010"/>
            <a:ext cx="7344888"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11" name="Text Placeholder 10">
            <a:extLst>
              <a:ext uri="{FF2B5EF4-FFF2-40B4-BE49-F238E27FC236}">
                <a16:creationId xmlns:a16="http://schemas.microsoft.com/office/drawing/2014/main" id="{5C920DB5-B1AA-0016-A056-050778560EAA}"/>
              </a:ext>
            </a:extLst>
          </p:cNvPr>
          <p:cNvSpPr>
            <a:spLocks noGrp="1"/>
          </p:cNvSpPr>
          <p:nvPr>
            <p:ph type="body" sz="quarter" idx="17" hasCustomPrompt="1"/>
          </p:nvPr>
        </p:nvSpPr>
        <p:spPr>
          <a:xfrm>
            <a:off x="4434648" y="3970917"/>
            <a:ext cx="4690753"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9770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31E70-C001-83BD-FD63-5D74BE0AA3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4630400"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7481455" y="3087585"/>
            <a:ext cx="6348845" cy="803375"/>
          </a:xfrm>
        </p:spPr>
        <p:txBody>
          <a:bodyPr wrap="square">
            <a:spAutoFit/>
          </a:bodyPr>
          <a:lstStyle>
            <a:lvl1pPr marL="0" indent="0" algn="r">
              <a:buNone/>
              <a:defRPr sz="5000" b="0" i="0">
                <a:solidFill>
                  <a:schemeClr val="bg1"/>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Section 1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8" y="4112326"/>
            <a:ext cx="5917703" cy="0"/>
          </a:xfrm>
          <a:prstGeom prst="line">
            <a:avLst/>
          </a:prstGeom>
          <a:ln w="19050">
            <a:solidFill>
              <a:srgbClr val="092240"/>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5" y="4381995"/>
            <a:ext cx="6348845" cy="313932"/>
          </a:xfrm>
        </p:spPr>
        <p:txBody>
          <a:bodyPr wrap="square">
            <a:spAutoFit/>
          </a:bodyPr>
          <a:lstStyle>
            <a:lvl1pPr marL="0" indent="0" algn="r">
              <a:buNone/>
              <a:defRPr sz="1600" b="0" i="0">
                <a:solidFill>
                  <a:schemeClr val="bg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Sub-Headline Text Lorem Ipsum Dolor Sit </a:t>
            </a:r>
            <a:r>
              <a:rPr lang="en-US" err="1"/>
              <a:t>Amet</a:t>
            </a:r>
            <a:r>
              <a:rPr lang="en-US"/>
              <a:t> </a:t>
            </a:r>
            <a:r>
              <a:rPr lang="en-US" err="1"/>
              <a:t>Conse</a:t>
            </a:r>
            <a:endParaRPr lang="en-US"/>
          </a:p>
        </p:txBody>
      </p:sp>
      <p:sp>
        <p:nvSpPr>
          <p:cNvPr id="14" name="Slide Number Placeholder 5">
            <a:extLst>
              <a:ext uri="{FF2B5EF4-FFF2-40B4-BE49-F238E27FC236}">
                <a16:creationId xmlns:a16="http://schemas.microsoft.com/office/drawing/2014/main" id="{1795E4AC-2956-E076-7DD5-C33EF40B736D}"/>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03214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Bullets (1 column) – Lines Fading BG">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7B9F1DEE-7D70-B2C9-C4E5-5C14538D68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4630399"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AD5EF0A3-7CF8-11A7-80B2-0B5DEB742727}"/>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FA8F3634-B893-C95D-601A-A83361BC1E7E}"/>
              </a:ext>
            </a:extLst>
          </p:cNvPr>
          <p:cNvSpPr>
            <a:spLocks noGrp="1"/>
          </p:cNvSpPr>
          <p:nvPr>
            <p:ph type="body" sz="quarter" idx="10" hasCustomPrompt="1"/>
          </p:nvPr>
        </p:nvSpPr>
        <p:spPr>
          <a:xfrm>
            <a:off x="457200" y="220940"/>
            <a:ext cx="904306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5" name="Text Placeholder 10">
            <a:extLst>
              <a:ext uri="{FF2B5EF4-FFF2-40B4-BE49-F238E27FC236}">
                <a16:creationId xmlns:a16="http://schemas.microsoft.com/office/drawing/2014/main" id="{DC69649D-993E-272A-827B-BFCAD3B5B050}"/>
              </a:ext>
            </a:extLst>
          </p:cNvPr>
          <p:cNvSpPr>
            <a:spLocks noGrp="1"/>
          </p:cNvSpPr>
          <p:nvPr>
            <p:ph type="body" sz="quarter" idx="11" hasCustomPrompt="1"/>
          </p:nvPr>
        </p:nvSpPr>
        <p:spPr>
          <a:xfrm>
            <a:off x="457200" y="1525143"/>
            <a:ext cx="9271000"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6" name="Text Placeholder 10">
            <a:extLst>
              <a:ext uri="{FF2B5EF4-FFF2-40B4-BE49-F238E27FC236}">
                <a16:creationId xmlns:a16="http://schemas.microsoft.com/office/drawing/2014/main" id="{79AF116F-2DCC-FCEE-0AE6-C6070CF8F3C9}"/>
              </a:ext>
            </a:extLst>
          </p:cNvPr>
          <p:cNvSpPr>
            <a:spLocks noGrp="1"/>
          </p:cNvSpPr>
          <p:nvPr>
            <p:ph type="body" sz="quarter" idx="12" hasCustomPrompt="1"/>
          </p:nvPr>
        </p:nvSpPr>
        <p:spPr>
          <a:xfrm>
            <a:off x="457200"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9" name="Text Placeholder 10">
            <a:extLst>
              <a:ext uri="{FF2B5EF4-FFF2-40B4-BE49-F238E27FC236}">
                <a16:creationId xmlns:a16="http://schemas.microsoft.com/office/drawing/2014/main" id="{513008CA-90FB-CDC9-687B-7C7712E74007}"/>
              </a:ext>
            </a:extLst>
          </p:cNvPr>
          <p:cNvSpPr>
            <a:spLocks noGrp="1"/>
          </p:cNvSpPr>
          <p:nvPr>
            <p:ph type="body" sz="quarter" idx="15" hasCustomPrompt="1"/>
          </p:nvPr>
        </p:nvSpPr>
        <p:spPr>
          <a:xfrm>
            <a:off x="457200" y="2245663"/>
            <a:ext cx="9271000"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10" name="Text Placeholder 10">
            <a:extLst>
              <a:ext uri="{FF2B5EF4-FFF2-40B4-BE49-F238E27FC236}">
                <a16:creationId xmlns:a16="http://schemas.microsoft.com/office/drawing/2014/main" id="{0B1D4C88-390C-3077-19B5-DD6EB0D126BF}"/>
              </a:ext>
            </a:extLst>
          </p:cNvPr>
          <p:cNvSpPr>
            <a:spLocks noGrp="1"/>
          </p:cNvSpPr>
          <p:nvPr>
            <p:ph type="body" sz="quarter" idx="17" hasCustomPrompt="1"/>
          </p:nvPr>
        </p:nvSpPr>
        <p:spPr>
          <a:xfrm>
            <a:off x="760021" y="3684991"/>
            <a:ext cx="896817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678438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Bullets (1 column) – Blank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199" y="1525143"/>
            <a:ext cx="1376943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281"/>
            <a:ext cx="11916888"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199" y="2245349"/>
            <a:ext cx="1376943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684677"/>
            <a:ext cx="5498275"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3" name="Text Placeholder 10">
            <a:extLst>
              <a:ext uri="{FF2B5EF4-FFF2-40B4-BE49-F238E27FC236}">
                <a16:creationId xmlns:a16="http://schemas.microsoft.com/office/drawing/2014/main" id="{BEC0F4B8-732D-B071-C9F8-F35FEF29296C}"/>
              </a:ext>
            </a:extLst>
          </p:cNvPr>
          <p:cNvSpPr>
            <a:spLocks noGrp="1"/>
          </p:cNvSpPr>
          <p:nvPr>
            <p:ph type="body" sz="quarter" idx="18" hasCustomPrompt="1"/>
          </p:nvPr>
        </p:nvSpPr>
        <p:spPr>
          <a:xfrm>
            <a:off x="6875813" y="3684991"/>
            <a:ext cx="5498275"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2911252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0EECF213-612C-E7A8-8D05-146F79FE42B7}"/>
              </a:ext>
            </a:extLst>
          </p:cNvPr>
          <p:cNvSpPr/>
          <p:nvPr userDrawn="1"/>
        </p:nvSpPr>
        <p:spPr>
          <a:xfrm flipV="1">
            <a:off x="1" y="-3"/>
            <a:ext cx="7530956" cy="1036191"/>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7" name="Picture 6">
            <a:extLst>
              <a:ext uri="{FF2B5EF4-FFF2-40B4-BE49-F238E27FC236}">
                <a16:creationId xmlns:a16="http://schemas.microsoft.com/office/drawing/2014/main" id="{5C3DE963-03B4-22DB-6BAA-3C3C65B6EA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8" name="Slide Number Placeholder 5">
            <a:extLst>
              <a:ext uri="{FF2B5EF4-FFF2-40B4-BE49-F238E27FC236}">
                <a16:creationId xmlns:a16="http://schemas.microsoft.com/office/drawing/2014/main" id="{2BADF2FB-81AF-5130-33DB-2D8879CEAC38}"/>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9" name="Text Placeholder 10">
            <a:extLst>
              <a:ext uri="{FF2B5EF4-FFF2-40B4-BE49-F238E27FC236}">
                <a16:creationId xmlns:a16="http://schemas.microsoft.com/office/drawing/2014/main" id="{EE3587C2-193F-3630-9A46-A1AB3C49A294}"/>
              </a:ext>
            </a:extLst>
          </p:cNvPr>
          <p:cNvSpPr>
            <a:spLocks noGrp="1"/>
          </p:cNvSpPr>
          <p:nvPr>
            <p:ph type="body" sz="quarter" idx="10" hasCustomPrompt="1"/>
          </p:nvPr>
        </p:nvSpPr>
        <p:spPr>
          <a:xfrm>
            <a:off x="457200" y="220940"/>
            <a:ext cx="6433930" cy="507831"/>
          </a:xfrm>
        </p:spPr>
        <p:txBody>
          <a:bodyPr wrap="square" anchor="ctr">
            <a:spAutoFit/>
          </a:bodyPr>
          <a:lstStyle>
            <a:lvl1pPr marL="0" indent="0">
              <a:buNone/>
              <a:defRPr sz="3000" b="0" i="0">
                <a:solidFill>
                  <a:srgbClr val="83DEFE"/>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0" name="Text Placeholder 10">
            <a:extLst>
              <a:ext uri="{FF2B5EF4-FFF2-40B4-BE49-F238E27FC236}">
                <a16:creationId xmlns:a16="http://schemas.microsoft.com/office/drawing/2014/main" id="{30A1FBCC-B7E6-7711-2328-D9D7D8F79FBF}"/>
              </a:ext>
            </a:extLst>
          </p:cNvPr>
          <p:cNvSpPr>
            <a:spLocks noGrp="1"/>
          </p:cNvSpPr>
          <p:nvPr>
            <p:ph type="body" sz="quarter" idx="11" hasCustomPrompt="1"/>
          </p:nvPr>
        </p:nvSpPr>
        <p:spPr>
          <a:xfrm>
            <a:off x="457199" y="1525143"/>
            <a:ext cx="1376943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6C529CBB-8C62-3F2C-7C8D-7F8F5FED8534}"/>
              </a:ext>
            </a:extLst>
          </p:cNvPr>
          <p:cNvSpPr>
            <a:spLocks noGrp="1"/>
          </p:cNvSpPr>
          <p:nvPr>
            <p:ph type="body" sz="quarter" idx="12" hasCustomPrompt="1"/>
          </p:nvPr>
        </p:nvSpPr>
        <p:spPr>
          <a:xfrm>
            <a:off x="457200" y="2770595"/>
            <a:ext cx="11916888"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2" name="Text Placeholder 10">
            <a:extLst>
              <a:ext uri="{FF2B5EF4-FFF2-40B4-BE49-F238E27FC236}">
                <a16:creationId xmlns:a16="http://schemas.microsoft.com/office/drawing/2014/main" id="{2AD50E17-BAF8-2ECA-07A8-08886736F0BF}"/>
              </a:ext>
            </a:extLst>
          </p:cNvPr>
          <p:cNvSpPr>
            <a:spLocks noGrp="1"/>
          </p:cNvSpPr>
          <p:nvPr>
            <p:ph type="body" sz="quarter" idx="15" hasCustomPrompt="1"/>
          </p:nvPr>
        </p:nvSpPr>
        <p:spPr>
          <a:xfrm>
            <a:off x="457199" y="2245663"/>
            <a:ext cx="1376943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pic>
        <p:nvPicPr>
          <p:cNvPr id="13" name="Picture 12" descr="Text&#10;&#10;Description automatically generated">
            <a:extLst>
              <a:ext uri="{FF2B5EF4-FFF2-40B4-BE49-F238E27FC236}">
                <a16:creationId xmlns:a16="http://schemas.microsoft.com/office/drawing/2014/main" id="{4E3BAF69-45DA-93F1-344A-E4246D1297C0}"/>
              </a:ext>
            </a:extLst>
          </p:cNvPr>
          <p:cNvPicPr>
            <a:picLocks noChangeAspect="1"/>
          </p:cNvPicPr>
          <p:nvPr userDrawn="1"/>
        </p:nvPicPr>
        <p:blipFill>
          <a:blip r:embed="rId3"/>
          <a:stretch>
            <a:fillRect/>
          </a:stretch>
        </p:blipFill>
        <p:spPr>
          <a:xfrm>
            <a:off x="11504022" y="7659882"/>
            <a:ext cx="2146039" cy="447091"/>
          </a:xfrm>
          <a:prstGeom prst="rect">
            <a:avLst/>
          </a:prstGeom>
        </p:spPr>
      </p:pic>
    </p:spTree>
    <p:extLst>
      <p:ext uri="{BB962C8B-B14F-4D97-AF65-F5344CB8AC3E}">
        <p14:creationId xmlns:p14="http://schemas.microsoft.com/office/powerpoint/2010/main" val="2317088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4BEDA953-7374-1944-101C-FE191DFE1841}"/>
              </a:ext>
            </a:extLst>
          </p:cNvPr>
          <p:cNvSpPr/>
          <p:nvPr userDrawn="1"/>
        </p:nvSpPr>
        <p:spPr>
          <a:xfrm flipV="1">
            <a:off x="1" y="-1"/>
            <a:ext cx="5846618" cy="1995055"/>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6" name="Picture 5">
            <a:extLst>
              <a:ext uri="{FF2B5EF4-FFF2-40B4-BE49-F238E27FC236}">
                <a16:creationId xmlns:a16="http://schemas.microsoft.com/office/drawing/2014/main" id="{A6AE0751-AB70-0BA3-1A9D-3746866C23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753034" y="528907"/>
            <a:ext cx="4706471" cy="507831"/>
          </a:xfrm>
        </p:spPr>
        <p:txBody>
          <a:bodyPr wrap="square" anchor="ctr">
            <a:spAutoFit/>
          </a:bodyPr>
          <a:lstStyle>
            <a:lvl1pPr marL="0" indent="0">
              <a:buNone/>
              <a:defRPr sz="3000" b="0" i="0">
                <a:solidFill>
                  <a:srgbClr val="83DEFE"/>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753034" y="2385751"/>
            <a:ext cx="13473604"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753034" y="3631203"/>
            <a:ext cx="11621054"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753034" y="3106271"/>
            <a:ext cx="1347360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272919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1B7A14EB-6143-28DF-2053-158DB9061890}"/>
              </a:ext>
            </a:extLst>
          </p:cNvPr>
          <p:cNvSpPr/>
          <p:nvPr userDrawn="1"/>
        </p:nvSpPr>
        <p:spPr>
          <a:xfrm flipH="1">
            <a:off x="8967184" y="1436954"/>
            <a:ext cx="5663212" cy="6792645"/>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10" name="Picture 9" descr="Background pattern&#10;&#10;Description automatically generated">
            <a:extLst>
              <a:ext uri="{FF2B5EF4-FFF2-40B4-BE49-F238E27FC236}">
                <a16:creationId xmlns:a16="http://schemas.microsoft.com/office/drawing/2014/main" id="{96822B8C-EB11-55BC-D774-A57A94677E39}"/>
              </a:ext>
            </a:extLst>
          </p:cNvPr>
          <p:cNvPicPr>
            <a:picLocks noChangeAspect="1"/>
          </p:cNvPicPr>
          <p:nvPr userDrawn="1"/>
        </p:nvPicPr>
        <p:blipFill rotWithShape="1">
          <a:blip r:embed="rId3"/>
          <a:srcRect l="38876" t="38617" b="6705"/>
          <a:stretch/>
        </p:blipFill>
        <p:spPr>
          <a:xfrm flipH="1">
            <a:off x="9879617" y="4933143"/>
            <a:ext cx="4750779" cy="32964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525143"/>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595"/>
            <a:ext cx="7987554"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200" y="2245663"/>
            <a:ext cx="798755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684991"/>
            <a:ext cx="5498275"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20693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ext + Bullets (2 column) – Bottom Bor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AE0751-AB70-0BA3-1A9D-3746866C23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3" name="Round Single Corner Rectangle 2">
            <a:extLst>
              <a:ext uri="{FF2B5EF4-FFF2-40B4-BE49-F238E27FC236}">
                <a16:creationId xmlns:a16="http://schemas.microsoft.com/office/drawing/2014/main" id="{1B5719FA-B2C3-9BC5-3A0E-C2EB2EB7697E}"/>
              </a:ext>
            </a:extLst>
          </p:cNvPr>
          <p:cNvSpPr/>
          <p:nvPr userDrawn="1"/>
        </p:nvSpPr>
        <p:spPr>
          <a:xfrm flipV="1">
            <a:off x="-1" y="4740110"/>
            <a:ext cx="14630401" cy="3489490"/>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12" name="Picture 11" descr="Background pattern&#10;&#10;Description automatically generated">
            <a:extLst>
              <a:ext uri="{FF2B5EF4-FFF2-40B4-BE49-F238E27FC236}">
                <a16:creationId xmlns:a16="http://schemas.microsoft.com/office/drawing/2014/main" id="{34BC65E2-AD70-1F11-785D-760D04913274}"/>
              </a:ext>
            </a:extLst>
          </p:cNvPr>
          <p:cNvPicPr>
            <a:picLocks noChangeAspect="1"/>
          </p:cNvPicPr>
          <p:nvPr userDrawn="1"/>
        </p:nvPicPr>
        <p:blipFill rotWithShape="1">
          <a:blip r:embed="rId4"/>
          <a:srcRect l="38876" t="38617" b="3552"/>
          <a:stretch/>
        </p:blipFill>
        <p:spPr>
          <a:xfrm>
            <a:off x="-1" y="4734417"/>
            <a:ext cx="4750779" cy="3486541"/>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525143"/>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595"/>
            <a:ext cx="7987554"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200" y="2245663"/>
            <a:ext cx="798755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1893098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accent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233596"/>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2" name="Round Single Corner Rectangle 1">
            <a:extLst>
              <a:ext uri="{FF2B5EF4-FFF2-40B4-BE49-F238E27FC236}">
                <a16:creationId xmlns:a16="http://schemas.microsoft.com/office/drawing/2014/main" id="{A99E0883-C023-A2AE-9542-F7E56B7BFFDD}"/>
              </a:ext>
            </a:extLst>
          </p:cNvPr>
          <p:cNvSpPr/>
          <p:nvPr userDrawn="1"/>
        </p:nvSpPr>
        <p:spPr>
          <a:xfrm>
            <a:off x="0" y="2405346"/>
            <a:ext cx="5267325" cy="5824254"/>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9" name="Picture 8" descr="Background pattern&#10;&#10;Description automatically generated">
            <a:extLst>
              <a:ext uri="{FF2B5EF4-FFF2-40B4-BE49-F238E27FC236}">
                <a16:creationId xmlns:a16="http://schemas.microsoft.com/office/drawing/2014/main" id="{DD649D21-6149-8256-2554-C10DB9BFA74A}"/>
              </a:ext>
            </a:extLst>
          </p:cNvPr>
          <p:cNvPicPr>
            <a:picLocks noChangeAspect="1"/>
          </p:cNvPicPr>
          <p:nvPr userDrawn="1"/>
        </p:nvPicPr>
        <p:blipFill rotWithShape="1">
          <a:blip r:embed="rId3"/>
          <a:srcRect l="38876" t="38617" b="6705"/>
          <a:stretch/>
        </p:blipFill>
        <p:spPr>
          <a:xfrm>
            <a:off x="118754" y="4859586"/>
            <a:ext cx="4750779" cy="3296456"/>
          </a:xfrm>
          <a:prstGeom prst="rect">
            <a:avLst/>
          </a:prstGeom>
        </p:spPr>
      </p:pic>
      <p:sp>
        <p:nvSpPr>
          <p:cNvPr id="10" name="Text Placeholder 10">
            <a:extLst>
              <a:ext uri="{FF2B5EF4-FFF2-40B4-BE49-F238E27FC236}">
                <a16:creationId xmlns:a16="http://schemas.microsoft.com/office/drawing/2014/main" id="{33088BA4-2458-1E37-A7DB-B145A581DC81}"/>
              </a:ext>
            </a:extLst>
          </p:cNvPr>
          <p:cNvSpPr>
            <a:spLocks noGrp="1"/>
          </p:cNvSpPr>
          <p:nvPr>
            <p:ph type="body" sz="quarter" idx="17" hasCustomPrompt="1"/>
          </p:nvPr>
        </p:nvSpPr>
        <p:spPr>
          <a:xfrm>
            <a:off x="457200" y="2920292"/>
            <a:ext cx="4293579" cy="2536079"/>
          </a:xfrm>
        </p:spPr>
        <p:txBody>
          <a:bodyPr wrap="square" anchor="t">
            <a:spAutoFit/>
          </a:bodyPr>
          <a:lstStyle>
            <a:lvl1pPr marL="285750" indent="-285750">
              <a:lnSpc>
                <a:spcPct val="100000"/>
              </a:lnSpc>
              <a:buClr>
                <a:schemeClr val="accent1"/>
              </a:buClr>
              <a:buFont typeface="Courier New" panose="02070309020205020404" pitchFamily="49" charset="0"/>
              <a:buChar char="o"/>
              <a:defRPr sz="1800" b="0" i="0">
                <a:solidFill>
                  <a:schemeClr val="bg1"/>
                </a:solidFill>
                <a:latin typeface="Arial Nova" panose="020B0504020202020204" pitchFamily="34" charset="0"/>
              </a:defRPr>
            </a:lvl1pPr>
            <a:lvl2pPr marL="834390" indent="-285750">
              <a:buClr>
                <a:schemeClr val="accent1"/>
              </a:buClr>
              <a:buFont typeface="System Font Regular"/>
              <a:buChar char="–"/>
              <a:defRPr sz="1600" b="0" i="0">
                <a:solidFill>
                  <a:schemeClr val="bg1"/>
                </a:solidFill>
                <a:latin typeface="Arial Nova" panose="020B0504020202020204" pitchFamily="34" charset="0"/>
              </a:defRPr>
            </a:lvl2pPr>
            <a:lvl3pPr marL="1383030" indent="-285750">
              <a:buClr>
                <a:schemeClr val="accent1"/>
              </a:buClr>
              <a:buFont typeface="Arial" panose="020B0604020202020204" pitchFamily="34" charset="0"/>
              <a:buChar char="•"/>
              <a:defRPr sz="1400" b="0" i="0">
                <a:solidFill>
                  <a:schemeClr val="bg1"/>
                </a:solidFill>
                <a:latin typeface="Arial Nova" panose="020B05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13" name="Text Placeholder 10">
            <a:extLst>
              <a:ext uri="{FF2B5EF4-FFF2-40B4-BE49-F238E27FC236}">
                <a16:creationId xmlns:a16="http://schemas.microsoft.com/office/drawing/2014/main" id="{483AA028-5865-3AAA-83D5-A5BA97F714EC}"/>
              </a:ext>
            </a:extLst>
          </p:cNvPr>
          <p:cNvSpPr>
            <a:spLocks noGrp="1"/>
          </p:cNvSpPr>
          <p:nvPr>
            <p:ph type="body" sz="quarter" idx="12" hasCustomPrompt="1"/>
          </p:nvPr>
        </p:nvSpPr>
        <p:spPr>
          <a:xfrm>
            <a:off x="6188765" y="2960599"/>
            <a:ext cx="7434542"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BB7DC17D-BF9A-A2B1-6486-5EE0102338CD}"/>
              </a:ext>
            </a:extLst>
          </p:cNvPr>
          <p:cNvSpPr>
            <a:spLocks noGrp="1"/>
          </p:cNvSpPr>
          <p:nvPr>
            <p:ph type="body" sz="quarter" idx="16" hasCustomPrompt="1"/>
          </p:nvPr>
        </p:nvSpPr>
        <p:spPr>
          <a:xfrm>
            <a:off x="6188765" y="2435667"/>
            <a:ext cx="809725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3584346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Sidebar Left">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09AD3F2D-DD38-87AD-981B-10F8823872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82881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037124"/>
            <a:ext cx="3046022" cy="1754326"/>
          </a:xfrm>
        </p:spPr>
        <p:txBody>
          <a:bodyPr anchor="t">
            <a:spAutoFit/>
          </a:bodyPr>
          <a:lstStyle>
            <a:lvl1pPr marL="0" indent="0">
              <a:lnSpc>
                <a:spcPct val="100000"/>
              </a:lnSpc>
              <a:buNone/>
              <a:defRPr sz="18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6" name="Slide Number Placeholder 5">
            <a:extLst>
              <a:ext uri="{FF2B5EF4-FFF2-40B4-BE49-F238E27FC236}">
                <a16:creationId xmlns:a16="http://schemas.microsoft.com/office/drawing/2014/main" id="{33342D46-EED5-D1AC-86C5-1A3E248F8442}"/>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3A5A8F4-50B4-1F68-EDAB-7060EC7ED8FE}"/>
              </a:ext>
            </a:extLst>
          </p:cNvPr>
          <p:cNvSpPr>
            <a:spLocks noGrp="1"/>
          </p:cNvSpPr>
          <p:nvPr>
            <p:ph type="body" sz="quarter" idx="10" hasCustomPrompt="1"/>
          </p:nvPr>
        </p:nvSpPr>
        <p:spPr>
          <a:xfrm>
            <a:off x="457199" y="220940"/>
            <a:ext cx="11239995"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4" name="Text Placeholder 10">
            <a:extLst>
              <a:ext uri="{FF2B5EF4-FFF2-40B4-BE49-F238E27FC236}">
                <a16:creationId xmlns:a16="http://schemas.microsoft.com/office/drawing/2014/main" id="{2E7B5AF2-79EE-ACF0-169E-64F025812CA7}"/>
              </a:ext>
            </a:extLst>
          </p:cNvPr>
          <p:cNvSpPr>
            <a:spLocks noGrp="1"/>
          </p:cNvSpPr>
          <p:nvPr>
            <p:ph type="body" sz="quarter" idx="11" hasCustomPrompt="1"/>
          </p:nvPr>
        </p:nvSpPr>
        <p:spPr>
          <a:xfrm>
            <a:off x="4352306" y="1525143"/>
            <a:ext cx="993370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7" name="Text Placeholder 10">
            <a:extLst>
              <a:ext uri="{FF2B5EF4-FFF2-40B4-BE49-F238E27FC236}">
                <a16:creationId xmlns:a16="http://schemas.microsoft.com/office/drawing/2014/main" id="{48F2C8CC-F9CC-744B-9B52-711E7CA6C447}"/>
              </a:ext>
            </a:extLst>
          </p:cNvPr>
          <p:cNvSpPr>
            <a:spLocks noGrp="1"/>
          </p:cNvSpPr>
          <p:nvPr>
            <p:ph type="body" sz="quarter" idx="12" hasCustomPrompt="1"/>
          </p:nvPr>
        </p:nvSpPr>
        <p:spPr>
          <a:xfrm>
            <a:off x="4352307"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0" name="Text Placeholder 10">
            <a:extLst>
              <a:ext uri="{FF2B5EF4-FFF2-40B4-BE49-F238E27FC236}">
                <a16:creationId xmlns:a16="http://schemas.microsoft.com/office/drawing/2014/main" id="{61889E56-5B3A-BFB2-C965-5B29DE73153F}"/>
              </a:ext>
            </a:extLst>
          </p:cNvPr>
          <p:cNvSpPr>
            <a:spLocks noGrp="1"/>
          </p:cNvSpPr>
          <p:nvPr>
            <p:ph type="body" sz="quarter" idx="16" hasCustomPrompt="1"/>
          </p:nvPr>
        </p:nvSpPr>
        <p:spPr>
          <a:xfrm>
            <a:off x="4352306" y="2245663"/>
            <a:ext cx="993370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11" name="Text Placeholder 10">
            <a:extLst>
              <a:ext uri="{FF2B5EF4-FFF2-40B4-BE49-F238E27FC236}">
                <a16:creationId xmlns:a16="http://schemas.microsoft.com/office/drawing/2014/main" id="{AACBB49D-F398-D952-4BE3-5A97591D041D}"/>
              </a:ext>
            </a:extLst>
          </p:cNvPr>
          <p:cNvSpPr>
            <a:spLocks noGrp="1"/>
          </p:cNvSpPr>
          <p:nvPr>
            <p:ph type="body" sz="quarter" idx="17" hasCustomPrompt="1"/>
          </p:nvPr>
        </p:nvSpPr>
        <p:spPr>
          <a:xfrm>
            <a:off x="4500749" y="3874676"/>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373979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Sidebar Righ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01118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96C1C60-01E2-8926-793B-031A24FD2A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86247" y="0"/>
            <a:ext cx="3644153" cy="8229600"/>
          </a:xfrm>
          <a:prstGeom prst="rect">
            <a:avLst/>
          </a:prstGeom>
        </p:spPr>
      </p:pic>
      <p:sp>
        <p:nvSpPr>
          <p:cNvPr id="6" name="Text Placeholder 10">
            <a:extLst>
              <a:ext uri="{FF2B5EF4-FFF2-40B4-BE49-F238E27FC236}">
                <a16:creationId xmlns:a16="http://schemas.microsoft.com/office/drawing/2014/main" id="{28178C05-E348-042A-A9A5-53D688D862E3}"/>
              </a:ext>
            </a:extLst>
          </p:cNvPr>
          <p:cNvSpPr>
            <a:spLocks noGrp="1"/>
          </p:cNvSpPr>
          <p:nvPr>
            <p:ph type="body" sz="quarter" idx="14" hasCustomPrompt="1"/>
          </p:nvPr>
        </p:nvSpPr>
        <p:spPr>
          <a:xfrm>
            <a:off x="11356752" y="6008914"/>
            <a:ext cx="3046022" cy="1591297"/>
          </a:xfrm>
        </p:spPr>
        <p:txBody>
          <a:bodyPr anchor="t">
            <a:normAutofit/>
          </a:bodyPr>
          <a:lstStyle>
            <a:lvl1pPr marL="0" indent="0" algn="l">
              <a:lnSpc>
                <a:spcPct val="100000"/>
              </a:lnSpc>
              <a:buNone/>
              <a:defRPr sz="15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4" name="Text Placeholder 10">
            <a:extLst>
              <a:ext uri="{FF2B5EF4-FFF2-40B4-BE49-F238E27FC236}">
                <a16:creationId xmlns:a16="http://schemas.microsoft.com/office/drawing/2014/main" id="{9944FC16-959C-71B4-5C09-632E26D95BBF}"/>
              </a:ext>
            </a:extLst>
          </p:cNvPr>
          <p:cNvSpPr>
            <a:spLocks noGrp="1"/>
          </p:cNvSpPr>
          <p:nvPr>
            <p:ph type="body" sz="quarter" idx="10" hasCustomPrompt="1"/>
          </p:nvPr>
        </p:nvSpPr>
        <p:spPr>
          <a:xfrm>
            <a:off x="457199" y="220940"/>
            <a:ext cx="10111839"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0" name="Text Placeholder 10">
            <a:extLst>
              <a:ext uri="{FF2B5EF4-FFF2-40B4-BE49-F238E27FC236}">
                <a16:creationId xmlns:a16="http://schemas.microsoft.com/office/drawing/2014/main" id="{A86F4326-6B5D-352F-0A54-1450B0553248}"/>
              </a:ext>
            </a:extLst>
          </p:cNvPr>
          <p:cNvSpPr>
            <a:spLocks noGrp="1"/>
          </p:cNvSpPr>
          <p:nvPr>
            <p:ph type="body" sz="quarter" idx="11" hasCustomPrompt="1"/>
          </p:nvPr>
        </p:nvSpPr>
        <p:spPr>
          <a:xfrm>
            <a:off x="610086" y="1513268"/>
            <a:ext cx="995895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31863D86-78D4-84DD-D8CF-16A258F220EE}"/>
              </a:ext>
            </a:extLst>
          </p:cNvPr>
          <p:cNvSpPr>
            <a:spLocks noGrp="1"/>
          </p:cNvSpPr>
          <p:nvPr>
            <p:ph type="body" sz="quarter" idx="12" hasCustomPrompt="1"/>
          </p:nvPr>
        </p:nvSpPr>
        <p:spPr>
          <a:xfrm>
            <a:off x="610087" y="2758720"/>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A2668229-7F05-C8C6-AB59-914A586BC647}"/>
              </a:ext>
            </a:extLst>
          </p:cNvPr>
          <p:cNvSpPr>
            <a:spLocks noGrp="1"/>
          </p:cNvSpPr>
          <p:nvPr>
            <p:ph type="body" sz="quarter" idx="17" hasCustomPrompt="1"/>
          </p:nvPr>
        </p:nvSpPr>
        <p:spPr>
          <a:xfrm>
            <a:off x="610086" y="2233788"/>
            <a:ext cx="995895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205A377D-96F0-949A-FB5E-B09229104633}"/>
              </a:ext>
            </a:extLst>
          </p:cNvPr>
          <p:cNvSpPr>
            <a:spLocks noGrp="1"/>
          </p:cNvSpPr>
          <p:nvPr>
            <p:ph type="body" sz="quarter" idx="18" hasCustomPrompt="1"/>
          </p:nvPr>
        </p:nvSpPr>
        <p:spPr>
          <a:xfrm>
            <a:off x="760021" y="3684991"/>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20544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plit Layou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200" y="1517873"/>
            <a:ext cx="5872163" cy="923330"/>
          </a:xfrm>
        </p:spPr>
        <p:txBody>
          <a:bodyPr anchor="t">
            <a:sp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3"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200" y="220940"/>
            <a:ext cx="11085614"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5248E1DF-6B50-A7DF-E3CA-F7CC41487C89}"/>
              </a:ext>
            </a:extLst>
          </p:cNvPr>
          <p:cNvSpPr>
            <a:spLocks noGrp="1"/>
          </p:cNvSpPr>
          <p:nvPr>
            <p:ph type="body" sz="quarter" idx="11" hasCustomPrompt="1"/>
          </p:nvPr>
        </p:nvSpPr>
        <p:spPr>
          <a:xfrm>
            <a:off x="7950530" y="1692935"/>
            <a:ext cx="6252358"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9971662E-8603-F7BB-8513-A13B6E86E815}"/>
              </a:ext>
            </a:extLst>
          </p:cNvPr>
          <p:cNvSpPr>
            <a:spLocks noGrp="1"/>
          </p:cNvSpPr>
          <p:nvPr>
            <p:ph type="body" sz="quarter" idx="12" hasCustomPrompt="1"/>
          </p:nvPr>
        </p:nvSpPr>
        <p:spPr>
          <a:xfrm>
            <a:off x="7950530" y="2936238"/>
            <a:ext cx="6252358" cy="923330"/>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D45B4B5E-0CC1-AE16-E2F9-970C77D33161}"/>
              </a:ext>
            </a:extLst>
          </p:cNvPr>
          <p:cNvSpPr>
            <a:spLocks noGrp="1"/>
          </p:cNvSpPr>
          <p:nvPr>
            <p:ph type="body" sz="quarter" idx="19" hasCustomPrompt="1"/>
          </p:nvPr>
        </p:nvSpPr>
        <p:spPr>
          <a:xfrm>
            <a:off x="7950530" y="2413455"/>
            <a:ext cx="6252358"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FFDDA10-D827-8E12-5971-C6CC1D6290A7}"/>
              </a:ext>
            </a:extLst>
          </p:cNvPr>
          <p:cNvSpPr>
            <a:spLocks noGrp="1"/>
          </p:cNvSpPr>
          <p:nvPr>
            <p:ph type="body" sz="quarter" idx="20" hasCustomPrompt="1"/>
          </p:nvPr>
        </p:nvSpPr>
        <p:spPr>
          <a:xfrm>
            <a:off x="8134595" y="4208833"/>
            <a:ext cx="3408219" cy="2536079"/>
          </a:xfrm>
        </p:spPr>
        <p:txBody>
          <a:bodyPr anchor="t">
            <a:spAutoFit/>
          </a:bodyPr>
          <a:lstStyle>
            <a:lvl1pPr marL="285750" indent="-28575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6114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0814A44-5C17-CB67-E66B-C7C3AD35C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53013"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6602683" y="3087585"/>
            <a:ext cx="7227618" cy="803375"/>
          </a:xfrm>
        </p:spPr>
        <p:txBody>
          <a:bodyPr wrap="square">
            <a:spAutoFit/>
          </a:bodyPr>
          <a:lstStyle>
            <a:lvl1pPr marL="0" indent="0" algn="r">
              <a:buNone/>
              <a:defRPr sz="5000" b="0" i="0">
                <a:solidFill>
                  <a:schemeClr val="bg1"/>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Section 2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8" y="4112326"/>
            <a:ext cx="5917703" cy="0"/>
          </a:xfrm>
          <a:prstGeom prst="line">
            <a:avLst/>
          </a:prstGeom>
          <a:ln w="19050">
            <a:solidFill>
              <a:srgbClr val="147BB7"/>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5" y="4381995"/>
            <a:ext cx="6348845" cy="313932"/>
          </a:xfrm>
        </p:spPr>
        <p:txBody>
          <a:bodyPr wrap="square">
            <a:spAutoFit/>
          </a:bodyPr>
          <a:lstStyle>
            <a:lvl1pPr marL="0" indent="0" algn="r">
              <a:buNone/>
              <a:defRPr sz="1600" b="0" i="0">
                <a:solidFill>
                  <a:schemeClr val="bg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Sub-Headline Text Lorem Ipsum Dolor Sit </a:t>
            </a:r>
            <a:r>
              <a:rPr lang="en-US" err="1"/>
              <a:t>Amet</a:t>
            </a:r>
            <a:r>
              <a:rPr lang="en-US"/>
              <a:t> </a:t>
            </a:r>
            <a:r>
              <a:rPr lang="en-US" err="1"/>
              <a:t>Conse</a:t>
            </a:r>
            <a:endParaRPr lang="en-US"/>
          </a:p>
        </p:txBody>
      </p:sp>
      <p:sp>
        <p:nvSpPr>
          <p:cNvPr id="4" name="Slide Number Placeholder 5">
            <a:extLst>
              <a:ext uri="{FF2B5EF4-FFF2-40B4-BE49-F238E27FC236}">
                <a16:creationId xmlns:a16="http://schemas.microsoft.com/office/drawing/2014/main" id="{2E40ACAD-0F84-D93E-B0A3-F1D5E0C20239}"/>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962367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lit Layout 2">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199" y="1517873"/>
            <a:ext cx="5872163" cy="923330"/>
          </a:xfrm>
        </p:spPr>
        <p:txBody>
          <a:bodyPr anchor="t">
            <a:sp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3"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198" y="515490"/>
            <a:ext cx="11275621"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F392B97A-E3A0-4EDD-3AC0-93ACA72A65AC}"/>
              </a:ext>
            </a:extLst>
          </p:cNvPr>
          <p:cNvSpPr>
            <a:spLocks noGrp="1"/>
          </p:cNvSpPr>
          <p:nvPr>
            <p:ph type="body" sz="quarter" idx="11" hasCustomPrompt="1"/>
          </p:nvPr>
        </p:nvSpPr>
        <p:spPr>
          <a:xfrm>
            <a:off x="7950530" y="1692935"/>
            <a:ext cx="6252358"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8" name="Text Placeholder 10">
            <a:extLst>
              <a:ext uri="{FF2B5EF4-FFF2-40B4-BE49-F238E27FC236}">
                <a16:creationId xmlns:a16="http://schemas.microsoft.com/office/drawing/2014/main" id="{B39ECE70-CC08-751B-A8F2-A3FFC4BEF08A}"/>
              </a:ext>
            </a:extLst>
          </p:cNvPr>
          <p:cNvSpPr>
            <a:spLocks noGrp="1"/>
          </p:cNvSpPr>
          <p:nvPr>
            <p:ph type="body" sz="quarter" idx="12" hasCustomPrompt="1"/>
          </p:nvPr>
        </p:nvSpPr>
        <p:spPr>
          <a:xfrm>
            <a:off x="7950530" y="2936238"/>
            <a:ext cx="6252358" cy="923330"/>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B9553A1E-D664-96CF-5FB4-7B63074B779C}"/>
              </a:ext>
            </a:extLst>
          </p:cNvPr>
          <p:cNvSpPr>
            <a:spLocks noGrp="1"/>
          </p:cNvSpPr>
          <p:nvPr>
            <p:ph type="body" sz="quarter" idx="19" hasCustomPrompt="1"/>
          </p:nvPr>
        </p:nvSpPr>
        <p:spPr>
          <a:xfrm>
            <a:off x="7950530" y="2413455"/>
            <a:ext cx="6252358"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A6142EA5-08B9-B1FF-B644-AE52BD47915C}"/>
              </a:ext>
            </a:extLst>
          </p:cNvPr>
          <p:cNvSpPr>
            <a:spLocks noGrp="1"/>
          </p:cNvSpPr>
          <p:nvPr>
            <p:ph type="body" sz="quarter" idx="20" hasCustomPrompt="1"/>
          </p:nvPr>
        </p:nvSpPr>
        <p:spPr>
          <a:xfrm>
            <a:off x="8134598" y="4163510"/>
            <a:ext cx="3408219" cy="2597634"/>
          </a:xfrm>
        </p:spPr>
        <p:txBody>
          <a:bodyPr anchor="t">
            <a:spAutoFit/>
          </a:bodyPr>
          <a:lstStyle>
            <a:lvl1pPr marL="285750" indent="-28575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91540" indent="-342900">
              <a:buClr>
                <a:schemeClr val="accent1"/>
              </a:buClr>
              <a:buFont typeface="System Font Regular"/>
              <a:buChar char="–"/>
              <a:defRPr sz="1600" b="0" i="0">
                <a:latin typeface="Arial Nova Light" panose="020B0304020202020204" pitchFamily="34" charset="0"/>
              </a:defRPr>
            </a:lvl2pPr>
            <a:lvl3pPr marL="1440180" indent="-34290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2713713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Bullets – Blank 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20940"/>
            <a:ext cx="11453751"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6" y="1513268"/>
            <a:ext cx="1359280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7" y="2758720"/>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6" y="2233788"/>
            <a:ext cx="1359280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1" y="3684991"/>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4307597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Bullets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20940"/>
            <a:ext cx="11453751"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6" y="1513268"/>
            <a:ext cx="1359280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7" y="2758720"/>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6" y="2233788"/>
            <a:ext cx="1359280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1" y="3684991"/>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pic>
        <p:nvPicPr>
          <p:cNvPr id="5" name="Picture 4">
            <a:extLst>
              <a:ext uri="{FF2B5EF4-FFF2-40B4-BE49-F238E27FC236}">
                <a16:creationId xmlns:a16="http://schemas.microsoft.com/office/drawing/2014/main" id="{2CF84410-9014-4B2D-CD85-A20396C4E9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72496"/>
            <a:ext cx="14630400" cy="661190"/>
          </a:xfrm>
          <a:prstGeom prst="rect">
            <a:avLst/>
          </a:prstGeom>
        </p:spPr>
      </p:pic>
      <p:sp>
        <p:nvSpPr>
          <p:cNvPr id="9" name="Slide Number Placeholder 5">
            <a:extLst>
              <a:ext uri="{FF2B5EF4-FFF2-40B4-BE49-F238E27FC236}">
                <a16:creationId xmlns:a16="http://schemas.microsoft.com/office/drawing/2014/main" id="{ACA00104-A985-BE20-FE61-4E291BFF72A6}"/>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257129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1121210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2" name="Picture 1">
            <a:extLst>
              <a:ext uri="{FF2B5EF4-FFF2-40B4-BE49-F238E27FC236}">
                <a16:creationId xmlns:a16="http://schemas.microsoft.com/office/drawing/2014/main" id="{A33C1940-3235-9117-3F0F-715D1A13A8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3" name="Slide Number Placeholder 5">
            <a:extLst>
              <a:ext uri="{FF2B5EF4-FFF2-40B4-BE49-F238E27FC236}">
                <a16:creationId xmlns:a16="http://schemas.microsoft.com/office/drawing/2014/main" id="{B20B128A-4024-16C2-2A00-F8271343D74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4055144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5612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0"/>
            <a:ext cx="14653012" cy="8229599"/>
          </a:xfrm>
          <a:prstGeom prst="rect">
            <a:avLst/>
          </a:prstGeom>
        </p:spPr>
      </p:pic>
      <p:pic>
        <p:nvPicPr>
          <p:cNvPr id="5" name="Graphic 4" descr="Marker outline">
            <a:extLst>
              <a:ext uri="{FF2B5EF4-FFF2-40B4-BE49-F238E27FC236}">
                <a16:creationId xmlns:a16="http://schemas.microsoft.com/office/drawing/2014/main" id="{E9A0A35E-DD96-923E-9518-6C31F72FBA2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77184" y="3712619"/>
            <a:ext cx="422910" cy="422910"/>
          </a:xfrm>
          <a:prstGeom prst="rect">
            <a:avLst/>
          </a:prstGeom>
        </p:spPr>
      </p:pic>
      <p:pic>
        <p:nvPicPr>
          <p:cNvPr id="6" name="Graphic 5" descr="Receiver outline">
            <a:extLst>
              <a:ext uri="{FF2B5EF4-FFF2-40B4-BE49-F238E27FC236}">
                <a16:creationId xmlns:a16="http://schemas.microsoft.com/office/drawing/2014/main" id="{7EF127C4-F589-3911-6D74-F0F7BEBD16FF}"/>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66338" y="4368886"/>
            <a:ext cx="299155" cy="299155"/>
          </a:xfrm>
          <a:prstGeom prst="rect">
            <a:avLst/>
          </a:prstGeom>
        </p:spPr>
      </p:pic>
      <p:pic>
        <p:nvPicPr>
          <p:cNvPr id="7" name="Graphic 6" descr="Fax outline">
            <a:extLst>
              <a:ext uri="{FF2B5EF4-FFF2-40B4-BE49-F238E27FC236}">
                <a16:creationId xmlns:a16="http://schemas.microsoft.com/office/drawing/2014/main" id="{EC65E364-F513-BDAC-4836-4910BF14361A}"/>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66338" y="4957314"/>
            <a:ext cx="299155" cy="299155"/>
          </a:xfrm>
          <a:prstGeom prst="rect">
            <a:avLst/>
          </a:prstGeom>
        </p:spPr>
      </p:pic>
      <p:pic>
        <p:nvPicPr>
          <p:cNvPr id="8" name="Graphic 7" descr="Envelope outline">
            <a:extLst>
              <a:ext uri="{FF2B5EF4-FFF2-40B4-BE49-F238E27FC236}">
                <a16:creationId xmlns:a16="http://schemas.microsoft.com/office/drawing/2014/main" id="{3F7C3DE3-64AC-E89A-BA2E-AD470CC96CC3}"/>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38304" y="5513774"/>
            <a:ext cx="363925" cy="363925"/>
          </a:xfrm>
          <a:prstGeom prst="rect">
            <a:avLst/>
          </a:prstGeom>
        </p:spPr>
      </p:pic>
      <p:sp>
        <p:nvSpPr>
          <p:cNvPr id="11" name="TextBox 10">
            <a:extLst>
              <a:ext uri="{FF2B5EF4-FFF2-40B4-BE49-F238E27FC236}">
                <a16:creationId xmlns:a16="http://schemas.microsoft.com/office/drawing/2014/main" id="{4C37BA3B-6152-1F1D-623E-728806B15E26}"/>
              </a:ext>
            </a:extLst>
          </p:cNvPr>
          <p:cNvSpPr txBox="1"/>
          <p:nvPr userDrawn="1"/>
        </p:nvSpPr>
        <p:spPr>
          <a:xfrm>
            <a:off x="9662399" y="3519608"/>
            <a:ext cx="4231734" cy="3067378"/>
          </a:xfrm>
          <a:prstGeom prst="rect">
            <a:avLst/>
          </a:prstGeom>
          <a:noFill/>
        </p:spPr>
        <p:txBody>
          <a:bodyPr wrap="square" rtlCol="0">
            <a:spAutoFit/>
          </a:bodyPr>
          <a:lstStyle/>
          <a:p>
            <a:pPr algn="l">
              <a:lnSpc>
                <a:spcPct val="250000"/>
              </a:lnSpc>
            </a:pPr>
            <a:r>
              <a:rPr lang="en-US" sz="1550" b="0" i="0">
                <a:solidFill>
                  <a:schemeClr val="bg1"/>
                </a:solidFill>
                <a:latin typeface="Arial Nova" panose="020B0504020202020204" pitchFamily="34" charset="0"/>
              </a:rPr>
              <a:t>30 Corporate Drive, Burlington, MA 01803</a:t>
            </a:r>
          </a:p>
          <a:p>
            <a:pPr algn="l">
              <a:lnSpc>
                <a:spcPct val="250000"/>
              </a:lnSpc>
            </a:pPr>
            <a:r>
              <a:rPr lang="en-US" sz="1550" b="0" i="0">
                <a:solidFill>
                  <a:schemeClr val="bg1"/>
                </a:solidFill>
                <a:latin typeface="Arial Nova" panose="020B0504020202020204" pitchFamily="34" charset="0"/>
              </a:rPr>
              <a:t>781-285-1300</a:t>
            </a:r>
          </a:p>
          <a:p>
            <a:pPr algn="l">
              <a:lnSpc>
                <a:spcPct val="250000"/>
              </a:lnSpc>
            </a:pPr>
            <a:r>
              <a:rPr lang="en-US" sz="1550" b="0" i="0">
                <a:solidFill>
                  <a:schemeClr val="bg1"/>
                </a:solidFill>
                <a:latin typeface="Arial Nova" panose="020B0504020202020204" pitchFamily="34" charset="0"/>
              </a:rPr>
              <a:t>781-419-6183</a:t>
            </a:r>
          </a:p>
          <a:p>
            <a:pPr algn="l">
              <a:lnSpc>
                <a:spcPct val="250000"/>
              </a:lnSpc>
            </a:pPr>
            <a:r>
              <a:rPr lang="en-US" sz="1550" b="0" i="0" err="1">
                <a:solidFill>
                  <a:schemeClr val="bg1"/>
                </a:solidFill>
                <a:latin typeface="Arial Nova" panose="020B0504020202020204" pitchFamily="34" charset="0"/>
              </a:rPr>
              <a:t>info@healthedge.com</a:t>
            </a:r>
            <a:endParaRPr lang="en-US" sz="1550" b="0" i="0">
              <a:solidFill>
                <a:schemeClr val="bg1"/>
              </a:solidFill>
              <a:latin typeface="Arial Nova" panose="020B0504020202020204" pitchFamily="34" charset="0"/>
            </a:endParaRPr>
          </a:p>
          <a:p>
            <a:pPr algn="l">
              <a:lnSpc>
                <a:spcPct val="250000"/>
              </a:lnSpc>
            </a:pPr>
            <a:r>
              <a:rPr lang="en-US" sz="1550" b="0" i="0" err="1">
                <a:solidFill>
                  <a:schemeClr val="bg1"/>
                </a:solidFill>
                <a:latin typeface="Arial Nova" panose="020B0504020202020204" pitchFamily="34" charset="0"/>
              </a:rPr>
              <a:t>healthedge.com</a:t>
            </a:r>
            <a:endParaRPr lang="en-US" sz="1550" b="0" i="0">
              <a:solidFill>
                <a:schemeClr val="bg1"/>
              </a:solidFill>
              <a:latin typeface="Arial Nova" panose="020B0504020202020204" pitchFamily="34" charset="0"/>
            </a:endParaRPr>
          </a:p>
        </p:txBody>
      </p:sp>
      <p:pic>
        <p:nvPicPr>
          <p:cNvPr id="14" name="Graphic 13" descr="Web design outline">
            <a:extLst>
              <a:ext uri="{FF2B5EF4-FFF2-40B4-BE49-F238E27FC236}">
                <a16:creationId xmlns:a16="http://schemas.microsoft.com/office/drawing/2014/main" id="{A09C4F48-71FC-4508-4B04-7442303DED62}"/>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52682" y="6135015"/>
            <a:ext cx="359604" cy="359604"/>
          </a:xfrm>
          <a:prstGeom prst="rect">
            <a:avLst/>
          </a:prstGeom>
        </p:spPr>
      </p:pic>
    </p:spTree>
    <p:extLst>
      <p:ext uri="{BB962C8B-B14F-4D97-AF65-F5344CB8AC3E}">
        <p14:creationId xmlns:p14="http://schemas.microsoft.com/office/powerpoint/2010/main" val="2651465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512062" y="730846"/>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p37"/>
          <p:cNvSpPr txBox="1">
            <a:spLocks noGrp="1"/>
          </p:cNvSpPr>
          <p:nvPr>
            <p:ph type="body" idx="1"/>
          </p:nvPr>
        </p:nvSpPr>
        <p:spPr>
          <a:xfrm>
            <a:off x="512062" y="2119451"/>
            <a:ext cx="13635360" cy="5052480"/>
          </a:xfrm>
          <a:prstGeom prst="rect">
            <a:avLst/>
          </a:prstGeom>
          <a:noFill/>
          <a:ln>
            <a:noFill/>
          </a:ln>
        </p:spPr>
        <p:txBody>
          <a:bodyPr spcFirstLastPara="1" wrap="square" lIns="91425" tIns="45700" rIns="91425" bIns="45700" anchor="t" anchorCtr="0">
            <a:noAutofit/>
          </a:bodyPr>
          <a:lstStyle>
            <a:lvl1pPr marL="731491" marR="0" lvl="0" indent="-365746" algn="l" rtl="0">
              <a:lnSpc>
                <a:spcPct val="100000"/>
              </a:lnSpc>
              <a:spcBef>
                <a:spcPts val="0"/>
              </a:spcBef>
              <a:spcAft>
                <a:spcPts val="0"/>
              </a:spcAft>
              <a:buSzPts val="1400"/>
              <a:buNone/>
              <a:defRPr sz="2240" b="0" i="0" u="none" strike="noStrike" cap="none">
                <a:solidFill>
                  <a:srgbClr val="31383F"/>
                </a:solidFill>
                <a:latin typeface="Roboto"/>
                <a:ea typeface="Roboto"/>
                <a:cs typeface="Roboto"/>
                <a:sym typeface="Roboto"/>
              </a:defRPr>
            </a:lvl1pPr>
            <a:lvl2pPr marL="1462981" marR="0" lvl="1" indent="-507979"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2pPr>
            <a:lvl3pPr marL="2194472" marR="0" lvl="2" indent="-507979"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3pPr>
            <a:lvl4pPr marL="2925962" marR="0" lvl="3" indent="-507979"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4pPr>
            <a:lvl5pPr marL="3657454" marR="0" lvl="4" indent="-507979"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5pPr>
            <a:lvl6pPr marL="4388945" marR="0" lvl="5" indent="-365746"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6pPr>
            <a:lvl7pPr marL="5120435" marR="0" lvl="6" indent="-365746"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7pPr>
            <a:lvl8pPr marL="5851926" marR="0" lvl="7" indent="-365746"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8pPr>
            <a:lvl9pPr marL="6583417" marR="0" lvl="8" indent="-365746"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019937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512061" y="730845"/>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p37"/>
          <p:cNvSpPr txBox="1">
            <a:spLocks noGrp="1"/>
          </p:cNvSpPr>
          <p:nvPr>
            <p:ph type="body" idx="1"/>
          </p:nvPr>
        </p:nvSpPr>
        <p:spPr>
          <a:xfrm>
            <a:off x="512061" y="2119451"/>
            <a:ext cx="13635360" cy="5052480"/>
          </a:xfrm>
          <a:prstGeom prst="rect">
            <a:avLst/>
          </a:prstGeom>
          <a:noFill/>
          <a:ln>
            <a:noFill/>
          </a:ln>
        </p:spPr>
        <p:txBody>
          <a:bodyPr spcFirstLastPara="1" wrap="square" lIns="91425" tIns="45700" rIns="91425" bIns="45700" anchor="t" anchorCtr="0">
            <a:noAutofit/>
          </a:bodyPr>
          <a:lstStyle>
            <a:lvl1pPr marL="731520" marR="0" lvl="0" indent="-365760" algn="l" rtl="0">
              <a:lnSpc>
                <a:spcPct val="100000"/>
              </a:lnSpc>
              <a:spcBef>
                <a:spcPts val="0"/>
              </a:spcBef>
              <a:spcAft>
                <a:spcPts val="0"/>
              </a:spcAft>
              <a:buSzPts val="1400"/>
              <a:buNone/>
              <a:defRPr sz="2240" b="0" i="0" u="none" strike="noStrike" cap="none">
                <a:solidFill>
                  <a:srgbClr val="31383F"/>
                </a:solidFill>
                <a:latin typeface="Roboto"/>
                <a:ea typeface="Roboto"/>
                <a:cs typeface="Roboto"/>
                <a:sym typeface="Roboto"/>
              </a:defRPr>
            </a:lvl1pPr>
            <a:lvl2pPr marL="1463040" marR="0" lvl="1" indent="-508000"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2pPr>
            <a:lvl3pPr marL="2194560" marR="0" lvl="2" indent="-508000"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3pPr>
            <a:lvl4pPr marL="2926080" marR="0" lvl="3" indent="-508000"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4pPr>
            <a:lvl5pPr marL="3657600" marR="0" lvl="4" indent="-508000"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5pPr>
            <a:lvl6pPr marL="4389120" marR="0" lvl="5" indent="-365760"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6pPr>
            <a:lvl7pPr marL="5120640" marR="0" lvl="6" indent="-365760"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7pPr>
            <a:lvl8pPr marL="5852160" marR="0" lvl="7" indent="-365760"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8pPr>
            <a:lvl9pPr marL="6583680" marR="0" lvl="8" indent="-365760"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0199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F37AB357-0116-F4F1-E69E-2F75C0BFE9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8" name="Picture 7">
            <a:extLst>
              <a:ext uri="{FF2B5EF4-FFF2-40B4-BE49-F238E27FC236}">
                <a16:creationId xmlns:a16="http://schemas.microsoft.com/office/drawing/2014/main" id="{AD471037-42FE-F565-2106-7EE997C9332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644153" cy="8229600"/>
          </a:xfrm>
          <a:prstGeom prst="rect">
            <a:avLst/>
          </a:prstGeom>
        </p:spPr>
      </p:pic>
      <p:cxnSp>
        <p:nvCxnSpPr>
          <p:cNvPr id="9" name="Straight Connector 8">
            <a:extLst>
              <a:ext uri="{FF2B5EF4-FFF2-40B4-BE49-F238E27FC236}">
                <a16:creationId xmlns:a16="http://schemas.microsoft.com/office/drawing/2014/main" id="{725EAD4A-833B-A033-F4AA-026197E35177}"/>
              </a:ext>
            </a:extLst>
          </p:cNvPr>
          <p:cNvCxnSpPr>
            <a:cxnSpLocks/>
          </p:cNvCxnSpPr>
          <p:nvPr userDrawn="1"/>
        </p:nvCxnSpPr>
        <p:spPr>
          <a:xfrm>
            <a:off x="457200" y="914400"/>
            <a:ext cx="1371600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5824F0FC-3095-02B5-0F67-58AA54E0F9D3}"/>
              </a:ext>
            </a:extLst>
          </p:cNvPr>
          <p:cNvSpPr>
            <a:spLocks noGrp="1"/>
          </p:cNvSpPr>
          <p:nvPr>
            <p:ph type="body" sz="quarter" idx="10" hasCustomPrompt="1"/>
          </p:nvPr>
        </p:nvSpPr>
        <p:spPr>
          <a:xfrm>
            <a:off x="4441372" y="1828802"/>
            <a:ext cx="6348845" cy="1027211"/>
          </a:xfrm>
        </p:spPr>
        <p:txBody>
          <a:bodyPr>
            <a:normAutofit/>
          </a:bodyPr>
          <a:lstStyle>
            <a:lvl1pPr marL="0" indent="0" algn="l">
              <a:buNone/>
              <a:defRPr sz="4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Agenda</a:t>
            </a:r>
          </a:p>
        </p:txBody>
      </p:sp>
      <p:sp>
        <p:nvSpPr>
          <p:cNvPr id="12" name="Text Placeholder 11">
            <a:extLst>
              <a:ext uri="{FF2B5EF4-FFF2-40B4-BE49-F238E27FC236}">
                <a16:creationId xmlns:a16="http://schemas.microsoft.com/office/drawing/2014/main" id="{994821A7-A61C-1665-7645-B44FE60D1F64}"/>
              </a:ext>
            </a:extLst>
          </p:cNvPr>
          <p:cNvSpPr>
            <a:spLocks noGrp="1"/>
          </p:cNvSpPr>
          <p:nvPr>
            <p:ph type="body" sz="quarter" idx="11" hasCustomPrompt="1"/>
          </p:nvPr>
        </p:nvSpPr>
        <p:spPr>
          <a:xfrm>
            <a:off x="4441372" y="2909211"/>
            <a:ext cx="8407853" cy="5030031"/>
          </a:xfrm>
        </p:spPr>
        <p:txBody>
          <a:bodyPr wrap="square">
            <a:spAutoFit/>
          </a:bodyPr>
          <a:lstStyle>
            <a:lvl1pPr marL="514330" indent="-514330">
              <a:lnSpc>
                <a:spcPct val="150000"/>
              </a:lnSpc>
              <a:buClr>
                <a:schemeClr val="accent1"/>
              </a:buClr>
              <a:buFont typeface="+mj-lt"/>
              <a:buAutoNum type="arabicPeriod"/>
              <a:defRPr sz="2000" b="1" i="0">
                <a:solidFill>
                  <a:schemeClr val="accent2"/>
                </a:solidFill>
                <a:latin typeface="Arial Nova" panose="020B0504020202020204" pitchFamily="34" charset="0"/>
              </a:defRPr>
            </a:lvl1pPr>
            <a:lvl2pPr marL="1062948" indent="-514330">
              <a:buClr>
                <a:schemeClr val="accent1"/>
              </a:buClr>
              <a:buFont typeface="Courier New" panose="02070309020205020404" pitchFamily="49" charset="0"/>
              <a:buChar char="o"/>
              <a:defRPr sz="1800" b="0" i="0">
                <a:latin typeface="Arial Nova Light" panose="020B0304020202020204" pitchFamily="34" charset="0"/>
              </a:defRPr>
            </a:lvl2pPr>
            <a:lvl3pPr marL="1554418" indent="-457182">
              <a:buClr>
                <a:schemeClr val="accent1"/>
              </a:buClr>
              <a:buFont typeface="System Font Regular"/>
              <a:buChar char="–"/>
              <a:defRPr sz="1600" b="0" i="0">
                <a:latin typeface="Arial Nova Light" panose="020B0304020202020204" pitchFamily="34" charset="0"/>
              </a:defRPr>
            </a:lvl3pPr>
            <a:lvl4pPr marL="2103036" indent="-457182">
              <a:buClr>
                <a:schemeClr val="accent1"/>
              </a:buClr>
              <a:buFont typeface="Arial" panose="020B0604020202020204" pitchFamily="34" charset="0"/>
              <a:buChar char="•"/>
              <a:defRPr sz="1400" b="0" i="0">
                <a:latin typeface="Arial Nova Light" panose="020B0304020202020204" pitchFamily="34" charset="0"/>
              </a:defRPr>
            </a:lvl4pPr>
            <a:lvl5pPr marL="2651654" indent="-457182">
              <a:buFont typeface="+mj-lt"/>
              <a:buAutoNum type="arabicPeriod"/>
              <a:defRPr b="0" i="0">
                <a:latin typeface="Aventa" pitchFamily="2" charset="77"/>
              </a:defRPr>
            </a:lvl5pPr>
          </a:lstStyle>
          <a:p>
            <a:pPr lvl="0"/>
            <a:r>
              <a:rPr lang="en-US"/>
              <a:t>Action Item Here</a:t>
            </a:r>
          </a:p>
          <a:p>
            <a:pPr lvl="1"/>
            <a:r>
              <a:rPr lang="en-US"/>
              <a:t>Bullet</a:t>
            </a:r>
          </a:p>
          <a:p>
            <a:pPr lvl="2"/>
            <a:r>
              <a:rPr lang="en-US"/>
              <a:t>Bullet</a:t>
            </a:r>
          </a:p>
          <a:p>
            <a:pPr lvl="3"/>
            <a:r>
              <a:rPr lang="en-US"/>
              <a:t>Bullet</a:t>
            </a:r>
          </a:p>
          <a:p>
            <a:pPr lvl="0"/>
            <a:r>
              <a:rPr lang="en-US"/>
              <a:t>Action Item Here</a:t>
            </a:r>
          </a:p>
          <a:p>
            <a:pPr lvl="1"/>
            <a:r>
              <a:rPr lang="en-US"/>
              <a:t>Bullet</a:t>
            </a:r>
          </a:p>
          <a:p>
            <a:pPr lvl="2"/>
            <a:r>
              <a:rPr lang="en-US"/>
              <a:t>Bullet</a:t>
            </a:r>
          </a:p>
          <a:p>
            <a:pPr lvl="3"/>
            <a:r>
              <a:rPr lang="en-US"/>
              <a:t>Bullet</a:t>
            </a:r>
          </a:p>
          <a:p>
            <a:pPr lvl="0"/>
            <a:r>
              <a:rPr lang="en-US"/>
              <a:t> Action Item Here</a:t>
            </a:r>
          </a:p>
          <a:p>
            <a:pPr lvl="1"/>
            <a:r>
              <a:rPr lang="en-US"/>
              <a:t>Bullet</a:t>
            </a:r>
          </a:p>
          <a:p>
            <a:pPr lvl="2"/>
            <a:r>
              <a:rPr lang="en-US"/>
              <a:t>Bullet</a:t>
            </a:r>
          </a:p>
          <a:p>
            <a:pPr lvl="3"/>
            <a:r>
              <a:rPr lang="en-US"/>
              <a:t>Bullet</a:t>
            </a:r>
          </a:p>
          <a:p>
            <a:pPr lvl="0"/>
            <a:endParaRPr lang="en-US"/>
          </a:p>
        </p:txBody>
      </p:sp>
      <p:sp>
        <p:nvSpPr>
          <p:cNvPr id="14" name="Slide Number Placeholder 5">
            <a:extLst>
              <a:ext uri="{FF2B5EF4-FFF2-40B4-BE49-F238E27FC236}">
                <a16:creationId xmlns:a16="http://schemas.microsoft.com/office/drawing/2014/main" id="{2A468175-E49E-94F7-6DDD-EA67F5FB2E49}"/>
              </a:ext>
            </a:extLst>
          </p:cNvPr>
          <p:cNvSpPr>
            <a:spLocks noGrp="1"/>
          </p:cNvSpPr>
          <p:nvPr>
            <p:ph type="sldNum" sz="quarter" idx="13"/>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86597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2"/>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2E070F1F-5FB5-B672-10A4-85B41180144B}"/>
              </a:ext>
            </a:extLst>
          </p:cNvPr>
          <p:cNvSpPr>
            <a:spLocks noGrp="1"/>
          </p:cNvSpPr>
          <p:nvPr>
            <p:ph type="sldNum" sz="quarter" idx="13"/>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2" name="Text Placeholder 10">
            <a:extLst>
              <a:ext uri="{FF2B5EF4-FFF2-40B4-BE49-F238E27FC236}">
                <a16:creationId xmlns:a16="http://schemas.microsoft.com/office/drawing/2014/main" id="{69D93367-CD9F-3E26-3576-ACE8454A36C1}"/>
              </a:ext>
            </a:extLst>
          </p:cNvPr>
          <p:cNvSpPr>
            <a:spLocks noGrp="1"/>
          </p:cNvSpPr>
          <p:nvPr>
            <p:ph type="body" sz="quarter" idx="10" hasCustomPrompt="1"/>
          </p:nvPr>
        </p:nvSpPr>
        <p:spPr>
          <a:xfrm>
            <a:off x="457201" y="211708"/>
            <a:ext cx="9007434"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5" name="Text Placeholder 10">
            <a:extLst>
              <a:ext uri="{FF2B5EF4-FFF2-40B4-BE49-F238E27FC236}">
                <a16:creationId xmlns:a16="http://schemas.microsoft.com/office/drawing/2014/main" id="{BA6687A8-6324-2A99-8B0F-F9A3570B2892}"/>
              </a:ext>
            </a:extLst>
          </p:cNvPr>
          <p:cNvSpPr>
            <a:spLocks noGrp="1"/>
          </p:cNvSpPr>
          <p:nvPr>
            <p:ph type="body" sz="quarter" idx="11" hasCustomPrompt="1"/>
          </p:nvPr>
        </p:nvSpPr>
        <p:spPr>
          <a:xfrm>
            <a:off x="457200" y="1525144"/>
            <a:ext cx="9007433"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6" name="Text Placeholder 10">
            <a:extLst>
              <a:ext uri="{FF2B5EF4-FFF2-40B4-BE49-F238E27FC236}">
                <a16:creationId xmlns:a16="http://schemas.microsoft.com/office/drawing/2014/main" id="{FD0C7C4E-AF28-265E-C26D-3932635726EF}"/>
              </a:ext>
            </a:extLst>
          </p:cNvPr>
          <p:cNvSpPr>
            <a:spLocks noGrp="1"/>
          </p:cNvSpPr>
          <p:nvPr>
            <p:ph type="body" sz="quarter" idx="12" hasCustomPrompt="1"/>
          </p:nvPr>
        </p:nvSpPr>
        <p:spPr>
          <a:xfrm>
            <a:off x="457200" y="2770596"/>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9" name="Text Placeholder 10">
            <a:extLst>
              <a:ext uri="{FF2B5EF4-FFF2-40B4-BE49-F238E27FC236}">
                <a16:creationId xmlns:a16="http://schemas.microsoft.com/office/drawing/2014/main" id="{B1BCCBF9-E06B-47D1-F33D-BCA5D39859DD}"/>
              </a:ext>
            </a:extLst>
          </p:cNvPr>
          <p:cNvSpPr>
            <a:spLocks noGrp="1"/>
          </p:cNvSpPr>
          <p:nvPr>
            <p:ph type="body" sz="quarter" idx="15" hasCustomPrompt="1"/>
          </p:nvPr>
        </p:nvSpPr>
        <p:spPr>
          <a:xfrm>
            <a:off x="457200" y="2245664"/>
            <a:ext cx="927100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Tree>
    <p:extLst>
      <p:ext uri="{BB962C8B-B14F-4D97-AF65-F5344CB8AC3E}">
        <p14:creationId xmlns:p14="http://schemas.microsoft.com/office/powerpoint/2010/main" val="110657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2"/>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11708"/>
            <a:ext cx="8864930"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2" name="Text Placeholder 10">
            <a:extLst>
              <a:ext uri="{FF2B5EF4-FFF2-40B4-BE49-F238E27FC236}">
                <a16:creationId xmlns:a16="http://schemas.microsoft.com/office/drawing/2014/main" id="{8C497293-6AAA-1373-08CC-3BA08821A48C}"/>
              </a:ext>
            </a:extLst>
          </p:cNvPr>
          <p:cNvSpPr>
            <a:spLocks noGrp="1"/>
          </p:cNvSpPr>
          <p:nvPr>
            <p:ph type="body" sz="quarter" idx="11" hasCustomPrompt="1"/>
          </p:nvPr>
        </p:nvSpPr>
        <p:spPr>
          <a:xfrm>
            <a:off x="457200" y="1525144"/>
            <a:ext cx="9270998"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2770596"/>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F88946E2-D483-8949-976F-382B126779E8}"/>
              </a:ext>
            </a:extLst>
          </p:cNvPr>
          <p:cNvSpPr>
            <a:spLocks noGrp="1"/>
          </p:cNvSpPr>
          <p:nvPr>
            <p:ph type="body" sz="quarter" idx="15" hasCustomPrompt="1"/>
          </p:nvPr>
        </p:nvSpPr>
        <p:spPr>
          <a:xfrm>
            <a:off x="457199" y="2245664"/>
            <a:ext cx="927100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6" name="Text Placeholder 10">
            <a:extLst>
              <a:ext uri="{FF2B5EF4-FFF2-40B4-BE49-F238E27FC236}">
                <a16:creationId xmlns:a16="http://schemas.microsoft.com/office/drawing/2014/main" id="{ADBDD8BD-1C01-54EE-0A98-48C40F2FF07B}"/>
              </a:ext>
            </a:extLst>
          </p:cNvPr>
          <p:cNvSpPr>
            <a:spLocks noGrp="1"/>
          </p:cNvSpPr>
          <p:nvPr>
            <p:ph type="body" sz="quarter" idx="17" hasCustomPrompt="1"/>
          </p:nvPr>
        </p:nvSpPr>
        <p:spPr>
          <a:xfrm>
            <a:off x="760022" y="3684991"/>
            <a:ext cx="3408220" cy="2966966"/>
          </a:xfrm>
        </p:spPr>
        <p:txBody>
          <a:bodyPr anchor="t">
            <a:no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9" name="Text Placeholder 10">
            <a:extLst>
              <a:ext uri="{FF2B5EF4-FFF2-40B4-BE49-F238E27FC236}">
                <a16:creationId xmlns:a16="http://schemas.microsoft.com/office/drawing/2014/main" id="{3D7BF300-AB91-4808-1DA7-A42E63CD0C58}"/>
              </a:ext>
            </a:extLst>
          </p:cNvPr>
          <p:cNvSpPr>
            <a:spLocks noGrp="1"/>
          </p:cNvSpPr>
          <p:nvPr>
            <p:ph type="body" sz="quarter" idx="18" hasCustomPrompt="1"/>
          </p:nvPr>
        </p:nvSpPr>
        <p:spPr>
          <a:xfrm>
            <a:off x="4809508" y="3684991"/>
            <a:ext cx="3408220" cy="2966966"/>
          </a:xfrm>
        </p:spPr>
        <p:txBody>
          <a:bodyPr anchor="t">
            <a:no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spcAft>
                <a:spcPts val="0"/>
              </a:spcAft>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425686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2"/>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11708"/>
            <a:ext cx="8864930" cy="526298"/>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1382077"/>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Font typeface="Arial" panose="020B0604020202020204" pitchFamily="34" charset="0"/>
              <a:buNone/>
              <a:defRPr sz="1600"/>
            </a:lvl2pPr>
            <a:lvl3pPr marL="1097236" indent="0">
              <a:buFont typeface="Arial" panose="020B0604020202020204" pitchFamily="34" charset="0"/>
              <a:buNone/>
              <a:defRPr sz="1400"/>
            </a:lvl3pPr>
            <a:lvl4pPr marL="1645854" indent="0">
              <a:buFont typeface="Arial" panose="020B0604020202020204" pitchFamily="34" charset="0"/>
              <a:buNone/>
              <a:defRPr sz="1200"/>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1124144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latin typeface="Arial Nova" panose="020B0504020202020204" pitchFamily="34" charset="0"/>
              </a:defRPr>
            </a:lvl1pPr>
          </a:lstStyle>
          <a:p>
            <a:fld id="{B02C034B-6FBB-EB40-8F5D-65592CF4473C}" type="datetime1">
              <a:rPr lang="en-US" smtClean="0"/>
              <a:pPr/>
              <a:t>7/25/2025</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latin typeface="Arial Nova" panose="020B0504020202020204" pitchFamily="34" charset="0"/>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23781782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661" r:id="rId27"/>
    <p:sldLayoutId id="2147483697" r:id="rId28"/>
    <p:sldLayoutId id="2147483673" r:id="rId29"/>
    <p:sldLayoutId id="2147483667" r:id="rId30"/>
    <p:sldLayoutId id="2147483674" r:id="rId31"/>
    <p:sldLayoutId id="2147483662" r:id="rId32"/>
    <p:sldLayoutId id="2147483663" r:id="rId33"/>
    <p:sldLayoutId id="2147483675" r:id="rId34"/>
    <p:sldLayoutId id="2147483687" r:id="rId35"/>
    <p:sldLayoutId id="2147483700" r:id="rId36"/>
    <p:sldLayoutId id="2147483699" r:id="rId37"/>
    <p:sldLayoutId id="2147483676" r:id="rId38"/>
    <p:sldLayoutId id="2147483677" r:id="rId39"/>
    <p:sldLayoutId id="2147483678" r:id="rId40"/>
    <p:sldLayoutId id="2147483679" r:id="rId41"/>
    <p:sldLayoutId id="2147483696" r:id="rId42"/>
    <p:sldLayoutId id="2147483692" r:id="rId43"/>
    <p:sldLayoutId id="2147483693" r:id="rId44"/>
    <p:sldLayoutId id="2147483694" r:id="rId45"/>
    <p:sldLayoutId id="2147483695" r:id="rId46"/>
    <p:sldLayoutId id="2147483680" r:id="rId47"/>
    <p:sldLayoutId id="2147483681" r:id="rId48"/>
    <p:sldLayoutId id="2147483682" r:id="rId49"/>
    <p:sldLayoutId id="2147483686" r:id="rId50"/>
    <p:sldLayoutId id="2147483683" r:id="rId51"/>
    <p:sldLayoutId id="2147483689" r:id="rId52"/>
    <p:sldLayoutId id="2147483685" r:id="rId53"/>
    <p:sldLayoutId id="2147483690" r:id="rId54"/>
    <p:sldLayoutId id="2147483698" r:id="rId55"/>
    <p:sldLayoutId id="2147483684" r:id="rId56"/>
    <p:sldLayoutId id="2147483730" r:id="rId57"/>
    <p:sldLayoutId id="2147483703" r:id="rId58"/>
  </p:sldLayoutIdLst>
  <p:hf hdr="0" ftr="0" dt="0"/>
  <p:txStyles>
    <p:titleStyle>
      <a:lvl1pPr algn="l" defTabSz="1097280" rtl="0" eaLnBrk="1" latinLnBrk="0" hangingPunct="1">
        <a:lnSpc>
          <a:spcPct val="90000"/>
        </a:lnSpc>
        <a:spcBef>
          <a:spcPct val="0"/>
        </a:spcBef>
        <a:buNone/>
        <a:defRPr sz="3000" b="0" i="0" kern="1200">
          <a:solidFill>
            <a:schemeClr val="accent1"/>
          </a:solidFill>
          <a:latin typeface="Arial Nova Light" panose="020B0304020202020204" pitchFamily="34" charset="0"/>
          <a:ea typeface="+mj-ea"/>
          <a:cs typeface="+mj-cs"/>
        </a:defRPr>
      </a:lvl1pPr>
    </p:titleStyle>
    <p:body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1.xml"/><Relationship Id="rId6" Type="http://schemas.openxmlformats.org/officeDocument/2006/relationships/image" Target="../media/image33.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41.xml"/><Relationship Id="rId6" Type="http://schemas.openxmlformats.org/officeDocument/2006/relationships/image" Target="../media/image44.png"/><Relationship Id="rId5" Type="http://schemas.openxmlformats.org/officeDocument/2006/relationships/image" Target="../media/image38.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4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4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1.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51.xml"/><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33.png"/><Relationship Id="rId4" Type="http://schemas.openxmlformats.org/officeDocument/2006/relationships/image" Target="../media/image3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0.xml"/><Relationship Id="rId4" Type="http://schemas.openxmlformats.org/officeDocument/2006/relationships/image" Target="../media/image6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3.xml"/></Relationships>
</file>

<file path=ppt/slides/_rels/slide8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3.xml"/></Relationships>
</file>

<file path=ppt/slides/_rels/slide87.xml.rels><?xml version="1.0" encoding="UTF-8" standalone="yes"?>
<Relationships xmlns="http://schemas.openxmlformats.org/package/2006/relationships"><Relationship Id="rId3" Type="http://schemas.openxmlformats.org/officeDocument/2006/relationships/image" Target="../media/image66.png"/><Relationship Id="rId2" Type="http://schemas.microsoft.com/office/2014/relationships/chartEx" Target="../charts/chartEx1.xml"/><Relationship Id="rId1" Type="http://schemas.openxmlformats.org/officeDocument/2006/relationships/slideLayout" Target="../slideLayouts/slideLayout53.xml"/></Relationships>
</file>

<file path=ppt/slides/_rels/slide8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3.xml"/></Relationships>
</file>

<file path=ppt/slides/_rels/slide89.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21" Type="http://schemas.openxmlformats.org/officeDocument/2006/relationships/image" Target="../media/image85.png"/><Relationship Id="rId34" Type="http://schemas.openxmlformats.org/officeDocument/2006/relationships/image" Target="../media/image98.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33" Type="http://schemas.openxmlformats.org/officeDocument/2006/relationships/image" Target="../media/image97.png"/><Relationship Id="rId2" Type="http://schemas.openxmlformats.org/officeDocument/2006/relationships/notesSlide" Target="../notesSlides/notesSlide59.xml"/><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3.png"/><Relationship Id="rId1" Type="http://schemas.openxmlformats.org/officeDocument/2006/relationships/slideLayout" Target="../slideLayouts/slideLayout53.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8.png"/><Relationship Id="rId32" Type="http://schemas.openxmlformats.org/officeDocument/2006/relationships/image" Target="../media/image96.png"/><Relationship Id="rId37" Type="http://schemas.openxmlformats.org/officeDocument/2006/relationships/image" Target="../media/image101.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png"/><Relationship Id="rId36" Type="http://schemas.openxmlformats.org/officeDocument/2006/relationships/image" Target="../media/image100.png"/><Relationship Id="rId10" Type="http://schemas.openxmlformats.org/officeDocument/2006/relationships/image" Target="../media/image74.png"/><Relationship Id="rId19" Type="http://schemas.openxmlformats.org/officeDocument/2006/relationships/image" Target="../media/image83.png"/><Relationship Id="rId31" Type="http://schemas.openxmlformats.org/officeDocument/2006/relationships/image" Target="../media/image95.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png"/><Relationship Id="rId30" Type="http://schemas.openxmlformats.org/officeDocument/2006/relationships/image" Target="../media/image94.png"/><Relationship Id="rId35" Type="http://schemas.openxmlformats.org/officeDocument/2006/relationships/image" Target="../media/image99.png"/><Relationship Id="rId8" Type="http://schemas.openxmlformats.org/officeDocument/2006/relationships/image" Target="../media/image72.png"/><Relationship Id="rId3" Type="http://schemas.openxmlformats.org/officeDocument/2006/relationships/image" Target="../media/image6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13" Type="http://schemas.openxmlformats.org/officeDocument/2006/relationships/image" Target="../media/image113.png"/><Relationship Id="rId18" Type="http://schemas.openxmlformats.org/officeDocument/2006/relationships/image" Target="../media/image118.png"/><Relationship Id="rId26" Type="http://schemas.openxmlformats.org/officeDocument/2006/relationships/image" Target="../media/image126.png"/><Relationship Id="rId3" Type="http://schemas.openxmlformats.org/officeDocument/2006/relationships/image" Target="../media/image103.png"/><Relationship Id="rId21" Type="http://schemas.openxmlformats.org/officeDocument/2006/relationships/image" Target="../media/image121.png"/><Relationship Id="rId34" Type="http://schemas.openxmlformats.org/officeDocument/2006/relationships/image" Target="../media/image134.png"/><Relationship Id="rId7" Type="http://schemas.openxmlformats.org/officeDocument/2006/relationships/image" Target="../media/image107.png"/><Relationship Id="rId12" Type="http://schemas.openxmlformats.org/officeDocument/2006/relationships/image" Target="../media/image112.png"/><Relationship Id="rId17" Type="http://schemas.openxmlformats.org/officeDocument/2006/relationships/image" Target="../media/image117.png"/><Relationship Id="rId25" Type="http://schemas.openxmlformats.org/officeDocument/2006/relationships/image" Target="../media/image125.png"/><Relationship Id="rId33" Type="http://schemas.openxmlformats.org/officeDocument/2006/relationships/image" Target="../media/image133.png"/><Relationship Id="rId2" Type="http://schemas.openxmlformats.org/officeDocument/2006/relationships/image" Target="../media/image102.png"/><Relationship Id="rId16" Type="http://schemas.openxmlformats.org/officeDocument/2006/relationships/image" Target="../media/image116.png"/><Relationship Id="rId20" Type="http://schemas.openxmlformats.org/officeDocument/2006/relationships/image" Target="../media/image120.png"/><Relationship Id="rId29" Type="http://schemas.openxmlformats.org/officeDocument/2006/relationships/image" Target="../media/image129.png"/><Relationship Id="rId1" Type="http://schemas.openxmlformats.org/officeDocument/2006/relationships/slideLayout" Target="../slideLayouts/slideLayout55.xml"/><Relationship Id="rId6" Type="http://schemas.openxmlformats.org/officeDocument/2006/relationships/image" Target="../media/image106.png"/><Relationship Id="rId11" Type="http://schemas.openxmlformats.org/officeDocument/2006/relationships/image" Target="../media/image111.png"/><Relationship Id="rId24" Type="http://schemas.openxmlformats.org/officeDocument/2006/relationships/image" Target="../media/image124.png"/><Relationship Id="rId32" Type="http://schemas.openxmlformats.org/officeDocument/2006/relationships/image" Target="../media/image132.png"/><Relationship Id="rId5" Type="http://schemas.openxmlformats.org/officeDocument/2006/relationships/image" Target="../media/image105.png"/><Relationship Id="rId15" Type="http://schemas.openxmlformats.org/officeDocument/2006/relationships/image" Target="../media/image115.png"/><Relationship Id="rId23" Type="http://schemas.openxmlformats.org/officeDocument/2006/relationships/image" Target="../media/image123.png"/><Relationship Id="rId28" Type="http://schemas.openxmlformats.org/officeDocument/2006/relationships/image" Target="../media/image128.png"/><Relationship Id="rId36" Type="http://schemas.openxmlformats.org/officeDocument/2006/relationships/image" Target="../media/image136.png"/><Relationship Id="rId10" Type="http://schemas.openxmlformats.org/officeDocument/2006/relationships/image" Target="../media/image110.png"/><Relationship Id="rId19" Type="http://schemas.openxmlformats.org/officeDocument/2006/relationships/image" Target="../media/image119.png"/><Relationship Id="rId31" Type="http://schemas.openxmlformats.org/officeDocument/2006/relationships/image" Target="../media/image131.png"/><Relationship Id="rId4" Type="http://schemas.openxmlformats.org/officeDocument/2006/relationships/image" Target="../media/image104.png"/><Relationship Id="rId9" Type="http://schemas.openxmlformats.org/officeDocument/2006/relationships/image" Target="../media/image109.png"/><Relationship Id="rId14" Type="http://schemas.openxmlformats.org/officeDocument/2006/relationships/image" Target="../media/image114.png"/><Relationship Id="rId22" Type="http://schemas.openxmlformats.org/officeDocument/2006/relationships/image" Target="../media/image122.png"/><Relationship Id="rId27" Type="http://schemas.openxmlformats.org/officeDocument/2006/relationships/image" Target="../media/image127.png"/><Relationship Id="rId30" Type="http://schemas.openxmlformats.org/officeDocument/2006/relationships/image" Target="../media/image130.png"/><Relationship Id="rId35" Type="http://schemas.openxmlformats.org/officeDocument/2006/relationships/image" Target="../media/image135.png"/><Relationship Id="rId8" Type="http://schemas.openxmlformats.org/officeDocument/2006/relationships/image" Target="../media/image108.png"/></Relationships>
</file>

<file path=ppt/slides/_rels/slide91.xml.rels><?xml version="1.0" encoding="UTF-8" standalone="yes"?>
<Relationships xmlns="http://schemas.openxmlformats.org/package/2006/relationships"><Relationship Id="rId13" Type="http://schemas.openxmlformats.org/officeDocument/2006/relationships/image" Target="../media/image145.png"/><Relationship Id="rId18" Type="http://schemas.openxmlformats.org/officeDocument/2006/relationships/image" Target="../media/image148.png"/><Relationship Id="rId26" Type="http://schemas.openxmlformats.org/officeDocument/2006/relationships/image" Target="../media/image33.png"/><Relationship Id="rId21" Type="http://schemas.openxmlformats.org/officeDocument/2006/relationships/image" Target="../media/image151.png"/><Relationship Id="rId34" Type="http://schemas.openxmlformats.org/officeDocument/2006/relationships/image" Target="../media/image159.png"/><Relationship Id="rId7" Type="http://schemas.openxmlformats.org/officeDocument/2006/relationships/image" Target="../media/image139.png"/><Relationship Id="rId12" Type="http://schemas.openxmlformats.org/officeDocument/2006/relationships/image" Target="../media/image144.png"/><Relationship Id="rId17" Type="http://schemas.openxmlformats.org/officeDocument/2006/relationships/image" Target="../media/image44.png"/><Relationship Id="rId25" Type="http://schemas.openxmlformats.org/officeDocument/2006/relationships/image" Target="../media/image45.png"/><Relationship Id="rId33" Type="http://schemas.openxmlformats.org/officeDocument/2006/relationships/image" Target="../media/image158.png"/><Relationship Id="rId2" Type="http://schemas.openxmlformats.org/officeDocument/2006/relationships/notesSlide" Target="../notesSlides/notesSlide60.xml"/><Relationship Id="rId16" Type="http://schemas.openxmlformats.org/officeDocument/2006/relationships/image" Target="../media/image147.png"/><Relationship Id="rId20" Type="http://schemas.openxmlformats.org/officeDocument/2006/relationships/image" Target="../media/image150.png"/><Relationship Id="rId29" Type="http://schemas.openxmlformats.org/officeDocument/2006/relationships/image" Target="../media/image156.png"/><Relationship Id="rId1" Type="http://schemas.openxmlformats.org/officeDocument/2006/relationships/slideLayout" Target="../slideLayouts/slideLayout53.xml"/><Relationship Id="rId6" Type="http://schemas.openxmlformats.org/officeDocument/2006/relationships/image" Target="../media/image39.png"/><Relationship Id="rId11" Type="http://schemas.openxmlformats.org/officeDocument/2006/relationships/image" Target="../media/image143.png"/><Relationship Id="rId24" Type="http://schemas.openxmlformats.org/officeDocument/2006/relationships/image" Target="../media/image154.png"/><Relationship Id="rId32" Type="http://schemas.openxmlformats.org/officeDocument/2006/relationships/image" Target="../media/image41.png"/><Relationship Id="rId37" Type="http://schemas.openxmlformats.org/officeDocument/2006/relationships/image" Target="../media/image40.png"/><Relationship Id="rId5" Type="http://schemas.openxmlformats.org/officeDocument/2006/relationships/image" Target="../media/image31.png"/><Relationship Id="rId15" Type="http://schemas.openxmlformats.org/officeDocument/2006/relationships/image" Target="../media/image32.png"/><Relationship Id="rId23" Type="http://schemas.openxmlformats.org/officeDocument/2006/relationships/image" Target="../media/image153.png"/><Relationship Id="rId28" Type="http://schemas.openxmlformats.org/officeDocument/2006/relationships/image" Target="../media/image43.png"/><Relationship Id="rId36" Type="http://schemas.openxmlformats.org/officeDocument/2006/relationships/image" Target="../media/image161.png"/><Relationship Id="rId10" Type="http://schemas.openxmlformats.org/officeDocument/2006/relationships/image" Target="../media/image142.png"/><Relationship Id="rId19" Type="http://schemas.openxmlformats.org/officeDocument/2006/relationships/image" Target="../media/image149.png"/><Relationship Id="rId31" Type="http://schemas.openxmlformats.org/officeDocument/2006/relationships/image" Target="../media/image38.png"/><Relationship Id="rId4" Type="http://schemas.openxmlformats.org/officeDocument/2006/relationships/image" Target="../media/image138.png"/><Relationship Id="rId9" Type="http://schemas.openxmlformats.org/officeDocument/2006/relationships/image" Target="../media/image141.png"/><Relationship Id="rId14" Type="http://schemas.openxmlformats.org/officeDocument/2006/relationships/image" Target="../media/image146.png"/><Relationship Id="rId22" Type="http://schemas.openxmlformats.org/officeDocument/2006/relationships/image" Target="../media/image152.png"/><Relationship Id="rId27" Type="http://schemas.openxmlformats.org/officeDocument/2006/relationships/image" Target="../media/image155.png"/><Relationship Id="rId30" Type="http://schemas.openxmlformats.org/officeDocument/2006/relationships/image" Target="../media/image157.png"/><Relationship Id="rId35" Type="http://schemas.openxmlformats.org/officeDocument/2006/relationships/image" Target="../media/image160.png"/><Relationship Id="rId8" Type="http://schemas.openxmlformats.org/officeDocument/2006/relationships/image" Target="../media/image140.png"/><Relationship Id="rId3" Type="http://schemas.openxmlformats.org/officeDocument/2006/relationships/image" Target="../media/image1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24BDF2C-2709-BFA0-5146-E5242260BBA8}"/>
              </a:ext>
            </a:extLst>
          </p:cNvPr>
          <p:cNvSpPr>
            <a:spLocks noGrp="1"/>
          </p:cNvSpPr>
          <p:nvPr>
            <p:ph type="body" sz="quarter" idx="10"/>
          </p:nvPr>
        </p:nvSpPr>
        <p:spPr/>
        <p:txBody>
          <a:bodyPr/>
          <a:lstStyle/>
          <a:p>
            <a:r>
              <a:rPr lang="en-US"/>
              <a:t>Leadership Series</a:t>
            </a:r>
          </a:p>
        </p:txBody>
      </p:sp>
      <p:sp>
        <p:nvSpPr>
          <p:cNvPr id="13" name="Text Placeholder 12">
            <a:extLst>
              <a:ext uri="{FF2B5EF4-FFF2-40B4-BE49-F238E27FC236}">
                <a16:creationId xmlns:a16="http://schemas.microsoft.com/office/drawing/2014/main" id="{FF45D08F-BE81-BD15-1823-7C5E0D6831AD}"/>
              </a:ext>
            </a:extLst>
          </p:cNvPr>
          <p:cNvSpPr>
            <a:spLocks noGrp="1"/>
          </p:cNvSpPr>
          <p:nvPr>
            <p:ph type="body" sz="quarter" idx="11"/>
          </p:nvPr>
        </p:nvSpPr>
        <p:spPr>
          <a:xfrm>
            <a:off x="5664530" y="5391150"/>
            <a:ext cx="8165769" cy="341632"/>
          </a:xfrm>
        </p:spPr>
        <p:txBody>
          <a:bodyPr vert="horz" wrap="square" lIns="91440" tIns="45720" rIns="91440" bIns="45720" rtlCol="0" anchor="t">
            <a:spAutoFit/>
          </a:bodyPr>
          <a:lstStyle/>
          <a:p>
            <a:r>
              <a:rPr lang="en-US" dirty="0">
                <a:latin typeface="Arial Nova"/>
              </a:rPr>
              <a:t>2024</a:t>
            </a:r>
            <a:endParaRPr lang="en-US" dirty="0"/>
          </a:p>
        </p:txBody>
      </p:sp>
    </p:spTree>
    <p:extLst>
      <p:ext uri="{BB962C8B-B14F-4D97-AF65-F5344CB8AC3E}">
        <p14:creationId xmlns:p14="http://schemas.microsoft.com/office/powerpoint/2010/main" val="113584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7FB99-EFE5-1695-06CB-76D751276F8A}"/>
              </a:ext>
            </a:extLst>
          </p:cNvPr>
          <p:cNvSpPr>
            <a:spLocks noGrp="1"/>
          </p:cNvSpPr>
          <p:nvPr>
            <p:ph type="sldNum" sz="quarter" idx="14"/>
          </p:nvPr>
        </p:nvSpPr>
        <p:spPr/>
        <p:txBody>
          <a:bodyPr/>
          <a:lstStyle/>
          <a:p>
            <a:fld id="{C0D0E87D-399F-EB4E-BCA3-C2811CAA7645}" type="slidenum">
              <a:rPr lang="en-US" smtClean="0"/>
              <a:pPr/>
              <a:t>10</a:t>
            </a:fld>
            <a:endParaRPr lang="en-US"/>
          </a:p>
        </p:txBody>
      </p:sp>
      <p:sp>
        <p:nvSpPr>
          <p:cNvPr id="3" name="Text Placeholder 2">
            <a:extLst>
              <a:ext uri="{FF2B5EF4-FFF2-40B4-BE49-F238E27FC236}">
                <a16:creationId xmlns:a16="http://schemas.microsoft.com/office/drawing/2014/main" id="{479D5ECE-1CB5-F7CB-35FE-10951DFF4DA6}"/>
              </a:ext>
            </a:extLst>
          </p:cNvPr>
          <p:cNvSpPr>
            <a:spLocks noGrp="1"/>
          </p:cNvSpPr>
          <p:nvPr>
            <p:ph type="body" sz="quarter" idx="10"/>
          </p:nvPr>
        </p:nvSpPr>
        <p:spPr/>
        <p:txBody>
          <a:bodyPr/>
          <a:lstStyle/>
          <a:p>
            <a:r>
              <a:rPr lang="en-US"/>
              <a:t>Develop a Plan</a:t>
            </a:r>
          </a:p>
        </p:txBody>
      </p:sp>
      <p:graphicFrame>
        <p:nvGraphicFramePr>
          <p:cNvPr id="9" name="Diagram 8">
            <a:extLst>
              <a:ext uri="{FF2B5EF4-FFF2-40B4-BE49-F238E27FC236}">
                <a16:creationId xmlns:a16="http://schemas.microsoft.com/office/drawing/2014/main" id="{871BEB87-5A0E-BDEB-AC95-DD1BBFAD8437}"/>
              </a:ext>
            </a:extLst>
          </p:cNvPr>
          <p:cNvGraphicFramePr/>
          <p:nvPr>
            <p:extLst>
              <p:ext uri="{D42A27DB-BD31-4B8C-83A1-F6EECF244321}">
                <p14:modId xmlns:p14="http://schemas.microsoft.com/office/powerpoint/2010/main" val="1759737256"/>
              </p:ext>
            </p:extLst>
          </p:nvPr>
        </p:nvGraphicFramePr>
        <p:xfrm>
          <a:off x="1058437" y="1010557"/>
          <a:ext cx="12932229" cy="650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824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A6EB31-3BD5-2CDC-EC56-A687198C8E43}"/>
              </a:ext>
            </a:extLst>
          </p:cNvPr>
          <p:cNvSpPr>
            <a:spLocks noGrp="1"/>
          </p:cNvSpPr>
          <p:nvPr>
            <p:ph type="sldNum" sz="quarter" idx="14"/>
          </p:nvPr>
        </p:nvSpPr>
        <p:spPr/>
        <p:txBody>
          <a:bodyPr/>
          <a:lstStyle/>
          <a:p>
            <a:fld id="{C0D0E87D-399F-EB4E-BCA3-C2811CAA7645}" type="slidenum">
              <a:rPr lang="en-US" smtClean="0"/>
              <a:pPr/>
              <a:t>11</a:t>
            </a:fld>
            <a:endParaRPr lang="en-US"/>
          </a:p>
        </p:txBody>
      </p:sp>
      <p:sp>
        <p:nvSpPr>
          <p:cNvPr id="3" name="Text Placeholder 2">
            <a:extLst>
              <a:ext uri="{FF2B5EF4-FFF2-40B4-BE49-F238E27FC236}">
                <a16:creationId xmlns:a16="http://schemas.microsoft.com/office/drawing/2014/main" id="{343820E6-A6BA-4818-6A1B-FD4D5A944130}"/>
              </a:ext>
            </a:extLst>
          </p:cNvPr>
          <p:cNvSpPr>
            <a:spLocks noGrp="1"/>
          </p:cNvSpPr>
          <p:nvPr>
            <p:ph type="body" sz="quarter" idx="10"/>
          </p:nvPr>
        </p:nvSpPr>
        <p:spPr/>
        <p:txBody>
          <a:bodyPr/>
          <a:lstStyle/>
          <a:p>
            <a:r>
              <a:rPr lang="en-US"/>
              <a:t>Enable and Implement</a:t>
            </a:r>
          </a:p>
        </p:txBody>
      </p:sp>
      <p:graphicFrame>
        <p:nvGraphicFramePr>
          <p:cNvPr id="9" name="Diagram 8">
            <a:extLst>
              <a:ext uri="{FF2B5EF4-FFF2-40B4-BE49-F238E27FC236}">
                <a16:creationId xmlns:a16="http://schemas.microsoft.com/office/drawing/2014/main" id="{B4DB87FD-EC23-E4EA-5891-B402CA13751A}"/>
              </a:ext>
            </a:extLst>
          </p:cNvPr>
          <p:cNvGraphicFramePr/>
          <p:nvPr>
            <p:extLst>
              <p:ext uri="{D42A27DB-BD31-4B8C-83A1-F6EECF244321}">
                <p14:modId xmlns:p14="http://schemas.microsoft.com/office/powerpoint/2010/main" val="420559520"/>
              </p:ext>
            </p:extLst>
          </p:nvPr>
        </p:nvGraphicFramePr>
        <p:xfrm>
          <a:off x="457200" y="1050806"/>
          <a:ext cx="13732328" cy="4606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Placeholder 4">
            <a:extLst>
              <a:ext uri="{FF2B5EF4-FFF2-40B4-BE49-F238E27FC236}">
                <a16:creationId xmlns:a16="http://schemas.microsoft.com/office/drawing/2014/main" id="{01163239-61CA-A4B7-443B-C2BA1CEE1F7A}"/>
              </a:ext>
            </a:extLst>
          </p:cNvPr>
          <p:cNvSpPr txBox="1">
            <a:spLocks/>
          </p:cNvSpPr>
          <p:nvPr/>
        </p:nvSpPr>
        <p:spPr>
          <a:xfrm>
            <a:off x="2024742" y="4785914"/>
            <a:ext cx="11217729" cy="2092881"/>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425450" indent="-285750">
              <a:buSzPts val="1400"/>
              <a:buChar char="•"/>
            </a:pPr>
            <a:r>
              <a:rPr lang="en-US" sz="2400">
                <a:solidFill>
                  <a:srgbClr val="434159"/>
                </a:solidFill>
                <a:latin typeface="Roboto"/>
              </a:rPr>
              <a:t>To help build momentum for the change, be sure to communicate all successes and consider providing incentives for embracing the change.</a:t>
            </a:r>
          </a:p>
          <a:p>
            <a:pPr marL="425450" indent="-285750">
              <a:buSzPts val="1400"/>
              <a:buChar char="•"/>
            </a:pPr>
            <a:r>
              <a:rPr lang="en-US" sz="2400">
                <a:solidFill>
                  <a:srgbClr val="434159"/>
                </a:solidFill>
                <a:latin typeface="Roboto"/>
              </a:rPr>
              <a:t>Employees should also be encouraged to experiment and share their experiences to harness their emotional energy and overcome any natural resistance that may arise.</a:t>
            </a:r>
            <a:endParaRPr lang="en-US" sz="2400">
              <a:latin typeface="Roboto"/>
            </a:endParaRPr>
          </a:p>
        </p:txBody>
      </p:sp>
    </p:spTree>
    <p:extLst>
      <p:ext uri="{BB962C8B-B14F-4D97-AF65-F5344CB8AC3E}">
        <p14:creationId xmlns:p14="http://schemas.microsoft.com/office/powerpoint/2010/main" val="289690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0333D0-CAB9-0EE9-4224-E2C0F87C6298}"/>
              </a:ext>
            </a:extLst>
          </p:cNvPr>
          <p:cNvSpPr>
            <a:spLocks noGrp="1"/>
          </p:cNvSpPr>
          <p:nvPr>
            <p:ph type="sldNum" sz="quarter" idx="14"/>
          </p:nvPr>
        </p:nvSpPr>
        <p:spPr/>
        <p:txBody>
          <a:bodyPr/>
          <a:lstStyle/>
          <a:p>
            <a:fld id="{C0D0E87D-399F-EB4E-BCA3-C2811CAA7645}" type="slidenum">
              <a:rPr lang="en-US" smtClean="0"/>
              <a:pPr/>
              <a:t>12</a:t>
            </a:fld>
            <a:endParaRPr lang="en-US"/>
          </a:p>
        </p:txBody>
      </p:sp>
      <p:sp>
        <p:nvSpPr>
          <p:cNvPr id="3" name="Text Placeholder 2">
            <a:extLst>
              <a:ext uri="{FF2B5EF4-FFF2-40B4-BE49-F238E27FC236}">
                <a16:creationId xmlns:a16="http://schemas.microsoft.com/office/drawing/2014/main" id="{44D5D73B-FEAC-16A6-A802-C2B6BE8A6A27}"/>
              </a:ext>
            </a:extLst>
          </p:cNvPr>
          <p:cNvSpPr>
            <a:spLocks noGrp="1"/>
          </p:cNvSpPr>
          <p:nvPr>
            <p:ph type="body" sz="quarter" idx="10"/>
          </p:nvPr>
        </p:nvSpPr>
        <p:spPr/>
        <p:txBody>
          <a:bodyPr/>
          <a:lstStyle/>
          <a:p>
            <a:r>
              <a:rPr lang="en-US"/>
              <a:t>The Cycle: Build, Measure, Learn, and Iterate</a:t>
            </a:r>
          </a:p>
        </p:txBody>
      </p:sp>
      <p:sp>
        <p:nvSpPr>
          <p:cNvPr id="9" name="Google Shape;324;p53">
            <a:extLst>
              <a:ext uri="{FF2B5EF4-FFF2-40B4-BE49-F238E27FC236}">
                <a16:creationId xmlns:a16="http://schemas.microsoft.com/office/drawing/2014/main" id="{CDEC4529-7A7E-EA72-02D3-A0B97AC22DA9}"/>
              </a:ext>
            </a:extLst>
          </p:cNvPr>
          <p:cNvSpPr txBox="1"/>
          <p:nvPr/>
        </p:nvSpPr>
        <p:spPr>
          <a:xfrm>
            <a:off x="519574" y="1689378"/>
            <a:ext cx="6372778" cy="6540222"/>
          </a:xfrm>
          <a:prstGeom prst="rect">
            <a:avLst/>
          </a:prstGeom>
          <a:noFill/>
          <a:ln>
            <a:noFill/>
          </a:ln>
        </p:spPr>
        <p:txBody>
          <a:bodyPr spcFirstLastPara="1" wrap="square" lIns="91425" tIns="91425" rIns="91425" bIns="91425" anchor="t" anchorCtr="0">
            <a:spAutoFit/>
          </a:bodyPr>
          <a:lstStyle/>
          <a:p>
            <a:pPr marL="342900" indent="-342900">
              <a:spcAft>
                <a:spcPts val="600"/>
              </a:spcAft>
              <a:buAutoNum type="arabicPeriod"/>
            </a:pPr>
            <a:r>
              <a:rPr lang="en" sz="2400" b="1">
                <a:solidFill>
                  <a:srgbClr val="434159"/>
                </a:solidFill>
                <a:latin typeface="Roboto"/>
              </a:rPr>
              <a:t>Build</a:t>
            </a:r>
            <a:r>
              <a:rPr lang="en" sz="2400">
                <a:solidFill>
                  <a:srgbClr val="434159"/>
                </a:solidFill>
                <a:latin typeface="Roboto"/>
              </a:rPr>
              <a:t>: Conduct one on one conversations with the team structures.</a:t>
            </a:r>
            <a:br>
              <a:rPr lang="en" sz="2400">
                <a:solidFill>
                  <a:srgbClr val="434159"/>
                </a:solidFill>
                <a:latin typeface="Roboto"/>
              </a:rPr>
            </a:br>
            <a:endParaRPr lang="en" sz="2400">
              <a:solidFill>
                <a:srgbClr val="434159"/>
              </a:solidFill>
              <a:latin typeface="Roboto"/>
            </a:endParaRPr>
          </a:p>
          <a:p>
            <a:pPr marL="342900" indent="-342900">
              <a:spcAft>
                <a:spcPts val="600"/>
              </a:spcAft>
              <a:buAutoNum type="arabicPeriod"/>
            </a:pPr>
            <a:r>
              <a:rPr lang="en" sz="2400" b="1">
                <a:solidFill>
                  <a:srgbClr val="434159"/>
                </a:solidFill>
                <a:latin typeface="Roboto"/>
              </a:rPr>
              <a:t>Measure</a:t>
            </a:r>
            <a:r>
              <a:rPr lang="en" sz="2400">
                <a:solidFill>
                  <a:srgbClr val="434159"/>
                </a:solidFill>
                <a:latin typeface="Roboto"/>
              </a:rPr>
              <a:t>: Use data to track and trend KPIs/goals.</a:t>
            </a:r>
            <a:br>
              <a:rPr lang="en" sz="2400">
                <a:solidFill>
                  <a:srgbClr val="434159"/>
                </a:solidFill>
                <a:latin typeface="Roboto"/>
              </a:rPr>
            </a:br>
            <a:endParaRPr lang="en" sz="2400">
              <a:solidFill>
                <a:srgbClr val="434159"/>
              </a:solidFill>
              <a:latin typeface="Roboto"/>
            </a:endParaRPr>
          </a:p>
          <a:p>
            <a:pPr marL="342900" indent="-342900">
              <a:spcAft>
                <a:spcPts val="600"/>
              </a:spcAft>
              <a:buAutoNum type="arabicPeriod"/>
            </a:pPr>
            <a:r>
              <a:rPr lang="en" sz="2400" b="1">
                <a:solidFill>
                  <a:srgbClr val="434159"/>
                </a:solidFill>
                <a:latin typeface="Roboto"/>
              </a:rPr>
              <a:t>Learn</a:t>
            </a:r>
            <a:r>
              <a:rPr lang="en" sz="2400">
                <a:solidFill>
                  <a:srgbClr val="434159"/>
                </a:solidFill>
                <a:latin typeface="Roboto"/>
              </a:rPr>
              <a:t>: Conduct team meetings – what's working, what's not working, what can be improved?</a:t>
            </a:r>
            <a:br>
              <a:rPr lang="en" sz="2400">
                <a:solidFill>
                  <a:srgbClr val="434159"/>
                </a:solidFill>
                <a:latin typeface="Roboto"/>
              </a:rPr>
            </a:br>
            <a:endParaRPr lang="en" sz="2400">
              <a:solidFill>
                <a:srgbClr val="434159"/>
              </a:solidFill>
              <a:latin typeface="Roboto"/>
            </a:endParaRPr>
          </a:p>
          <a:p>
            <a:pPr marL="342900" indent="-342900">
              <a:spcAft>
                <a:spcPts val="600"/>
              </a:spcAft>
              <a:buAutoNum type="arabicPeriod"/>
            </a:pPr>
            <a:r>
              <a:rPr lang="en" sz="2400" b="1">
                <a:solidFill>
                  <a:srgbClr val="434159"/>
                </a:solidFill>
                <a:latin typeface="Roboto"/>
              </a:rPr>
              <a:t>Iterate</a:t>
            </a:r>
            <a:r>
              <a:rPr lang="en" sz="2400">
                <a:solidFill>
                  <a:srgbClr val="434159"/>
                </a:solidFill>
                <a:latin typeface="Roboto"/>
              </a:rPr>
              <a:t>: Take this input and reiterate- adjust KPIs/Goals/Strategy, as necessary to promote efficiencies. </a:t>
            </a:r>
          </a:p>
          <a:p>
            <a:pPr>
              <a:spcAft>
                <a:spcPts val="600"/>
              </a:spcAft>
            </a:pPr>
            <a:endParaRPr lang="en-US" sz="2400">
              <a:solidFill>
                <a:srgbClr val="434159"/>
              </a:solidFill>
              <a:latin typeface="Roboto"/>
            </a:endParaRPr>
          </a:p>
          <a:p>
            <a:pPr marL="139700">
              <a:spcAft>
                <a:spcPts val="600"/>
              </a:spcAft>
              <a:buSzPts val="1400"/>
            </a:pPr>
            <a:endParaRPr lang="en-US" sz="2400">
              <a:solidFill>
                <a:srgbClr val="434159"/>
              </a:solidFill>
              <a:latin typeface="Roboto"/>
            </a:endParaRPr>
          </a:p>
          <a:p>
            <a:pPr>
              <a:spcAft>
                <a:spcPts val="600"/>
              </a:spcAft>
            </a:pPr>
            <a:endParaRPr lang="en-US"/>
          </a:p>
        </p:txBody>
      </p:sp>
      <p:grpSp>
        <p:nvGrpSpPr>
          <p:cNvPr id="10" name="Group 9">
            <a:extLst>
              <a:ext uri="{FF2B5EF4-FFF2-40B4-BE49-F238E27FC236}">
                <a16:creationId xmlns:a16="http://schemas.microsoft.com/office/drawing/2014/main" id="{37AAE1C2-423C-6A04-A930-334875C76BBF}"/>
              </a:ext>
            </a:extLst>
          </p:cNvPr>
          <p:cNvGrpSpPr/>
          <p:nvPr/>
        </p:nvGrpSpPr>
        <p:grpSpPr>
          <a:xfrm>
            <a:off x="7854042" y="1632856"/>
            <a:ext cx="6136623" cy="5682343"/>
            <a:chOff x="3833491" y="1718080"/>
            <a:chExt cx="4493959" cy="3895290"/>
          </a:xfrm>
        </p:grpSpPr>
        <p:grpSp>
          <p:nvGrpSpPr>
            <p:cNvPr id="11" name="Google Shape;868;p119">
              <a:extLst>
                <a:ext uri="{FF2B5EF4-FFF2-40B4-BE49-F238E27FC236}">
                  <a16:creationId xmlns:a16="http://schemas.microsoft.com/office/drawing/2014/main" id="{7F83C3B7-116E-5DE3-4538-9C9E1BD7EE41}"/>
                </a:ext>
              </a:extLst>
            </p:cNvPr>
            <p:cNvGrpSpPr/>
            <p:nvPr/>
          </p:nvGrpSpPr>
          <p:grpSpPr>
            <a:xfrm>
              <a:off x="4413786" y="1994100"/>
              <a:ext cx="3355849" cy="3358653"/>
              <a:chOff x="2944919" y="1249566"/>
              <a:chExt cx="3485267" cy="2712000"/>
            </a:xfrm>
          </p:grpSpPr>
          <p:sp>
            <p:nvSpPr>
              <p:cNvPr id="17" name="Google Shape;869;p119">
                <a:extLst>
                  <a:ext uri="{FF2B5EF4-FFF2-40B4-BE49-F238E27FC236}">
                    <a16:creationId xmlns:a16="http://schemas.microsoft.com/office/drawing/2014/main" id="{DA84A253-B8EA-1799-DF08-DA7127122417}"/>
                  </a:ext>
                </a:extLst>
              </p:cNvPr>
              <p:cNvSpPr/>
              <p:nvPr/>
            </p:nvSpPr>
            <p:spPr>
              <a:xfrm>
                <a:off x="2944919" y="1249566"/>
                <a:ext cx="3485267" cy="2712000"/>
              </a:xfrm>
              <a:prstGeom prst="ellipse">
                <a:avLst/>
              </a:prstGeom>
              <a:noFill/>
              <a:ln w="76200" cap="flat" cmpd="sng">
                <a:solidFill>
                  <a:srgbClr val="00AAD5"/>
                </a:solidFill>
                <a:prstDash val="solid"/>
                <a:round/>
                <a:headEnd type="none" w="sm" len="sm"/>
                <a:tailEnd type="none" w="sm" len="sm"/>
              </a:ln>
            </p:spPr>
            <p:txBody>
              <a:bodyPr spcFirstLastPara="1" wrap="square" lIns="91340" tIns="91340" rIns="91340" bIns="91340" anchor="ctr" anchorCtr="0">
                <a:noAutofit/>
              </a:bodyPr>
              <a:lstStyle/>
              <a:p>
                <a:endParaRPr sz="5400" b="1">
                  <a:latin typeface="Arial Nova" panose="020B0504020202020204" pitchFamily="34" charset="0"/>
                </a:endParaRPr>
              </a:p>
            </p:txBody>
          </p:sp>
          <p:sp>
            <p:nvSpPr>
              <p:cNvPr id="18" name="Google Shape;870;p119">
                <a:extLst>
                  <a:ext uri="{FF2B5EF4-FFF2-40B4-BE49-F238E27FC236}">
                    <a16:creationId xmlns:a16="http://schemas.microsoft.com/office/drawing/2014/main" id="{2BE85C78-5B84-982F-3765-C36A7E6605E8}"/>
                  </a:ext>
                </a:extLst>
              </p:cNvPr>
              <p:cNvSpPr/>
              <p:nvPr/>
            </p:nvSpPr>
            <p:spPr>
              <a:xfrm rot="3301208">
                <a:off x="3221466" y="1583814"/>
                <a:ext cx="356437" cy="246121"/>
              </a:xfrm>
              <a:prstGeom prst="flowChartExtract">
                <a:avLst/>
              </a:prstGeom>
              <a:solidFill>
                <a:schemeClr val="accent1"/>
              </a:solidFill>
              <a:ln w="9525" cap="flat" cmpd="sng">
                <a:solidFill>
                  <a:srgbClr val="00AAD5"/>
                </a:solidFill>
                <a:prstDash val="solid"/>
                <a:round/>
                <a:headEnd type="none" w="sm" len="sm"/>
                <a:tailEnd type="none" w="sm" len="sm"/>
              </a:ln>
            </p:spPr>
            <p:txBody>
              <a:bodyPr spcFirstLastPara="1" wrap="square" lIns="91340" tIns="91340" rIns="91340" bIns="91340" anchor="ctr" anchorCtr="0">
                <a:noAutofit/>
              </a:bodyPr>
              <a:lstStyle/>
              <a:p>
                <a:endParaRPr sz="5400" b="1">
                  <a:latin typeface="Arial Nova" panose="020B0504020202020204" pitchFamily="34" charset="0"/>
                </a:endParaRPr>
              </a:p>
            </p:txBody>
          </p:sp>
          <p:sp>
            <p:nvSpPr>
              <p:cNvPr id="19" name="Google Shape;871;p119">
                <a:extLst>
                  <a:ext uri="{FF2B5EF4-FFF2-40B4-BE49-F238E27FC236}">
                    <a16:creationId xmlns:a16="http://schemas.microsoft.com/office/drawing/2014/main" id="{D9A1B0E0-EE7E-8562-E935-319013B5BE04}"/>
                  </a:ext>
                </a:extLst>
              </p:cNvPr>
              <p:cNvSpPr/>
              <p:nvPr/>
            </p:nvSpPr>
            <p:spPr>
              <a:xfrm rot="7552015">
                <a:off x="5807903" y="1569105"/>
                <a:ext cx="356432" cy="246124"/>
              </a:xfrm>
              <a:prstGeom prst="flowChartExtract">
                <a:avLst/>
              </a:prstGeom>
              <a:solidFill>
                <a:schemeClr val="accent1"/>
              </a:solidFill>
              <a:ln w="9525" cap="flat" cmpd="sng">
                <a:solidFill>
                  <a:srgbClr val="00AAD5"/>
                </a:solidFill>
                <a:prstDash val="solid"/>
                <a:round/>
                <a:headEnd type="none" w="sm" len="sm"/>
                <a:tailEnd type="none" w="sm" len="sm"/>
              </a:ln>
            </p:spPr>
            <p:txBody>
              <a:bodyPr spcFirstLastPara="1" wrap="square" lIns="91340" tIns="91340" rIns="91340" bIns="91340" anchor="ctr" anchorCtr="0">
                <a:noAutofit/>
              </a:bodyPr>
              <a:lstStyle/>
              <a:p>
                <a:endParaRPr sz="5400" b="1">
                  <a:latin typeface="Arial Nova" panose="020B0504020202020204" pitchFamily="34" charset="0"/>
                </a:endParaRPr>
              </a:p>
            </p:txBody>
          </p:sp>
          <p:sp>
            <p:nvSpPr>
              <p:cNvPr id="20" name="Google Shape;872;p119">
                <a:extLst>
                  <a:ext uri="{FF2B5EF4-FFF2-40B4-BE49-F238E27FC236}">
                    <a16:creationId xmlns:a16="http://schemas.microsoft.com/office/drawing/2014/main" id="{919982BC-D4BB-BAA4-5AC1-79E629C2A56F}"/>
                  </a:ext>
                </a:extLst>
              </p:cNvPr>
              <p:cNvSpPr/>
              <p:nvPr/>
            </p:nvSpPr>
            <p:spPr>
              <a:xfrm rot="18248198">
                <a:off x="3185852" y="3398891"/>
                <a:ext cx="356442" cy="246118"/>
              </a:xfrm>
              <a:prstGeom prst="flowChartExtract">
                <a:avLst/>
              </a:prstGeom>
              <a:solidFill>
                <a:schemeClr val="accent1"/>
              </a:solidFill>
              <a:ln w="9525" cap="flat" cmpd="sng">
                <a:solidFill>
                  <a:srgbClr val="00AAD5"/>
                </a:solidFill>
                <a:prstDash val="solid"/>
                <a:round/>
                <a:headEnd type="none" w="sm" len="sm"/>
                <a:tailEnd type="none" w="sm" len="sm"/>
              </a:ln>
            </p:spPr>
            <p:txBody>
              <a:bodyPr spcFirstLastPara="1" wrap="square" lIns="91340" tIns="91340" rIns="91340" bIns="91340" anchor="ctr" anchorCtr="0">
                <a:noAutofit/>
              </a:bodyPr>
              <a:lstStyle/>
              <a:p>
                <a:endParaRPr sz="5400" b="1">
                  <a:latin typeface="Arial Nova" panose="020B0504020202020204" pitchFamily="34" charset="0"/>
                </a:endParaRPr>
              </a:p>
            </p:txBody>
          </p:sp>
          <p:sp>
            <p:nvSpPr>
              <p:cNvPr id="21" name="Google Shape;873;p119">
                <a:extLst>
                  <a:ext uri="{FF2B5EF4-FFF2-40B4-BE49-F238E27FC236}">
                    <a16:creationId xmlns:a16="http://schemas.microsoft.com/office/drawing/2014/main" id="{F2A1A5B3-ADCE-37EE-8D63-E5FC6E662C2F}"/>
                  </a:ext>
                </a:extLst>
              </p:cNvPr>
              <p:cNvSpPr/>
              <p:nvPr/>
            </p:nvSpPr>
            <p:spPr>
              <a:xfrm rot="12871652">
                <a:off x="5847812" y="3338648"/>
                <a:ext cx="356322" cy="246200"/>
              </a:xfrm>
              <a:prstGeom prst="flowChartExtract">
                <a:avLst/>
              </a:prstGeom>
              <a:solidFill>
                <a:schemeClr val="accent1"/>
              </a:solidFill>
              <a:ln w="9525" cap="flat" cmpd="sng">
                <a:solidFill>
                  <a:srgbClr val="00AAD5"/>
                </a:solidFill>
                <a:prstDash val="solid"/>
                <a:round/>
                <a:headEnd type="none" w="sm" len="sm"/>
                <a:tailEnd type="none" w="sm" len="sm"/>
              </a:ln>
            </p:spPr>
            <p:txBody>
              <a:bodyPr spcFirstLastPara="1" wrap="square" lIns="91340" tIns="91340" rIns="91340" bIns="91340" anchor="ctr" anchorCtr="0">
                <a:noAutofit/>
              </a:bodyPr>
              <a:lstStyle/>
              <a:p>
                <a:endParaRPr sz="5400" b="1">
                  <a:latin typeface="Arial Nova" panose="020B0504020202020204" pitchFamily="34" charset="0"/>
                </a:endParaRPr>
              </a:p>
            </p:txBody>
          </p:sp>
        </p:grpSp>
        <p:pic>
          <p:nvPicPr>
            <p:cNvPr id="12" name="Google Shape;957;p81">
              <a:extLst>
                <a:ext uri="{FF2B5EF4-FFF2-40B4-BE49-F238E27FC236}">
                  <a16:creationId xmlns:a16="http://schemas.microsoft.com/office/drawing/2014/main" id="{B3ABAABB-0B94-831B-2C6C-E94249547B18}"/>
                </a:ext>
              </a:extLst>
            </p:cNvPr>
            <p:cNvPicPr preferRelativeResize="0"/>
            <p:nvPr/>
          </p:nvPicPr>
          <p:blipFill>
            <a:blip r:embed="rId3">
              <a:alphaModFix/>
            </a:blip>
            <a:stretch>
              <a:fillRect/>
            </a:stretch>
          </p:blipFill>
          <p:spPr>
            <a:xfrm>
              <a:off x="5140947" y="2933619"/>
              <a:ext cx="1901522" cy="1353457"/>
            </a:xfrm>
            <a:prstGeom prst="rect">
              <a:avLst/>
            </a:prstGeom>
            <a:noFill/>
            <a:ln>
              <a:noFill/>
            </a:ln>
          </p:spPr>
        </p:pic>
        <p:sp>
          <p:nvSpPr>
            <p:cNvPr id="13" name="Google Shape;921;p124">
              <a:extLst>
                <a:ext uri="{FF2B5EF4-FFF2-40B4-BE49-F238E27FC236}">
                  <a16:creationId xmlns:a16="http://schemas.microsoft.com/office/drawing/2014/main" id="{17C6BEE5-E762-AAA4-43C1-605B2B05DB9F}"/>
                </a:ext>
              </a:extLst>
            </p:cNvPr>
            <p:cNvSpPr/>
            <p:nvPr/>
          </p:nvSpPr>
          <p:spPr>
            <a:xfrm>
              <a:off x="5502923" y="1718080"/>
              <a:ext cx="1177571" cy="623449"/>
            </a:xfrm>
            <a:prstGeom prst="roundRect">
              <a:avLst>
                <a:gd name="adj" fmla="val 16667"/>
              </a:avLst>
            </a:prstGeom>
            <a:solidFill>
              <a:schemeClr val="accent1"/>
            </a:solidFill>
            <a:ln>
              <a:noFill/>
            </a:ln>
          </p:spPr>
          <p:txBody>
            <a:bodyPr spcFirstLastPara="1" wrap="square" lIns="91340" tIns="91340" rIns="91340" bIns="91340" anchor="ctr" anchorCtr="0">
              <a:noAutofit/>
            </a:bodyPr>
            <a:lstStyle/>
            <a:p>
              <a:pPr algn="ctr"/>
              <a:r>
                <a:rPr lang="en-US" sz="2400" b="1">
                  <a:solidFill>
                    <a:schemeClr val="bg1"/>
                  </a:solidFill>
                  <a:latin typeface="Arial Nova" panose="020B0504020202020204" pitchFamily="34" charset="0"/>
                  <a:ea typeface="Roboto"/>
                  <a:cs typeface="Roboto"/>
                  <a:sym typeface="Roboto"/>
                </a:rPr>
                <a:t>Build</a:t>
              </a:r>
              <a:endParaRPr sz="2400" b="1">
                <a:solidFill>
                  <a:schemeClr val="bg1"/>
                </a:solidFill>
                <a:latin typeface="Arial Nova" panose="020B0504020202020204" pitchFamily="34" charset="0"/>
                <a:ea typeface="Roboto"/>
                <a:cs typeface="Roboto"/>
                <a:sym typeface="Roboto"/>
              </a:endParaRPr>
            </a:p>
          </p:txBody>
        </p:sp>
        <p:sp>
          <p:nvSpPr>
            <p:cNvPr id="14" name="Google Shape;921;p124">
              <a:extLst>
                <a:ext uri="{FF2B5EF4-FFF2-40B4-BE49-F238E27FC236}">
                  <a16:creationId xmlns:a16="http://schemas.microsoft.com/office/drawing/2014/main" id="{3D9316A8-FC04-384E-0395-AE71D1BB2AD7}"/>
                </a:ext>
              </a:extLst>
            </p:cNvPr>
            <p:cNvSpPr/>
            <p:nvPr/>
          </p:nvSpPr>
          <p:spPr>
            <a:xfrm>
              <a:off x="7149879" y="3298625"/>
              <a:ext cx="1177571" cy="623449"/>
            </a:xfrm>
            <a:prstGeom prst="roundRect">
              <a:avLst>
                <a:gd name="adj" fmla="val 16667"/>
              </a:avLst>
            </a:prstGeom>
            <a:solidFill>
              <a:schemeClr val="accent1"/>
            </a:solidFill>
            <a:ln>
              <a:noFill/>
            </a:ln>
          </p:spPr>
          <p:txBody>
            <a:bodyPr spcFirstLastPara="1" wrap="square" lIns="91340" tIns="91340" rIns="91340" bIns="91340" anchor="ctr" anchorCtr="0">
              <a:noAutofit/>
            </a:bodyPr>
            <a:lstStyle/>
            <a:p>
              <a:pPr algn="ctr"/>
              <a:r>
                <a:rPr lang="en-US" sz="2400" b="1">
                  <a:solidFill>
                    <a:schemeClr val="bg1"/>
                  </a:solidFill>
                  <a:latin typeface="Arial Nova" panose="020B0504020202020204" pitchFamily="34" charset="0"/>
                  <a:ea typeface="Roboto"/>
                  <a:cs typeface="Roboto"/>
                  <a:sym typeface="Roboto"/>
                </a:rPr>
                <a:t>Measure</a:t>
              </a:r>
              <a:endParaRPr sz="2400" b="1">
                <a:solidFill>
                  <a:schemeClr val="bg1"/>
                </a:solidFill>
                <a:latin typeface="Arial Nova" panose="020B0504020202020204" pitchFamily="34" charset="0"/>
                <a:ea typeface="Roboto"/>
                <a:cs typeface="Roboto"/>
                <a:sym typeface="Roboto"/>
              </a:endParaRPr>
            </a:p>
          </p:txBody>
        </p:sp>
        <p:sp>
          <p:nvSpPr>
            <p:cNvPr id="15" name="Google Shape;921;p124">
              <a:extLst>
                <a:ext uri="{FF2B5EF4-FFF2-40B4-BE49-F238E27FC236}">
                  <a16:creationId xmlns:a16="http://schemas.microsoft.com/office/drawing/2014/main" id="{45B87081-BCC3-0B7D-2B9E-B3088F757A7F}"/>
                </a:ext>
              </a:extLst>
            </p:cNvPr>
            <p:cNvSpPr/>
            <p:nvPr/>
          </p:nvSpPr>
          <p:spPr>
            <a:xfrm>
              <a:off x="5502924" y="4989921"/>
              <a:ext cx="1177571" cy="623449"/>
            </a:xfrm>
            <a:prstGeom prst="roundRect">
              <a:avLst>
                <a:gd name="adj" fmla="val 16667"/>
              </a:avLst>
            </a:prstGeom>
            <a:solidFill>
              <a:schemeClr val="accent1"/>
            </a:solidFill>
            <a:ln>
              <a:noFill/>
            </a:ln>
          </p:spPr>
          <p:txBody>
            <a:bodyPr spcFirstLastPara="1" wrap="square" lIns="91340" tIns="91340" rIns="91340" bIns="91340" anchor="ctr" anchorCtr="0">
              <a:noAutofit/>
            </a:bodyPr>
            <a:lstStyle/>
            <a:p>
              <a:pPr algn="ctr"/>
              <a:r>
                <a:rPr lang="en-US" sz="2400" b="1">
                  <a:solidFill>
                    <a:schemeClr val="bg1"/>
                  </a:solidFill>
                  <a:latin typeface="Arial Nova" panose="020B0504020202020204" pitchFamily="34" charset="0"/>
                  <a:ea typeface="Roboto"/>
                  <a:cs typeface="Roboto"/>
                  <a:sym typeface="Roboto"/>
                </a:rPr>
                <a:t>Learn</a:t>
              </a:r>
              <a:endParaRPr sz="2400" b="1">
                <a:solidFill>
                  <a:schemeClr val="bg1"/>
                </a:solidFill>
                <a:latin typeface="Arial Nova" panose="020B0504020202020204" pitchFamily="34" charset="0"/>
                <a:ea typeface="Roboto"/>
                <a:cs typeface="Roboto"/>
                <a:sym typeface="Roboto"/>
              </a:endParaRPr>
            </a:p>
          </p:txBody>
        </p:sp>
        <p:sp>
          <p:nvSpPr>
            <p:cNvPr id="16" name="Google Shape;921;p124">
              <a:extLst>
                <a:ext uri="{FF2B5EF4-FFF2-40B4-BE49-F238E27FC236}">
                  <a16:creationId xmlns:a16="http://schemas.microsoft.com/office/drawing/2014/main" id="{7E6F66DC-2FB5-392B-D92E-3E410176F2D1}"/>
                </a:ext>
              </a:extLst>
            </p:cNvPr>
            <p:cNvSpPr/>
            <p:nvPr/>
          </p:nvSpPr>
          <p:spPr>
            <a:xfrm>
              <a:off x="3833491" y="3299062"/>
              <a:ext cx="1177571" cy="623449"/>
            </a:xfrm>
            <a:prstGeom prst="roundRect">
              <a:avLst>
                <a:gd name="adj" fmla="val 16667"/>
              </a:avLst>
            </a:prstGeom>
            <a:solidFill>
              <a:schemeClr val="accent1"/>
            </a:solidFill>
            <a:ln>
              <a:noFill/>
            </a:ln>
          </p:spPr>
          <p:txBody>
            <a:bodyPr spcFirstLastPara="1" wrap="square" lIns="91340" tIns="91340" rIns="91340" bIns="91340" anchor="ctr" anchorCtr="0">
              <a:noAutofit/>
            </a:bodyPr>
            <a:lstStyle/>
            <a:p>
              <a:pPr algn="ctr"/>
              <a:r>
                <a:rPr lang="en-US" sz="2400" b="1">
                  <a:solidFill>
                    <a:schemeClr val="bg1"/>
                  </a:solidFill>
                  <a:latin typeface="Arial Nova" panose="020B0504020202020204" pitchFamily="34" charset="0"/>
                  <a:ea typeface="Roboto"/>
                  <a:cs typeface="Roboto"/>
                  <a:sym typeface="Roboto"/>
                </a:rPr>
                <a:t>Iterate</a:t>
              </a:r>
              <a:endParaRPr sz="2400" b="1">
                <a:solidFill>
                  <a:schemeClr val="bg1"/>
                </a:solidFill>
                <a:latin typeface="Arial Nova" panose="020B0504020202020204" pitchFamily="34" charset="0"/>
                <a:ea typeface="Roboto"/>
                <a:cs typeface="Roboto"/>
                <a:sym typeface="Roboto"/>
              </a:endParaRPr>
            </a:p>
          </p:txBody>
        </p:sp>
      </p:grpSp>
    </p:spTree>
    <p:extLst>
      <p:ext uri="{BB962C8B-B14F-4D97-AF65-F5344CB8AC3E}">
        <p14:creationId xmlns:p14="http://schemas.microsoft.com/office/powerpoint/2010/main" val="165247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1742DA-59B8-FBE5-243B-B5E990EBFE55}"/>
              </a:ext>
            </a:extLst>
          </p:cNvPr>
          <p:cNvSpPr>
            <a:spLocks noGrp="1"/>
          </p:cNvSpPr>
          <p:nvPr>
            <p:ph type="body" sz="quarter" idx="10"/>
          </p:nvPr>
        </p:nvSpPr>
        <p:spPr/>
        <p:txBody>
          <a:bodyPr/>
          <a:lstStyle/>
          <a:p>
            <a:r>
              <a:rPr lang="en-US"/>
              <a:t>Conveying the Why</a:t>
            </a:r>
          </a:p>
        </p:txBody>
      </p:sp>
      <p:sp>
        <p:nvSpPr>
          <p:cNvPr id="3" name="Text Placeholder 2">
            <a:extLst>
              <a:ext uri="{FF2B5EF4-FFF2-40B4-BE49-F238E27FC236}">
                <a16:creationId xmlns:a16="http://schemas.microsoft.com/office/drawing/2014/main" id="{1ED2A965-C366-5E27-075F-954D7027962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3971E5D0-508E-4910-E3FB-C05A7F13C8E9}"/>
              </a:ext>
            </a:extLst>
          </p:cNvPr>
          <p:cNvSpPr>
            <a:spLocks noGrp="1"/>
          </p:cNvSpPr>
          <p:nvPr>
            <p:ph type="sldNum" sz="quarter" idx="14"/>
          </p:nvPr>
        </p:nvSpPr>
        <p:spPr/>
        <p:txBody>
          <a:bodyPr/>
          <a:lstStyle/>
          <a:p>
            <a:fld id="{C0D0E87D-399F-EB4E-BCA3-C2811CAA7645}" type="slidenum">
              <a:rPr lang="en-US" smtClean="0"/>
              <a:pPr/>
              <a:t>13</a:t>
            </a:fld>
            <a:endParaRPr lang="en-US"/>
          </a:p>
        </p:txBody>
      </p:sp>
    </p:spTree>
    <p:extLst>
      <p:ext uri="{BB962C8B-B14F-4D97-AF65-F5344CB8AC3E}">
        <p14:creationId xmlns:p14="http://schemas.microsoft.com/office/powerpoint/2010/main" val="2637516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DE6FD-CF09-3D20-C6DD-1AB0C3979662}"/>
              </a:ext>
            </a:extLst>
          </p:cNvPr>
          <p:cNvSpPr>
            <a:spLocks noGrp="1"/>
          </p:cNvSpPr>
          <p:nvPr>
            <p:ph type="sldNum" sz="quarter" idx="13"/>
          </p:nvPr>
        </p:nvSpPr>
        <p:spPr/>
        <p:txBody>
          <a:bodyPr/>
          <a:lstStyle/>
          <a:p>
            <a:fld id="{C0D0E87D-399F-EB4E-BCA3-C2811CAA7645}" type="slidenum">
              <a:rPr lang="en-US" smtClean="0"/>
              <a:pPr/>
              <a:t>14</a:t>
            </a:fld>
            <a:endParaRPr lang="en-US"/>
          </a:p>
        </p:txBody>
      </p:sp>
      <p:sp>
        <p:nvSpPr>
          <p:cNvPr id="3" name="Text Placeholder 2">
            <a:extLst>
              <a:ext uri="{FF2B5EF4-FFF2-40B4-BE49-F238E27FC236}">
                <a16:creationId xmlns:a16="http://schemas.microsoft.com/office/drawing/2014/main" id="{67635797-336E-1294-BB09-4BE426D5DC36}"/>
              </a:ext>
            </a:extLst>
          </p:cNvPr>
          <p:cNvSpPr>
            <a:spLocks noGrp="1"/>
          </p:cNvSpPr>
          <p:nvPr>
            <p:ph type="body" sz="quarter" idx="10"/>
          </p:nvPr>
        </p:nvSpPr>
        <p:spPr/>
        <p:txBody>
          <a:bodyPr/>
          <a:lstStyle/>
          <a:p>
            <a:r>
              <a:rPr lang="en-US"/>
              <a:t>Conveying the Why</a:t>
            </a:r>
          </a:p>
        </p:txBody>
      </p:sp>
      <p:sp>
        <p:nvSpPr>
          <p:cNvPr id="4" name="Text Placeholder 3">
            <a:extLst>
              <a:ext uri="{FF2B5EF4-FFF2-40B4-BE49-F238E27FC236}">
                <a16:creationId xmlns:a16="http://schemas.microsoft.com/office/drawing/2014/main" id="{A34569FD-F13A-FEC3-EA05-006B69FAF40B}"/>
              </a:ext>
            </a:extLst>
          </p:cNvPr>
          <p:cNvSpPr>
            <a:spLocks noGrp="1"/>
          </p:cNvSpPr>
          <p:nvPr>
            <p:ph type="body" sz="quarter" idx="11"/>
          </p:nvPr>
        </p:nvSpPr>
        <p:spPr>
          <a:xfrm>
            <a:off x="457200" y="1199670"/>
            <a:ext cx="9713496" cy="1089529"/>
          </a:xfrm>
        </p:spPr>
        <p:txBody>
          <a:bodyPr/>
          <a:lstStyle/>
          <a:p>
            <a:r>
              <a:rPr lang="en-US" sz="2400">
                <a:solidFill>
                  <a:schemeClr val="accent1"/>
                </a:solidFill>
              </a:rPr>
              <a:t>Overview: </a:t>
            </a:r>
            <a:r>
              <a:rPr lang="en-US" sz="2400" b="0">
                <a:solidFill>
                  <a:schemeClr val="accent1"/>
                </a:solidFill>
              </a:rPr>
              <a:t>A session to assist leaders in gaining clarity around the why of transitioning to Digital Care Management. This is a very important piece to include, everything builds upon this session. </a:t>
            </a:r>
          </a:p>
        </p:txBody>
      </p:sp>
      <p:sp>
        <p:nvSpPr>
          <p:cNvPr id="5" name="Text Placeholder 4">
            <a:extLst>
              <a:ext uri="{FF2B5EF4-FFF2-40B4-BE49-F238E27FC236}">
                <a16:creationId xmlns:a16="http://schemas.microsoft.com/office/drawing/2014/main" id="{FF06EDA0-334B-2471-5D49-ADC08CB1F95D}"/>
              </a:ext>
            </a:extLst>
          </p:cNvPr>
          <p:cNvSpPr>
            <a:spLocks noGrp="1"/>
          </p:cNvSpPr>
          <p:nvPr>
            <p:ph type="body" sz="quarter" idx="12"/>
          </p:nvPr>
        </p:nvSpPr>
        <p:spPr>
          <a:xfrm>
            <a:off x="457199" y="2422359"/>
            <a:ext cx="10643937" cy="3293209"/>
          </a:xfrm>
        </p:spPr>
        <p:txBody>
          <a:bodyPr/>
          <a:lstStyle/>
          <a:p>
            <a:r>
              <a:rPr lang="en-US" sz="2400" b="1">
                <a:latin typeface="Arial Nova" panose="020B0504020202020204" pitchFamily="34" charset="0"/>
              </a:rPr>
              <a:t>Objectives:</a:t>
            </a:r>
          </a:p>
          <a:p>
            <a:pPr marL="285750" indent="-285750">
              <a:buSzPts val="1400"/>
              <a:buFont typeface="Arial"/>
              <a:buChar char="•"/>
            </a:pPr>
            <a:r>
              <a:rPr lang="en-US" sz="2400">
                <a:latin typeface="Arial Nova" panose="020B0504020202020204" pitchFamily="34" charset="0"/>
                <a:ea typeface="Verdana"/>
              </a:rPr>
              <a:t>Leaders will be able to describe how change can impact productivity and morale.</a:t>
            </a:r>
          </a:p>
          <a:p>
            <a:pPr marL="285750" indent="-285750">
              <a:buSzPts val="1400"/>
              <a:buFont typeface="Arial"/>
              <a:buChar char="•"/>
            </a:pPr>
            <a:r>
              <a:rPr lang="en-US" sz="2400">
                <a:latin typeface="Arial Nova" panose="020B0504020202020204" pitchFamily="34" charset="0"/>
                <a:ea typeface="Verdana"/>
              </a:rPr>
              <a:t>Leaders will identify three out of the five strategies presented that would be possible to add to their roll out plan. </a:t>
            </a:r>
          </a:p>
          <a:p>
            <a:pPr marL="285750" indent="-285750">
              <a:buSzPts val="1400"/>
              <a:buFont typeface="Arial"/>
              <a:buChar char="•"/>
            </a:pPr>
            <a:r>
              <a:rPr lang="en-US" sz="2400">
                <a:latin typeface="Arial Nova" panose="020B0504020202020204" pitchFamily="34" charset="0"/>
                <a:ea typeface="Verdana"/>
              </a:rPr>
              <a:t>Leaders will be equipped to describe the why to their team.</a:t>
            </a:r>
          </a:p>
          <a:p>
            <a:pPr marL="285750" indent="-285750">
              <a:buFont typeface="Arial" panose="020B0604020202020204" pitchFamily="34" charset="0"/>
              <a:buChar char="•"/>
            </a:pPr>
            <a:endParaRPr lang="en-US" sz="2400">
              <a:latin typeface="Arial Nova" panose="020B0504020202020204" pitchFamily="34" charset="0"/>
            </a:endParaRPr>
          </a:p>
        </p:txBody>
      </p:sp>
    </p:spTree>
    <p:extLst>
      <p:ext uri="{BB962C8B-B14F-4D97-AF65-F5344CB8AC3E}">
        <p14:creationId xmlns:p14="http://schemas.microsoft.com/office/powerpoint/2010/main" val="2216300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2761B6-3D2A-443A-D403-54ABB4175B2C}"/>
              </a:ext>
            </a:extLst>
          </p:cNvPr>
          <p:cNvSpPr>
            <a:spLocks noGrp="1"/>
          </p:cNvSpPr>
          <p:nvPr>
            <p:ph type="sldNum" sz="quarter" idx="14"/>
          </p:nvPr>
        </p:nvSpPr>
        <p:spPr/>
        <p:txBody>
          <a:bodyPr/>
          <a:lstStyle/>
          <a:p>
            <a:fld id="{C0D0E87D-399F-EB4E-BCA3-C2811CAA7645}" type="slidenum">
              <a:rPr lang="en-US" smtClean="0"/>
              <a:pPr/>
              <a:t>15</a:t>
            </a:fld>
            <a:endParaRPr lang="en-US"/>
          </a:p>
        </p:txBody>
      </p:sp>
      <p:pic>
        <p:nvPicPr>
          <p:cNvPr id="3" name="Google Shape;217;p14" descr="A picture containing application&#10;&#10;Description automatically generated">
            <a:extLst>
              <a:ext uri="{FF2B5EF4-FFF2-40B4-BE49-F238E27FC236}">
                <a16:creationId xmlns:a16="http://schemas.microsoft.com/office/drawing/2014/main" id="{A6F51F4B-86AE-E2DA-34FE-6EEAD2922C6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l="24267" t="-14473" r="33683" b="28390"/>
          <a:stretch/>
        </p:blipFill>
        <p:spPr>
          <a:xfrm>
            <a:off x="3671803" y="2088889"/>
            <a:ext cx="5986847" cy="5468165"/>
          </a:xfrm>
          <a:prstGeom prst="rect">
            <a:avLst/>
          </a:prstGeom>
          <a:noFill/>
          <a:ln>
            <a:noFill/>
          </a:ln>
        </p:spPr>
      </p:pic>
      <p:sp>
        <p:nvSpPr>
          <p:cNvPr id="4" name="Google Shape;218;p14">
            <a:extLst>
              <a:ext uri="{FF2B5EF4-FFF2-40B4-BE49-F238E27FC236}">
                <a16:creationId xmlns:a16="http://schemas.microsoft.com/office/drawing/2014/main" id="{F11080B7-A250-E022-1295-15CB13CBAAB6}"/>
              </a:ext>
            </a:extLst>
          </p:cNvPr>
          <p:cNvSpPr txBox="1">
            <a:spLocks/>
          </p:cNvSpPr>
          <p:nvPr/>
        </p:nvSpPr>
        <p:spPr>
          <a:xfrm>
            <a:off x="3017240" y="800180"/>
            <a:ext cx="8391492" cy="1306259"/>
          </a:xfrm>
          <a:prstGeom prst="rect">
            <a:avLst/>
          </a:prstGeom>
          <a:noFill/>
          <a:ln>
            <a:noFill/>
          </a:ln>
        </p:spPr>
        <p:txBody>
          <a:bodyPr spcFirstLastPara="1" vert="horz" wrap="square" lIns="121787" tIns="121787" rIns="121787" bIns="121787" rtlCol="0" anchor="t" anchorCtr="0">
            <a:noAutofit/>
          </a:bodyPr>
          <a:lstStyle>
            <a:lvl1pPr algn="l" defTabSz="1097280" rtl="0" eaLnBrk="1" latinLnBrk="0" hangingPunct="1">
              <a:lnSpc>
                <a:spcPct val="90000"/>
              </a:lnSpc>
              <a:spcBef>
                <a:spcPct val="0"/>
              </a:spcBef>
              <a:buNone/>
              <a:defRPr sz="5280" kern="1200">
                <a:solidFill>
                  <a:schemeClr val="tx1"/>
                </a:solidFill>
                <a:latin typeface="Aventa" pitchFamily="2" charset="77"/>
                <a:ea typeface="+mj-ea"/>
                <a:cs typeface="+mj-cs"/>
              </a:defRPr>
            </a:lvl1pPr>
          </a:lstStyle>
          <a:p>
            <a:pPr algn="ctr">
              <a:lnSpc>
                <a:spcPct val="100000"/>
              </a:lnSpc>
              <a:buClr>
                <a:srgbClr val="0080A3"/>
              </a:buClr>
              <a:buSzPts val="1800"/>
            </a:pPr>
            <a:r>
              <a:rPr lang="en-US" sz="3000">
                <a:latin typeface="Aventa Light" pitchFamily="2" charset="77"/>
                <a:ea typeface="Merriweather"/>
                <a:cs typeface="Merriweather"/>
                <a:sym typeface="Merriweather"/>
              </a:rPr>
              <a:t>Health plans </a:t>
            </a:r>
            <a:r>
              <a:rPr lang="en-US" sz="3000">
                <a:solidFill>
                  <a:schemeClr val="accent1"/>
                </a:solidFill>
                <a:latin typeface="Aventa Light" pitchFamily="2" charset="77"/>
                <a:ea typeface="Merriweather"/>
                <a:cs typeface="Merriweather"/>
                <a:sym typeface="Merriweather"/>
              </a:rPr>
              <a:t>are under tremendous pressure from in</a:t>
            </a:r>
            <a:r>
              <a:rPr lang="en-US" sz="3000">
                <a:solidFill>
                  <a:schemeClr val="accent1"/>
                </a:solidFill>
                <a:latin typeface="Aventa Light" pitchFamily="2" charset="77"/>
              </a:rPr>
              <a:t>dustry and internal forces </a:t>
            </a:r>
            <a:endParaRPr lang="en-US" sz="3000">
              <a:solidFill>
                <a:schemeClr val="accent1"/>
              </a:solidFill>
              <a:latin typeface="Aventa Light" pitchFamily="2" charset="77"/>
              <a:ea typeface="Merriweather"/>
              <a:cs typeface="Merriweather"/>
              <a:sym typeface="Merriweather"/>
            </a:endParaRPr>
          </a:p>
        </p:txBody>
      </p:sp>
      <p:grpSp>
        <p:nvGrpSpPr>
          <p:cNvPr id="5" name="Google Shape;219;p14">
            <a:extLst>
              <a:ext uri="{FF2B5EF4-FFF2-40B4-BE49-F238E27FC236}">
                <a16:creationId xmlns:a16="http://schemas.microsoft.com/office/drawing/2014/main" id="{37F9FC61-4DA5-5B4E-5626-8FBE045A0337}"/>
              </a:ext>
            </a:extLst>
          </p:cNvPr>
          <p:cNvGrpSpPr/>
          <p:nvPr/>
        </p:nvGrpSpPr>
        <p:grpSpPr>
          <a:xfrm>
            <a:off x="0" y="4649109"/>
            <a:ext cx="4951017" cy="704514"/>
            <a:chOff x="-112889" y="2814700"/>
            <a:chExt cx="3716701" cy="528875"/>
          </a:xfrm>
        </p:grpSpPr>
        <p:sp>
          <p:nvSpPr>
            <p:cNvPr id="6" name="Google Shape;220;p14">
              <a:extLst>
                <a:ext uri="{FF2B5EF4-FFF2-40B4-BE49-F238E27FC236}">
                  <a16:creationId xmlns:a16="http://schemas.microsoft.com/office/drawing/2014/main" id="{D01CC19E-445F-CBF2-5E16-6BF615A3A6CB}"/>
                </a:ext>
              </a:extLst>
            </p:cNvPr>
            <p:cNvSpPr/>
            <p:nvPr/>
          </p:nvSpPr>
          <p:spPr>
            <a:xfrm>
              <a:off x="-112889" y="2814700"/>
              <a:ext cx="3716701" cy="528875"/>
            </a:xfrm>
            <a:prstGeom prst="homePlate">
              <a:avLst>
                <a:gd name="adj" fmla="val 42687"/>
              </a:avLst>
            </a:prstGeom>
            <a:solidFill>
              <a:schemeClr val="accent1"/>
            </a:solidFill>
            <a:ln>
              <a:noFill/>
            </a:ln>
          </p:spPr>
          <p:txBody>
            <a:bodyPr spcFirstLastPara="1" wrap="square" lIns="121787" tIns="60877" rIns="121787" bIns="60877" anchor="ctr" anchorCtr="0">
              <a:noAutofit/>
            </a:bodyPr>
            <a:lstStyle/>
            <a:p>
              <a:pPr algn="ctr" defTabSz="457200">
                <a:buClr>
                  <a:srgbClr val="000000"/>
                </a:buClr>
                <a:buSzPts val="1350"/>
              </a:pPr>
              <a:endParaRPr sz="1500">
                <a:solidFill>
                  <a:srgbClr val="FFFFFF"/>
                </a:solidFill>
                <a:latin typeface="Aventa" pitchFamily="2" charset="77"/>
                <a:ea typeface="Roboto"/>
                <a:cs typeface="Roboto"/>
                <a:sym typeface="Roboto"/>
              </a:endParaRPr>
            </a:p>
          </p:txBody>
        </p:sp>
        <p:sp>
          <p:nvSpPr>
            <p:cNvPr id="7" name="Google Shape;221;p14">
              <a:extLst>
                <a:ext uri="{FF2B5EF4-FFF2-40B4-BE49-F238E27FC236}">
                  <a16:creationId xmlns:a16="http://schemas.microsoft.com/office/drawing/2014/main" id="{7C725F4C-2995-85AF-EAC0-CAAC8BFF6106}"/>
                </a:ext>
              </a:extLst>
            </p:cNvPr>
            <p:cNvSpPr/>
            <p:nvPr/>
          </p:nvSpPr>
          <p:spPr>
            <a:xfrm>
              <a:off x="183948" y="2841407"/>
              <a:ext cx="2734958" cy="457389"/>
            </a:xfrm>
            <a:prstGeom prst="roundRect">
              <a:avLst>
                <a:gd name="adj" fmla="val 9273"/>
              </a:avLst>
            </a:prstGeom>
            <a:noFill/>
            <a:ln>
              <a:noFill/>
            </a:ln>
          </p:spPr>
          <p:txBody>
            <a:bodyPr spcFirstLastPara="1" wrap="square" lIns="121787" tIns="60877" rIns="121787" bIns="60877" anchor="ctr" anchorCtr="0">
              <a:noAutofit/>
            </a:bodyPr>
            <a:lstStyle/>
            <a:p>
              <a:pPr marL="14804" algn="r">
                <a:buClr>
                  <a:srgbClr val="FFFFFF"/>
                </a:buClr>
                <a:buSzPts val="1800"/>
              </a:pPr>
              <a:r>
                <a:rPr lang="en-US" sz="2000">
                  <a:solidFill>
                    <a:srgbClr val="FFFFFF"/>
                  </a:solidFill>
                  <a:latin typeface="Texta Book" pitchFamily="2" charset="77"/>
                  <a:sym typeface="Roboto Light"/>
                </a:rPr>
                <a:t>Adapting to value-based care</a:t>
              </a:r>
              <a:endParaRPr sz="2000">
                <a:solidFill>
                  <a:srgbClr val="FFFFFF"/>
                </a:solidFill>
                <a:latin typeface="Texta Book" pitchFamily="2" charset="77"/>
                <a:sym typeface="Roboto"/>
              </a:endParaRPr>
            </a:p>
          </p:txBody>
        </p:sp>
      </p:grpSp>
      <p:grpSp>
        <p:nvGrpSpPr>
          <p:cNvPr id="8" name="Google Shape;222;p14">
            <a:extLst>
              <a:ext uri="{FF2B5EF4-FFF2-40B4-BE49-F238E27FC236}">
                <a16:creationId xmlns:a16="http://schemas.microsoft.com/office/drawing/2014/main" id="{17D614A0-7996-515B-016A-CEE92ABF7D9A}"/>
              </a:ext>
            </a:extLst>
          </p:cNvPr>
          <p:cNvGrpSpPr/>
          <p:nvPr/>
        </p:nvGrpSpPr>
        <p:grpSpPr>
          <a:xfrm>
            <a:off x="0" y="5542511"/>
            <a:ext cx="4038654" cy="704514"/>
            <a:chOff x="-112889" y="3485372"/>
            <a:chExt cx="3031795" cy="528875"/>
          </a:xfrm>
        </p:grpSpPr>
        <p:sp>
          <p:nvSpPr>
            <p:cNvPr id="9" name="Google Shape;223;p14">
              <a:extLst>
                <a:ext uri="{FF2B5EF4-FFF2-40B4-BE49-F238E27FC236}">
                  <a16:creationId xmlns:a16="http://schemas.microsoft.com/office/drawing/2014/main" id="{FF4BD0F6-57D4-4045-44BB-8F01B39AA0B7}"/>
                </a:ext>
              </a:extLst>
            </p:cNvPr>
            <p:cNvSpPr/>
            <p:nvPr/>
          </p:nvSpPr>
          <p:spPr>
            <a:xfrm>
              <a:off x="-112889" y="3485372"/>
              <a:ext cx="3031795" cy="528875"/>
            </a:xfrm>
            <a:prstGeom prst="homePlate">
              <a:avLst>
                <a:gd name="adj" fmla="val 42687"/>
              </a:avLst>
            </a:prstGeom>
            <a:solidFill>
              <a:schemeClr val="accent1"/>
            </a:solidFill>
            <a:ln>
              <a:noFill/>
            </a:ln>
          </p:spPr>
          <p:txBody>
            <a:bodyPr spcFirstLastPara="1" wrap="square" lIns="121787" tIns="60877" rIns="121787" bIns="60877" anchor="ctr" anchorCtr="0">
              <a:noAutofit/>
            </a:bodyPr>
            <a:lstStyle/>
            <a:p>
              <a:pPr algn="ctr" defTabSz="457200">
                <a:buClr>
                  <a:srgbClr val="000000"/>
                </a:buClr>
                <a:buSzPts val="1350"/>
              </a:pPr>
              <a:endParaRPr sz="1500">
                <a:solidFill>
                  <a:srgbClr val="FFFFFF"/>
                </a:solidFill>
                <a:latin typeface="Aventa" pitchFamily="2" charset="77"/>
                <a:ea typeface="Roboto"/>
                <a:cs typeface="Roboto"/>
                <a:sym typeface="Roboto"/>
              </a:endParaRPr>
            </a:p>
          </p:txBody>
        </p:sp>
        <p:sp>
          <p:nvSpPr>
            <p:cNvPr id="10" name="Google Shape;224;p14">
              <a:extLst>
                <a:ext uri="{FF2B5EF4-FFF2-40B4-BE49-F238E27FC236}">
                  <a16:creationId xmlns:a16="http://schemas.microsoft.com/office/drawing/2014/main" id="{6AC6CDDE-12F6-C9D3-D953-D4B0B2422C7D}"/>
                </a:ext>
              </a:extLst>
            </p:cNvPr>
            <p:cNvSpPr/>
            <p:nvPr/>
          </p:nvSpPr>
          <p:spPr>
            <a:xfrm>
              <a:off x="-112889" y="3512715"/>
              <a:ext cx="2725832" cy="470015"/>
            </a:xfrm>
            <a:prstGeom prst="roundRect">
              <a:avLst>
                <a:gd name="adj" fmla="val 9273"/>
              </a:avLst>
            </a:prstGeom>
            <a:noFill/>
            <a:ln>
              <a:noFill/>
            </a:ln>
          </p:spPr>
          <p:txBody>
            <a:bodyPr spcFirstLastPara="1" wrap="square" lIns="121787" tIns="60877" rIns="121787" bIns="60877" anchor="ctr" anchorCtr="0">
              <a:noAutofit/>
            </a:bodyPr>
            <a:lstStyle/>
            <a:p>
              <a:pPr marL="14804" algn="r">
                <a:lnSpc>
                  <a:spcPts val="2200"/>
                </a:lnSpc>
                <a:buClr>
                  <a:srgbClr val="FFFFFF"/>
                </a:buClr>
                <a:buSzPts val="1800"/>
              </a:pPr>
              <a:r>
                <a:rPr lang="en-US" sz="2000">
                  <a:solidFill>
                    <a:srgbClr val="FFFFFF"/>
                  </a:solidFill>
                  <a:latin typeface="Texta Book" pitchFamily="2" charset="77"/>
                  <a:sym typeface="Roboto Light"/>
                </a:rPr>
                <a:t>Threat of disintermediation</a:t>
              </a:r>
              <a:endParaRPr sz="2000">
                <a:solidFill>
                  <a:srgbClr val="FFFFFF"/>
                </a:solidFill>
                <a:latin typeface="Texta Book" pitchFamily="2" charset="77"/>
                <a:sym typeface="Roboto"/>
              </a:endParaRPr>
            </a:p>
          </p:txBody>
        </p:sp>
      </p:grpSp>
      <p:grpSp>
        <p:nvGrpSpPr>
          <p:cNvPr id="11" name="Google Shape;225;p14">
            <a:extLst>
              <a:ext uri="{FF2B5EF4-FFF2-40B4-BE49-F238E27FC236}">
                <a16:creationId xmlns:a16="http://schemas.microsoft.com/office/drawing/2014/main" id="{8FC32053-AF35-FFB9-AEA5-50B9CBA020AD}"/>
              </a:ext>
            </a:extLst>
          </p:cNvPr>
          <p:cNvGrpSpPr/>
          <p:nvPr/>
        </p:nvGrpSpPr>
        <p:grpSpPr>
          <a:xfrm>
            <a:off x="1" y="3730061"/>
            <a:ext cx="5271913" cy="716133"/>
            <a:chOff x="-112889" y="2124775"/>
            <a:chExt cx="3957596" cy="537597"/>
          </a:xfrm>
        </p:grpSpPr>
        <p:sp>
          <p:nvSpPr>
            <p:cNvPr id="12" name="Google Shape;226;p14">
              <a:extLst>
                <a:ext uri="{FF2B5EF4-FFF2-40B4-BE49-F238E27FC236}">
                  <a16:creationId xmlns:a16="http://schemas.microsoft.com/office/drawing/2014/main" id="{E02B0432-FABF-7B72-E826-F59E45603A70}"/>
                </a:ext>
              </a:extLst>
            </p:cNvPr>
            <p:cNvSpPr/>
            <p:nvPr/>
          </p:nvSpPr>
          <p:spPr>
            <a:xfrm>
              <a:off x="-112889" y="2133497"/>
              <a:ext cx="3957596" cy="528875"/>
            </a:xfrm>
            <a:prstGeom prst="homePlate">
              <a:avLst>
                <a:gd name="adj" fmla="val 42687"/>
              </a:avLst>
            </a:prstGeom>
            <a:solidFill>
              <a:schemeClr val="accent1"/>
            </a:solidFill>
            <a:ln>
              <a:noFill/>
            </a:ln>
          </p:spPr>
          <p:txBody>
            <a:bodyPr spcFirstLastPara="1" wrap="square" lIns="121787" tIns="60877" rIns="121787" bIns="60877" anchor="ctr" anchorCtr="0">
              <a:noAutofit/>
            </a:bodyPr>
            <a:lstStyle/>
            <a:p>
              <a:pPr algn="ctr" defTabSz="457200">
                <a:buClr>
                  <a:srgbClr val="000000"/>
                </a:buClr>
                <a:buSzPts val="1350"/>
              </a:pPr>
              <a:endParaRPr sz="1500">
                <a:solidFill>
                  <a:srgbClr val="FFFFFF"/>
                </a:solidFill>
                <a:latin typeface="Aventa" pitchFamily="2" charset="77"/>
                <a:ea typeface="Roboto"/>
                <a:cs typeface="Roboto"/>
                <a:sym typeface="Roboto"/>
              </a:endParaRPr>
            </a:p>
          </p:txBody>
        </p:sp>
        <p:sp>
          <p:nvSpPr>
            <p:cNvPr id="13" name="Google Shape;227;p14">
              <a:extLst>
                <a:ext uri="{FF2B5EF4-FFF2-40B4-BE49-F238E27FC236}">
                  <a16:creationId xmlns:a16="http://schemas.microsoft.com/office/drawing/2014/main" id="{A2B1FEDE-ED13-FCCB-4950-AB74A8C31DCE}"/>
                </a:ext>
              </a:extLst>
            </p:cNvPr>
            <p:cNvSpPr/>
            <p:nvPr/>
          </p:nvSpPr>
          <p:spPr>
            <a:xfrm>
              <a:off x="429796" y="2124775"/>
              <a:ext cx="2768899" cy="532326"/>
            </a:xfrm>
            <a:prstGeom prst="roundRect">
              <a:avLst>
                <a:gd name="adj" fmla="val 9273"/>
              </a:avLst>
            </a:prstGeom>
            <a:noFill/>
            <a:ln>
              <a:noFill/>
            </a:ln>
          </p:spPr>
          <p:txBody>
            <a:bodyPr spcFirstLastPara="1" wrap="square" lIns="121787" tIns="60877" rIns="121787" bIns="60877" anchor="ctr" anchorCtr="0">
              <a:noAutofit/>
            </a:bodyPr>
            <a:lstStyle/>
            <a:p>
              <a:pPr marL="14804" algn="r">
                <a:buClr>
                  <a:srgbClr val="FFFFFF"/>
                </a:buClr>
                <a:buSzPts val="1800"/>
              </a:pPr>
              <a:r>
                <a:rPr lang="en-US" sz="2000">
                  <a:solidFill>
                    <a:srgbClr val="FFFFFF"/>
                  </a:solidFill>
                  <a:latin typeface="Texta Book" pitchFamily="2" charset="77"/>
                  <a:sym typeface="Roboto Light"/>
                </a:rPr>
                <a:t>Complying with policy changes</a:t>
              </a:r>
              <a:endParaRPr sz="2000">
                <a:solidFill>
                  <a:srgbClr val="FFFFFF"/>
                </a:solidFill>
                <a:latin typeface="Texta Book" pitchFamily="2" charset="77"/>
                <a:sym typeface="Roboto"/>
              </a:endParaRPr>
            </a:p>
          </p:txBody>
        </p:sp>
      </p:grpSp>
      <p:grpSp>
        <p:nvGrpSpPr>
          <p:cNvPr id="14" name="Google Shape;228;p14">
            <a:extLst>
              <a:ext uri="{FF2B5EF4-FFF2-40B4-BE49-F238E27FC236}">
                <a16:creationId xmlns:a16="http://schemas.microsoft.com/office/drawing/2014/main" id="{F13C93C6-8CDC-A6A6-2496-BDC4B1536AE3}"/>
              </a:ext>
            </a:extLst>
          </p:cNvPr>
          <p:cNvGrpSpPr/>
          <p:nvPr/>
        </p:nvGrpSpPr>
        <p:grpSpPr>
          <a:xfrm>
            <a:off x="2" y="2867613"/>
            <a:ext cx="5512286" cy="749270"/>
            <a:chOff x="-112888" y="1477341"/>
            <a:chExt cx="4138042" cy="562473"/>
          </a:xfrm>
        </p:grpSpPr>
        <p:sp>
          <p:nvSpPr>
            <p:cNvPr id="15" name="Google Shape;229;p14">
              <a:extLst>
                <a:ext uri="{FF2B5EF4-FFF2-40B4-BE49-F238E27FC236}">
                  <a16:creationId xmlns:a16="http://schemas.microsoft.com/office/drawing/2014/main" id="{7C8F1567-50DB-13EE-B2BC-941F636D8CB9}"/>
                </a:ext>
              </a:extLst>
            </p:cNvPr>
            <p:cNvSpPr/>
            <p:nvPr/>
          </p:nvSpPr>
          <p:spPr>
            <a:xfrm>
              <a:off x="-112888" y="1486064"/>
              <a:ext cx="4138042" cy="528875"/>
            </a:xfrm>
            <a:prstGeom prst="homePlate">
              <a:avLst>
                <a:gd name="adj" fmla="val 42687"/>
              </a:avLst>
            </a:prstGeom>
            <a:solidFill>
              <a:schemeClr val="accent1"/>
            </a:solidFill>
            <a:ln>
              <a:noFill/>
            </a:ln>
          </p:spPr>
          <p:txBody>
            <a:bodyPr spcFirstLastPara="1" wrap="square" lIns="121787" tIns="60877" rIns="121787" bIns="60877" anchor="ctr" anchorCtr="0">
              <a:noAutofit/>
            </a:bodyPr>
            <a:lstStyle/>
            <a:p>
              <a:pPr algn="ctr" defTabSz="457200">
                <a:buClr>
                  <a:srgbClr val="000000"/>
                </a:buClr>
                <a:buSzPts val="1350"/>
              </a:pPr>
              <a:endParaRPr sz="1500">
                <a:solidFill>
                  <a:srgbClr val="FFFFFF"/>
                </a:solidFill>
                <a:latin typeface="Aventa" pitchFamily="2" charset="77"/>
                <a:ea typeface="Roboto"/>
                <a:cs typeface="Roboto"/>
                <a:sym typeface="Roboto"/>
              </a:endParaRPr>
            </a:p>
          </p:txBody>
        </p:sp>
        <p:sp>
          <p:nvSpPr>
            <p:cNvPr id="16" name="Google Shape;230;p14">
              <a:extLst>
                <a:ext uri="{FF2B5EF4-FFF2-40B4-BE49-F238E27FC236}">
                  <a16:creationId xmlns:a16="http://schemas.microsoft.com/office/drawing/2014/main" id="{1365756B-3DB8-58F4-2D95-28EA26717E59}"/>
                </a:ext>
              </a:extLst>
            </p:cNvPr>
            <p:cNvSpPr/>
            <p:nvPr/>
          </p:nvSpPr>
          <p:spPr>
            <a:xfrm>
              <a:off x="183948" y="1477341"/>
              <a:ext cx="3419863" cy="562473"/>
            </a:xfrm>
            <a:prstGeom prst="roundRect">
              <a:avLst>
                <a:gd name="adj" fmla="val 9273"/>
              </a:avLst>
            </a:prstGeom>
            <a:noFill/>
            <a:ln>
              <a:noFill/>
            </a:ln>
          </p:spPr>
          <p:txBody>
            <a:bodyPr spcFirstLastPara="1" wrap="square" lIns="121787" tIns="60877" rIns="121787" bIns="60877" anchor="ctr" anchorCtr="0">
              <a:noAutofit/>
            </a:bodyPr>
            <a:lstStyle/>
            <a:p>
              <a:pPr marL="14804" algn="r" defTabSz="457200">
                <a:buClr>
                  <a:srgbClr val="FFFFFF"/>
                </a:buClr>
                <a:buSzPts val="1800"/>
              </a:pPr>
              <a:r>
                <a:rPr lang="en-US" sz="2000">
                  <a:solidFill>
                    <a:srgbClr val="FFFFFF"/>
                  </a:solidFill>
                  <a:latin typeface="Texta Book" pitchFamily="2" charset="77"/>
                  <a:ea typeface="Roboto Light"/>
                  <a:cs typeface="Roboto Light"/>
                  <a:sym typeface="Roboto Light"/>
                </a:rPr>
                <a:t>Growing employer impatience</a:t>
              </a:r>
              <a:endParaRPr sz="2000">
                <a:solidFill>
                  <a:srgbClr val="000000"/>
                </a:solidFill>
                <a:latin typeface="Texta Book" pitchFamily="2" charset="77"/>
                <a:ea typeface="Roboto"/>
                <a:cs typeface="Roboto"/>
                <a:sym typeface="Roboto"/>
              </a:endParaRPr>
            </a:p>
          </p:txBody>
        </p:sp>
      </p:grpSp>
      <p:grpSp>
        <p:nvGrpSpPr>
          <p:cNvPr id="17" name="Google Shape;231;p14">
            <a:extLst>
              <a:ext uri="{FF2B5EF4-FFF2-40B4-BE49-F238E27FC236}">
                <a16:creationId xmlns:a16="http://schemas.microsoft.com/office/drawing/2014/main" id="{DF825B11-2600-8137-8405-063D97451FED}"/>
              </a:ext>
            </a:extLst>
          </p:cNvPr>
          <p:cNvGrpSpPr/>
          <p:nvPr/>
        </p:nvGrpSpPr>
        <p:grpSpPr>
          <a:xfrm>
            <a:off x="10581039" y="6134504"/>
            <a:ext cx="4049359" cy="670447"/>
            <a:chOff x="6272334" y="3929775"/>
            <a:chExt cx="3039831" cy="503301"/>
          </a:xfrm>
        </p:grpSpPr>
        <p:sp>
          <p:nvSpPr>
            <p:cNvPr id="18" name="Google Shape;232;p14">
              <a:extLst>
                <a:ext uri="{FF2B5EF4-FFF2-40B4-BE49-F238E27FC236}">
                  <a16:creationId xmlns:a16="http://schemas.microsoft.com/office/drawing/2014/main" id="{8B27846B-400A-D574-4DF8-128B97F67E15}"/>
                </a:ext>
              </a:extLst>
            </p:cNvPr>
            <p:cNvSpPr/>
            <p:nvPr/>
          </p:nvSpPr>
          <p:spPr>
            <a:xfrm rot="10800000">
              <a:off x="6272334" y="3933300"/>
              <a:ext cx="3039831" cy="499776"/>
            </a:xfrm>
            <a:prstGeom prst="homePlate">
              <a:avLst>
                <a:gd name="adj" fmla="val 42687"/>
              </a:avLst>
            </a:prstGeom>
            <a:solidFill>
              <a:schemeClr val="accent1"/>
            </a:solidFill>
            <a:ln>
              <a:noFill/>
            </a:ln>
          </p:spPr>
          <p:txBody>
            <a:bodyPr spcFirstLastPara="1" wrap="square" lIns="121787" tIns="60877" rIns="121787" bIns="60877" anchor="ctr" anchorCtr="0">
              <a:noAutofit/>
            </a:bodyPr>
            <a:lstStyle/>
            <a:p>
              <a:pPr algn="ctr" defTabSz="457200">
                <a:buClr>
                  <a:srgbClr val="000000"/>
                </a:buClr>
                <a:buSzPts val="1350"/>
              </a:pPr>
              <a:endParaRPr sz="1500">
                <a:solidFill>
                  <a:srgbClr val="FFFFFF"/>
                </a:solidFill>
                <a:latin typeface="Aventa" pitchFamily="2" charset="77"/>
                <a:ea typeface="Roboto"/>
                <a:cs typeface="Roboto"/>
                <a:sym typeface="Roboto"/>
              </a:endParaRPr>
            </a:p>
          </p:txBody>
        </p:sp>
        <p:sp>
          <p:nvSpPr>
            <p:cNvPr id="19" name="Google Shape;233;p14">
              <a:extLst>
                <a:ext uri="{FF2B5EF4-FFF2-40B4-BE49-F238E27FC236}">
                  <a16:creationId xmlns:a16="http://schemas.microsoft.com/office/drawing/2014/main" id="{8EC04B0F-38E0-3692-E95A-1FFDD365CA25}"/>
                </a:ext>
              </a:extLst>
            </p:cNvPr>
            <p:cNvSpPr/>
            <p:nvPr/>
          </p:nvSpPr>
          <p:spPr>
            <a:xfrm>
              <a:off x="6688275" y="3929775"/>
              <a:ext cx="2134369" cy="499777"/>
            </a:xfrm>
            <a:prstGeom prst="roundRect">
              <a:avLst>
                <a:gd name="adj" fmla="val 9273"/>
              </a:avLst>
            </a:prstGeom>
            <a:noFill/>
            <a:ln>
              <a:noFill/>
            </a:ln>
          </p:spPr>
          <p:txBody>
            <a:bodyPr spcFirstLastPara="1" wrap="square" lIns="121787" tIns="60877" rIns="121787" bIns="60877" anchor="ctr" anchorCtr="0">
              <a:noAutofit/>
            </a:bodyPr>
            <a:lstStyle/>
            <a:p>
              <a:pPr marL="14804" algn="ctr">
                <a:lnSpc>
                  <a:spcPts val="2100"/>
                </a:lnSpc>
                <a:buClr>
                  <a:srgbClr val="FFFFFF"/>
                </a:buClr>
                <a:buSzPts val="1800"/>
              </a:pPr>
              <a:r>
                <a:rPr lang="en-US" sz="2000">
                  <a:solidFill>
                    <a:srgbClr val="FFFFFF"/>
                  </a:solidFill>
                  <a:latin typeface="Texta Book" pitchFamily="2" charset="77"/>
                  <a:sym typeface="Roboto Light"/>
                </a:rPr>
                <a:t>Using big data effectively and securely</a:t>
              </a:r>
              <a:endParaRPr sz="2000">
                <a:solidFill>
                  <a:srgbClr val="FFFFFF"/>
                </a:solidFill>
                <a:latin typeface="Texta Book" pitchFamily="2" charset="77"/>
                <a:sym typeface="Roboto"/>
              </a:endParaRPr>
            </a:p>
          </p:txBody>
        </p:sp>
      </p:grpSp>
      <p:grpSp>
        <p:nvGrpSpPr>
          <p:cNvPr id="20" name="Google Shape;234;p14">
            <a:extLst>
              <a:ext uri="{FF2B5EF4-FFF2-40B4-BE49-F238E27FC236}">
                <a16:creationId xmlns:a16="http://schemas.microsoft.com/office/drawing/2014/main" id="{A79DAA9F-03E3-098E-34E0-DBCAD92DB80A}"/>
              </a:ext>
            </a:extLst>
          </p:cNvPr>
          <p:cNvGrpSpPr/>
          <p:nvPr/>
        </p:nvGrpSpPr>
        <p:grpSpPr>
          <a:xfrm>
            <a:off x="10222343" y="5277817"/>
            <a:ext cx="4408056" cy="801943"/>
            <a:chOff x="6146331" y="3286668"/>
            <a:chExt cx="3309103" cy="602014"/>
          </a:xfrm>
        </p:grpSpPr>
        <p:sp>
          <p:nvSpPr>
            <p:cNvPr id="21" name="Google Shape;235;p14">
              <a:extLst>
                <a:ext uri="{FF2B5EF4-FFF2-40B4-BE49-F238E27FC236}">
                  <a16:creationId xmlns:a16="http://schemas.microsoft.com/office/drawing/2014/main" id="{BE499B6F-2FF3-72A6-D5A1-F1ADA7405AA9}"/>
                </a:ext>
              </a:extLst>
            </p:cNvPr>
            <p:cNvSpPr/>
            <p:nvPr/>
          </p:nvSpPr>
          <p:spPr>
            <a:xfrm rot="10800000">
              <a:off x="6146331" y="3331098"/>
              <a:ext cx="3309103" cy="499776"/>
            </a:xfrm>
            <a:prstGeom prst="homePlate">
              <a:avLst>
                <a:gd name="adj" fmla="val 42687"/>
              </a:avLst>
            </a:prstGeom>
            <a:solidFill>
              <a:schemeClr val="accent1"/>
            </a:solidFill>
            <a:ln>
              <a:noFill/>
            </a:ln>
          </p:spPr>
          <p:txBody>
            <a:bodyPr spcFirstLastPara="1" wrap="square" lIns="121787" tIns="60877" rIns="121787" bIns="60877" anchor="ctr" anchorCtr="0">
              <a:noAutofit/>
            </a:bodyPr>
            <a:lstStyle/>
            <a:p>
              <a:pPr algn="ctr" defTabSz="457200">
                <a:buClr>
                  <a:srgbClr val="000000"/>
                </a:buClr>
                <a:buSzPts val="1350"/>
              </a:pPr>
              <a:endParaRPr sz="1500">
                <a:solidFill>
                  <a:srgbClr val="FFFFFF"/>
                </a:solidFill>
                <a:latin typeface="Aventa" pitchFamily="2" charset="77"/>
                <a:ea typeface="Roboto"/>
                <a:cs typeface="Roboto"/>
                <a:sym typeface="Roboto"/>
              </a:endParaRPr>
            </a:p>
          </p:txBody>
        </p:sp>
        <p:sp>
          <p:nvSpPr>
            <p:cNvPr id="22" name="Google Shape;236;p14">
              <a:extLst>
                <a:ext uri="{FF2B5EF4-FFF2-40B4-BE49-F238E27FC236}">
                  <a16:creationId xmlns:a16="http://schemas.microsoft.com/office/drawing/2014/main" id="{07CC4837-7D27-F268-4632-6A4CCE8436B1}"/>
                </a:ext>
              </a:extLst>
            </p:cNvPr>
            <p:cNvSpPr/>
            <p:nvPr/>
          </p:nvSpPr>
          <p:spPr>
            <a:xfrm>
              <a:off x="6513702" y="3286668"/>
              <a:ext cx="2231181" cy="602014"/>
            </a:xfrm>
            <a:prstGeom prst="roundRect">
              <a:avLst>
                <a:gd name="adj" fmla="val 9273"/>
              </a:avLst>
            </a:prstGeom>
            <a:noFill/>
            <a:ln>
              <a:noFill/>
            </a:ln>
          </p:spPr>
          <p:txBody>
            <a:bodyPr spcFirstLastPara="1" wrap="square" lIns="121787" tIns="60877" rIns="121787" bIns="60877" anchor="ctr" anchorCtr="0">
              <a:noAutofit/>
            </a:bodyPr>
            <a:lstStyle/>
            <a:p>
              <a:pPr marL="14804" algn="ctr">
                <a:lnSpc>
                  <a:spcPts val="2100"/>
                </a:lnSpc>
                <a:buClr>
                  <a:srgbClr val="FFFFFF"/>
                </a:buClr>
                <a:buSzPts val="1800"/>
              </a:pPr>
              <a:r>
                <a:rPr lang="en-US" sz="2000">
                  <a:solidFill>
                    <a:srgbClr val="FFFFFF"/>
                  </a:solidFill>
                  <a:latin typeface="Texta Book" pitchFamily="2" charset="77"/>
                  <a:sym typeface="Roboto Light"/>
                </a:rPr>
                <a:t>Urgency to differentiate</a:t>
              </a:r>
              <a:endParaRPr sz="2000">
                <a:solidFill>
                  <a:srgbClr val="FFFFFF"/>
                </a:solidFill>
                <a:latin typeface="Texta Book" pitchFamily="2" charset="77"/>
                <a:sym typeface="Roboto"/>
              </a:endParaRPr>
            </a:p>
          </p:txBody>
        </p:sp>
      </p:grpSp>
      <p:grpSp>
        <p:nvGrpSpPr>
          <p:cNvPr id="23" name="Google Shape;237;p14">
            <a:extLst>
              <a:ext uri="{FF2B5EF4-FFF2-40B4-BE49-F238E27FC236}">
                <a16:creationId xmlns:a16="http://schemas.microsoft.com/office/drawing/2014/main" id="{1E7EAD9B-C72C-1359-C336-98C903F5D9D9}"/>
              </a:ext>
            </a:extLst>
          </p:cNvPr>
          <p:cNvGrpSpPr/>
          <p:nvPr/>
        </p:nvGrpSpPr>
        <p:grpSpPr>
          <a:xfrm>
            <a:off x="9174031" y="2715230"/>
            <a:ext cx="5456373" cy="908629"/>
            <a:chOff x="5047134" y="1362947"/>
            <a:chExt cx="4096069" cy="682103"/>
          </a:xfrm>
        </p:grpSpPr>
        <p:sp>
          <p:nvSpPr>
            <p:cNvPr id="24" name="Google Shape;238;p14">
              <a:extLst>
                <a:ext uri="{FF2B5EF4-FFF2-40B4-BE49-F238E27FC236}">
                  <a16:creationId xmlns:a16="http://schemas.microsoft.com/office/drawing/2014/main" id="{4C635397-1A4A-119A-69EC-6FE37F6D3232}"/>
                </a:ext>
              </a:extLst>
            </p:cNvPr>
            <p:cNvSpPr/>
            <p:nvPr/>
          </p:nvSpPr>
          <p:spPr>
            <a:xfrm rot="10800000">
              <a:off x="5047134" y="1441793"/>
              <a:ext cx="4096069" cy="499776"/>
            </a:xfrm>
            <a:prstGeom prst="homePlate">
              <a:avLst>
                <a:gd name="adj" fmla="val 42687"/>
              </a:avLst>
            </a:prstGeom>
            <a:solidFill>
              <a:schemeClr val="accent1"/>
            </a:solidFill>
            <a:ln>
              <a:noFill/>
            </a:ln>
          </p:spPr>
          <p:txBody>
            <a:bodyPr spcFirstLastPara="1" wrap="square" lIns="121787" tIns="60877" rIns="121787" bIns="60877" anchor="ctr" anchorCtr="0">
              <a:noAutofit/>
            </a:bodyPr>
            <a:lstStyle/>
            <a:p>
              <a:pPr algn="ctr" defTabSz="457200">
                <a:buClr>
                  <a:srgbClr val="000000"/>
                </a:buClr>
                <a:buSzPts val="1350"/>
              </a:pPr>
              <a:endParaRPr sz="1500">
                <a:solidFill>
                  <a:srgbClr val="FFFFFF"/>
                </a:solidFill>
                <a:latin typeface="Aventa" pitchFamily="2" charset="77"/>
                <a:ea typeface="Roboto"/>
                <a:cs typeface="Roboto"/>
                <a:sym typeface="Roboto"/>
              </a:endParaRPr>
            </a:p>
          </p:txBody>
        </p:sp>
        <p:sp>
          <p:nvSpPr>
            <p:cNvPr id="25" name="Google Shape;239;p14">
              <a:extLst>
                <a:ext uri="{FF2B5EF4-FFF2-40B4-BE49-F238E27FC236}">
                  <a16:creationId xmlns:a16="http://schemas.microsoft.com/office/drawing/2014/main" id="{0524776C-FA31-6294-D43F-F9F4F2F66C13}"/>
                </a:ext>
              </a:extLst>
            </p:cNvPr>
            <p:cNvSpPr/>
            <p:nvPr/>
          </p:nvSpPr>
          <p:spPr>
            <a:xfrm>
              <a:off x="5286354" y="1362947"/>
              <a:ext cx="2677310" cy="682103"/>
            </a:xfrm>
            <a:prstGeom prst="roundRect">
              <a:avLst>
                <a:gd name="adj" fmla="val 9273"/>
              </a:avLst>
            </a:prstGeom>
            <a:noFill/>
            <a:ln>
              <a:noFill/>
            </a:ln>
          </p:spPr>
          <p:txBody>
            <a:bodyPr spcFirstLastPara="1" wrap="square" lIns="121787" tIns="60877" rIns="121787" bIns="60877" anchor="ctr" anchorCtr="0">
              <a:noAutofit/>
            </a:bodyPr>
            <a:lstStyle/>
            <a:p>
              <a:pPr marL="14804" algn="ctr">
                <a:lnSpc>
                  <a:spcPts val="2100"/>
                </a:lnSpc>
                <a:buClr>
                  <a:srgbClr val="FFFFFF"/>
                </a:buClr>
                <a:buSzPts val="1800"/>
              </a:pPr>
              <a:r>
                <a:rPr lang="en-US" sz="2000">
                  <a:solidFill>
                    <a:srgbClr val="FFFFFF"/>
                  </a:solidFill>
                  <a:latin typeface="Texta Book" pitchFamily="2" charset="77"/>
                  <a:sym typeface="Roboto Light"/>
                </a:rPr>
                <a:t>Reduce costs while improving the member experience</a:t>
              </a:r>
              <a:endParaRPr sz="2000">
                <a:solidFill>
                  <a:srgbClr val="FFFFFF"/>
                </a:solidFill>
                <a:latin typeface="Texta Book" pitchFamily="2" charset="77"/>
                <a:sym typeface="Roboto"/>
              </a:endParaRPr>
            </a:p>
          </p:txBody>
        </p:sp>
      </p:grpSp>
      <p:grpSp>
        <p:nvGrpSpPr>
          <p:cNvPr id="26" name="Google Shape;240;p14">
            <a:extLst>
              <a:ext uri="{FF2B5EF4-FFF2-40B4-BE49-F238E27FC236}">
                <a16:creationId xmlns:a16="http://schemas.microsoft.com/office/drawing/2014/main" id="{2293FCB0-5461-B10C-5CA8-1D5871776B33}"/>
              </a:ext>
            </a:extLst>
          </p:cNvPr>
          <p:cNvGrpSpPr/>
          <p:nvPr/>
        </p:nvGrpSpPr>
        <p:grpSpPr>
          <a:xfrm>
            <a:off x="9926649" y="4464754"/>
            <a:ext cx="4703749" cy="801943"/>
            <a:chOff x="6078073" y="2676304"/>
            <a:chExt cx="3531078" cy="602014"/>
          </a:xfrm>
        </p:grpSpPr>
        <p:sp>
          <p:nvSpPr>
            <p:cNvPr id="27" name="Google Shape;241;p14">
              <a:extLst>
                <a:ext uri="{FF2B5EF4-FFF2-40B4-BE49-F238E27FC236}">
                  <a16:creationId xmlns:a16="http://schemas.microsoft.com/office/drawing/2014/main" id="{866E8505-1D8E-472B-6AC5-DED094FF49A7}"/>
                </a:ext>
              </a:extLst>
            </p:cNvPr>
            <p:cNvSpPr/>
            <p:nvPr/>
          </p:nvSpPr>
          <p:spPr>
            <a:xfrm rot="10800000">
              <a:off x="6078073" y="2716704"/>
              <a:ext cx="3531078" cy="499776"/>
            </a:xfrm>
            <a:prstGeom prst="homePlate">
              <a:avLst>
                <a:gd name="adj" fmla="val 42687"/>
              </a:avLst>
            </a:prstGeom>
            <a:solidFill>
              <a:schemeClr val="accent1"/>
            </a:solidFill>
            <a:ln>
              <a:noFill/>
            </a:ln>
          </p:spPr>
          <p:txBody>
            <a:bodyPr spcFirstLastPara="1" wrap="square" lIns="121787" tIns="60877" rIns="121787" bIns="60877" anchor="ctr" anchorCtr="0">
              <a:noAutofit/>
            </a:bodyPr>
            <a:lstStyle/>
            <a:p>
              <a:pPr algn="ctr" defTabSz="457200">
                <a:buClr>
                  <a:srgbClr val="000000"/>
                </a:buClr>
                <a:buSzPts val="1350"/>
              </a:pPr>
              <a:endParaRPr sz="1500">
                <a:solidFill>
                  <a:srgbClr val="FFFFFF"/>
                </a:solidFill>
                <a:latin typeface="Aventa" pitchFamily="2" charset="77"/>
                <a:ea typeface="Roboto"/>
                <a:cs typeface="Roboto"/>
                <a:sym typeface="Roboto"/>
              </a:endParaRPr>
            </a:p>
          </p:txBody>
        </p:sp>
        <p:sp>
          <p:nvSpPr>
            <p:cNvPr id="28" name="Google Shape;242;p14">
              <a:extLst>
                <a:ext uri="{FF2B5EF4-FFF2-40B4-BE49-F238E27FC236}">
                  <a16:creationId xmlns:a16="http://schemas.microsoft.com/office/drawing/2014/main" id="{A002CB9E-626A-92A7-D1E4-8D40A7B7585C}"/>
                </a:ext>
              </a:extLst>
            </p:cNvPr>
            <p:cNvSpPr/>
            <p:nvPr/>
          </p:nvSpPr>
          <p:spPr>
            <a:xfrm>
              <a:off x="6243157" y="2676304"/>
              <a:ext cx="2486475" cy="602014"/>
            </a:xfrm>
            <a:prstGeom prst="roundRect">
              <a:avLst>
                <a:gd name="adj" fmla="val 9273"/>
              </a:avLst>
            </a:prstGeom>
            <a:noFill/>
            <a:ln>
              <a:noFill/>
            </a:ln>
          </p:spPr>
          <p:txBody>
            <a:bodyPr spcFirstLastPara="1" wrap="square" lIns="121787" tIns="60877" rIns="121787" bIns="60877" anchor="ctr" anchorCtr="0">
              <a:noAutofit/>
            </a:bodyPr>
            <a:lstStyle/>
            <a:p>
              <a:pPr marL="14804" algn="ctr">
                <a:lnSpc>
                  <a:spcPts val="2100"/>
                </a:lnSpc>
                <a:buClr>
                  <a:srgbClr val="FFFFFF"/>
                </a:buClr>
                <a:buSzPts val="1800"/>
              </a:pPr>
              <a:r>
                <a:rPr lang="en-US" sz="2000">
                  <a:solidFill>
                    <a:srgbClr val="FFFFFF"/>
                  </a:solidFill>
                  <a:latin typeface="Texta Book" pitchFamily="2" charset="77"/>
                  <a:sym typeface="Roboto Light"/>
                </a:rPr>
                <a:t>Improving care quality &amp; member outcomes</a:t>
              </a:r>
              <a:endParaRPr sz="2000">
                <a:solidFill>
                  <a:srgbClr val="FFFFFF"/>
                </a:solidFill>
                <a:latin typeface="Texta Book" pitchFamily="2" charset="77"/>
                <a:sym typeface="Roboto"/>
              </a:endParaRPr>
            </a:p>
          </p:txBody>
        </p:sp>
      </p:grpSp>
      <p:grpSp>
        <p:nvGrpSpPr>
          <p:cNvPr id="29" name="Google Shape;243;p14">
            <a:extLst>
              <a:ext uri="{FF2B5EF4-FFF2-40B4-BE49-F238E27FC236}">
                <a16:creationId xmlns:a16="http://schemas.microsoft.com/office/drawing/2014/main" id="{9E4281FA-4C12-49C4-4062-804631AA0192}"/>
              </a:ext>
            </a:extLst>
          </p:cNvPr>
          <p:cNvGrpSpPr/>
          <p:nvPr/>
        </p:nvGrpSpPr>
        <p:grpSpPr>
          <a:xfrm>
            <a:off x="9492696" y="3607393"/>
            <a:ext cx="5137703" cy="801943"/>
            <a:chOff x="5647768" y="2032690"/>
            <a:chExt cx="3856845" cy="602014"/>
          </a:xfrm>
        </p:grpSpPr>
        <p:sp>
          <p:nvSpPr>
            <p:cNvPr id="30" name="Google Shape;244;p14">
              <a:extLst>
                <a:ext uri="{FF2B5EF4-FFF2-40B4-BE49-F238E27FC236}">
                  <a16:creationId xmlns:a16="http://schemas.microsoft.com/office/drawing/2014/main" id="{730422E2-45A5-7D43-DE66-8A9BC5154A01}"/>
                </a:ext>
              </a:extLst>
            </p:cNvPr>
            <p:cNvSpPr/>
            <p:nvPr/>
          </p:nvSpPr>
          <p:spPr>
            <a:xfrm rot="10800000">
              <a:off x="5647768" y="2075563"/>
              <a:ext cx="3856845" cy="499776"/>
            </a:xfrm>
            <a:prstGeom prst="homePlate">
              <a:avLst>
                <a:gd name="adj" fmla="val 42687"/>
              </a:avLst>
            </a:prstGeom>
            <a:solidFill>
              <a:schemeClr val="accent1"/>
            </a:solidFill>
            <a:ln>
              <a:noFill/>
            </a:ln>
          </p:spPr>
          <p:txBody>
            <a:bodyPr spcFirstLastPara="1" wrap="square" lIns="121787" tIns="60877" rIns="121787" bIns="60877" anchor="ctr" anchorCtr="0">
              <a:noAutofit/>
            </a:bodyPr>
            <a:lstStyle/>
            <a:p>
              <a:pPr algn="ctr" defTabSz="457200">
                <a:buClr>
                  <a:srgbClr val="000000"/>
                </a:buClr>
                <a:buSzPts val="1350"/>
              </a:pPr>
              <a:endParaRPr sz="1500">
                <a:solidFill>
                  <a:srgbClr val="FFFFFF"/>
                </a:solidFill>
                <a:latin typeface="Aventa" pitchFamily="2" charset="77"/>
                <a:ea typeface="Roboto"/>
                <a:cs typeface="Roboto"/>
                <a:sym typeface="Roboto"/>
              </a:endParaRPr>
            </a:p>
          </p:txBody>
        </p:sp>
        <p:sp>
          <p:nvSpPr>
            <p:cNvPr id="31" name="Google Shape;245;p14">
              <a:extLst>
                <a:ext uri="{FF2B5EF4-FFF2-40B4-BE49-F238E27FC236}">
                  <a16:creationId xmlns:a16="http://schemas.microsoft.com/office/drawing/2014/main" id="{A5803B7D-1A10-0C92-705B-EE46719AE0E2}"/>
                </a:ext>
              </a:extLst>
            </p:cNvPr>
            <p:cNvSpPr/>
            <p:nvPr/>
          </p:nvSpPr>
          <p:spPr>
            <a:xfrm>
              <a:off x="6010769" y="2032690"/>
              <a:ext cx="2792906" cy="602014"/>
            </a:xfrm>
            <a:prstGeom prst="roundRect">
              <a:avLst>
                <a:gd name="adj" fmla="val 9273"/>
              </a:avLst>
            </a:prstGeom>
            <a:noFill/>
            <a:ln>
              <a:noFill/>
            </a:ln>
          </p:spPr>
          <p:txBody>
            <a:bodyPr spcFirstLastPara="1" wrap="square" lIns="121787" tIns="60877" rIns="121787" bIns="60877" anchor="ctr" anchorCtr="0">
              <a:noAutofit/>
            </a:bodyPr>
            <a:lstStyle/>
            <a:p>
              <a:pPr marL="14804" algn="ctr">
                <a:lnSpc>
                  <a:spcPts val="2200"/>
                </a:lnSpc>
                <a:buClr>
                  <a:srgbClr val="FFFFFF"/>
                </a:buClr>
                <a:buSzPts val="1800"/>
              </a:pPr>
              <a:r>
                <a:rPr lang="en-US" sz="2000">
                  <a:solidFill>
                    <a:srgbClr val="FFFFFF"/>
                  </a:solidFill>
                  <a:latin typeface="Texta Book" pitchFamily="2" charset="77"/>
                  <a:sym typeface="Roboto Light"/>
                </a:rPr>
                <a:t>Digital transformation adoption </a:t>
              </a:r>
              <a:endParaRPr sz="2000">
                <a:solidFill>
                  <a:srgbClr val="FFFFFF"/>
                </a:solidFill>
                <a:latin typeface="Texta Book" pitchFamily="2" charset="77"/>
                <a:sym typeface="Roboto"/>
              </a:endParaRPr>
            </a:p>
          </p:txBody>
        </p:sp>
      </p:grpSp>
      <p:sp>
        <p:nvSpPr>
          <p:cNvPr id="34" name="Google Shape;248;p14">
            <a:extLst>
              <a:ext uri="{FF2B5EF4-FFF2-40B4-BE49-F238E27FC236}">
                <a16:creationId xmlns:a16="http://schemas.microsoft.com/office/drawing/2014/main" id="{580CC0A9-5B39-FEAC-F501-0A160A15AC42}"/>
              </a:ext>
            </a:extLst>
          </p:cNvPr>
          <p:cNvSpPr/>
          <p:nvPr/>
        </p:nvSpPr>
        <p:spPr>
          <a:xfrm>
            <a:off x="5967014" y="4989329"/>
            <a:ext cx="2883080" cy="806976"/>
          </a:xfrm>
          <a:prstGeom prst="rect">
            <a:avLst/>
          </a:prstGeom>
          <a:solidFill>
            <a:srgbClr val="FFFFFF"/>
          </a:solidFill>
          <a:ln w="25400" cap="flat" cmpd="sng">
            <a:solidFill>
              <a:srgbClr val="005D76"/>
            </a:solidFill>
            <a:prstDash val="solid"/>
            <a:round/>
            <a:headEnd type="none" w="sm" len="sm"/>
            <a:tailEnd type="none" w="sm" len="sm"/>
          </a:ln>
        </p:spPr>
        <p:txBody>
          <a:bodyPr spcFirstLastPara="1" wrap="square" lIns="121787" tIns="60877" rIns="121787" bIns="60877" anchor="ctr" anchorCtr="0">
            <a:noAutofit/>
          </a:bodyPr>
          <a:lstStyle/>
          <a:p>
            <a:pPr algn="ctr" defTabSz="457200">
              <a:buClr>
                <a:srgbClr val="000000"/>
              </a:buClr>
              <a:buSzPts val="1400"/>
            </a:pPr>
            <a:endParaRPr sz="1865">
              <a:solidFill>
                <a:srgbClr val="FFFFFF"/>
              </a:solidFill>
              <a:latin typeface="Roboto"/>
              <a:ea typeface="Roboto"/>
              <a:cs typeface="Roboto"/>
              <a:sym typeface="Roboto"/>
            </a:endParaRPr>
          </a:p>
        </p:txBody>
      </p:sp>
      <p:pic>
        <p:nvPicPr>
          <p:cNvPr id="35" name="Google Shape;249;p14" descr="A close up of a sign&#10;&#10;Description automatically generated">
            <a:extLst>
              <a:ext uri="{FF2B5EF4-FFF2-40B4-BE49-F238E27FC236}">
                <a16:creationId xmlns:a16="http://schemas.microsoft.com/office/drawing/2014/main" id="{DCE880F1-7AE1-74F9-3720-632556CF882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82648" y="5131250"/>
            <a:ext cx="2317918" cy="537079"/>
          </a:xfrm>
          <a:prstGeom prst="rect">
            <a:avLst/>
          </a:prstGeom>
          <a:noFill/>
          <a:ln>
            <a:noFill/>
          </a:ln>
        </p:spPr>
      </p:pic>
    </p:spTree>
    <p:extLst>
      <p:ext uri="{BB962C8B-B14F-4D97-AF65-F5344CB8AC3E}">
        <p14:creationId xmlns:p14="http://schemas.microsoft.com/office/powerpoint/2010/main" val="48291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p:tgtEl>
                                          <p:spTgt spid="1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p:tgtEl>
                                          <p:spTgt spid="23"/>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1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p:tgtEl>
                                          <p:spTgt spid="11"/>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10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1000"/>
                                        <p:tgtEl>
                                          <p:spTgt spid="29"/>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p:tgtEl>
                                          <p:spTgt spid="5"/>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0"/>
                                        <p:tgtEl>
                                          <p:spTgt spid="26"/>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3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p:tgtEl>
                                          <p:spTgt spid="8"/>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3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000"/>
                                        <p:tgtEl>
                                          <p:spTgt spid="20"/>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3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p:tgtEl>
                                          <p:spTgt spid="1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7FB99-EFE5-1695-06CB-76D751276F8A}"/>
              </a:ext>
            </a:extLst>
          </p:cNvPr>
          <p:cNvSpPr>
            <a:spLocks noGrp="1"/>
          </p:cNvSpPr>
          <p:nvPr>
            <p:ph type="sldNum" sz="quarter" idx="14"/>
          </p:nvPr>
        </p:nvSpPr>
        <p:spPr/>
        <p:txBody>
          <a:bodyPr/>
          <a:lstStyle/>
          <a:p>
            <a:fld id="{C0D0E87D-399F-EB4E-BCA3-C2811CAA7645}" type="slidenum">
              <a:rPr lang="en-US" smtClean="0"/>
              <a:pPr/>
              <a:t>16</a:t>
            </a:fld>
            <a:endParaRPr lang="en-US"/>
          </a:p>
        </p:txBody>
      </p:sp>
      <p:sp>
        <p:nvSpPr>
          <p:cNvPr id="3" name="Text Placeholder 2">
            <a:extLst>
              <a:ext uri="{FF2B5EF4-FFF2-40B4-BE49-F238E27FC236}">
                <a16:creationId xmlns:a16="http://schemas.microsoft.com/office/drawing/2014/main" id="{479D5ECE-1CB5-F7CB-35FE-10951DFF4DA6}"/>
              </a:ext>
            </a:extLst>
          </p:cNvPr>
          <p:cNvSpPr>
            <a:spLocks noGrp="1"/>
          </p:cNvSpPr>
          <p:nvPr>
            <p:ph type="body" sz="quarter" idx="10"/>
          </p:nvPr>
        </p:nvSpPr>
        <p:spPr/>
        <p:txBody>
          <a:bodyPr/>
          <a:lstStyle/>
          <a:p>
            <a:r>
              <a:rPr lang="en-US"/>
              <a:t>Time to Discuss</a:t>
            </a:r>
          </a:p>
        </p:txBody>
      </p:sp>
      <p:sp>
        <p:nvSpPr>
          <p:cNvPr id="4" name="Text Placeholder 4">
            <a:extLst>
              <a:ext uri="{FF2B5EF4-FFF2-40B4-BE49-F238E27FC236}">
                <a16:creationId xmlns:a16="http://schemas.microsoft.com/office/drawing/2014/main" id="{CE49C9DF-EF97-A843-7175-B4F468007B20}"/>
              </a:ext>
            </a:extLst>
          </p:cNvPr>
          <p:cNvSpPr txBox="1">
            <a:spLocks/>
          </p:cNvSpPr>
          <p:nvPr/>
        </p:nvSpPr>
        <p:spPr>
          <a:xfrm>
            <a:off x="457200" y="1299411"/>
            <a:ext cx="11217729" cy="3600986"/>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 sz="2400"/>
              <a:t>Staff productivity during change....</a:t>
            </a:r>
          </a:p>
          <a:p>
            <a:endParaRPr lang="en" sz="2400"/>
          </a:p>
          <a:p>
            <a:r>
              <a:rPr lang="en" sz="2400"/>
              <a:t>How change feels to staff....</a:t>
            </a:r>
          </a:p>
          <a:p>
            <a:endParaRPr lang="en" sz="2400"/>
          </a:p>
          <a:p>
            <a:r>
              <a:rPr lang="en" sz="2400"/>
              <a:t>How teams discuss change....</a:t>
            </a:r>
            <a:endParaRPr lang="en" sz="2400" b="1"/>
          </a:p>
          <a:p>
            <a:endParaRPr lang="en" sz="2400" b="1"/>
          </a:p>
          <a:p>
            <a:r>
              <a:rPr lang="en" sz="2400" b="1"/>
              <a:t>How does knowing the </a:t>
            </a:r>
            <a:r>
              <a:rPr lang="en" sz="2400" b="1" u="sng"/>
              <a:t>WHY</a:t>
            </a:r>
            <a:r>
              <a:rPr lang="en" sz="2400" b="1"/>
              <a:t> help? </a:t>
            </a:r>
          </a:p>
        </p:txBody>
      </p:sp>
      <p:pic>
        <p:nvPicPr>
          <p:cNvPr id="1026" name="Picture 2" descr="Care - GettyImages-1477137203">
            <a:extLst>
              <a:ext uri="{FF2B5EF4-FFF2-40B4-BE49-F238E27FC236}">
                <a16:creationId xmlns:a16="http://schemas.microsoft.com/office/drawing/2014/main" id="{5F7445D1-43A6-66FF-20E6-8DF55CCD4C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89" r="10858"/>
          <a:stretch/>
        </p:blipFill>
        <p:spPr bwMode="auto">
          <a:xfrm>
            <a:off x="7286028" y="921318"/>
            <a:ext cx="7344372" cy="730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912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7FB99-EFE5-1695-06CB-76D751276F8A}"/>
              </a:ext>
            </a:extLst>
          </p:cNvPr>
          <p:cNvSpPr>
            <a:spLocks noGrp="1"/>
          </p:cNvSpPr>
          <p:nvPr>
            <p:ph type="sldNum" sz="quarter" idx="14"/>
          </p:nvPr>
        </p:nvSpPr>
        <p:spPr/>
        <p:txBody>
          <a:bodyPr/>
          <a:lstStyle/>
          <a:p>
            <a:fld id="{C0D0E87D-399F-EB4E-BCA3-C2811CAA7645}" type="slidenum">
              <a:rPr lang="en-US" smtClean="0"/>
              <a:pPr/>
              <a:t>17</a:t>
            </a:fld>
            <a:endParaRPr lang="en-US"/>
          </a:p>
        </p:txBody>
      </p:sp>
      <p:sp>
        <p:nvSpPr>
          <p:cNvPr id="3" name="Text Placeholder 2">
            <a:extLst>
              <a:ext uri="{FF2B5EF4-FFF2-40B4-BE49-F238E27FC236}">
                <a16:creationId xmlns:a16="http://schemas.microsoft.com/office/drawing/2014/main" id="{479D5ECE-1CB5-F7CB-35FE-10951DFF4DA6}"/>
              </a:ext>
            </a:extLst>
          </p:cNvPr>
          <p:cNvSpPr>
            <a:spLocks noGrp="1"/>
          </p:cNvSpPr>
          <p:nvPr>
            <p:ph type="body" sz="quarter" idx="10"/>
          </p:nvPr>
        </p:nvSpPr>
        <p:spPr/>
        <p:txBody>
          <a:bodyPr/>
          <a:lstStyle/>
          <a:p>
            <a:r>
              <a:rPr lang="en-US"/>
              <a:t>Leading through Change: Conveying the Why</a:t>
            </a:r>
          </a:p>
        </p:txBody>
      </p:sp>
      <p:pic>
        <p:nvPicPr>
          <p:cNvPr id="5" name="Picture 4" descr="A blue line drawing of a person in a circle&#10;&#10;Description automatically generated">
            <a:extLst>
              <a:ext uri="{FF2B5EF4-FFF2-40B4-BE49-F238E27FC236}">
                <a16:creationId xmlns:a16="http://schemas.microsoft.com/office/drawing/2014/main" id="{01648728-F00C-0C14-65B3-9EAF90A36E72}"/>
              </a:ext>
            </a:extLst>
          </p:cNvPr>
          <p:cNvPicPr>
            <a:picLocks noChangeAspect="1"/>
          </p:cNvPicPr>
          <p:nvPr/>
        </p:nvPicPr>
        <p:blipFill>
          <a:blip r:embed="rId3"/>
          <a:stretch>
            <a:fillRect/>
          </a:stretch>
        </p:blipFill>
        <p:spPr>
          <a:xfrm>
            <a:off x="502988" y="2882839"/>
            <a:ext cx="1828800" cy="1828800"/>
          </a:xfrm>
          <a:prstGeom prst="rect">
            <a:avLst/>
          </a:prstGeom>
        </p:spPr>
      </p:pic>
      <p:pic>
        <p:nvPicPr>
          <p:cNvPr id="6" name="Picture 5" descr="A blue line drawing of gears and arrows&#10;&#10;Description automatically generated">
            <a:extLst>
              <a:ext uri="{FF2B5EF4-FFF2-40B4-BE49-F238E27FC236}">
                <a16:creationId xmlns:a16="http://schemas.microsoft.com/office/drawing/2014/main" id="{D16CA67E-7925-232F-6A25-4666F42552F6}"/>
              </a:ext>
            </a:extLst>
          </p:cNvPr>
          <p:cNvPicPr>
            <a:picLocks noChangeAspect="1"/>
          </p:cNvPicPr>
          <p:nvPr/>
        </p:nvPicPr>
        <p:blipFill>
          <a:blip r:embed="rId4"/>
          <a:stretch>
            <a:fillRect/>
          </a:stretch>
        </p:blipFill>
        <p:spPr>
          <a:xfrm>
            <a:off x="6332426" y="2882839"/>
            <a:ext cx="1828800" cy="1828800"/>
          </a:xfrm>
          <a:prstGeom prst="rect">
            <a:avLst/>
          </a:prstGeom>
        </p:spPr>
      </p:pic>
      <p:pic>
        <p:nvPicPr>
          <p:cNvPr id="7" name="Picture 6" descr="A finger touching a gear&#10;&#10;Description automatically generated">
            <a:extLst>
              <a:ext uri="{FF2B5EF4-FFF2-40B4-BE49-F238E27FC236}">
                <a16:creationId xmlns:a16="http://schemas.microsoft.com/office/drawing/2014/main" id="{9E0271D2-AB15-250C-3709-A99B4AF9FAEB}"/>
              </a:ext>
            </a:extLst>
          </p:cNvPr>
          <p:cNvPicPr>
            <a:picLocks noChangeAspect="1"/>
          </p:cNvPicPr>
          <p:nvPr/>
        </p:nvPicPr>
        <p:blipFill>
          <a:blip r:embed="rId5"/>
          <a:stretch>
            <a:fillRect/>
          </a:stretch>
        </p:blipFill>
        <p:spPr>
          <a:xfrm>
            <a:off x="9247145" y="2882839"/>
            <a:ext cx="1828800" cy="1828800"/>
          </a:xfrm>
          <a:prstGeom prst="rect">
            <a:avLst/>
          </a:prstGeom>
        </p:spPr>
      </p:pic>
      <p:pic>
        <p:nvPicPr>
          <p:cNvPr id="8" name="Picture 7" descr="A cloud with circuit lines&#10;&#10;Description automatically generated">
            <a:extLst>
              <a:ext uri="{FF2B5EF4-FFF2-40B4-BE49-F238E27FC236}">
                <a16:creationId xmlns:a16="http://schemas.microsoft.com/office/drawing/2014/main" id="{C8DEAE39-0A8B-A72A-5561-44F323EAD573}"/>
              </a:ext>
            </a:extLst>
          </p:cNvPr>
          <p:cNvPicPr>
            <a:picLocks noChangeAspect="1"/>
          </p:cNvPicPr>
          <p:nvPr/>
        </p:nvPicPr>
        <p:blipFill>
          <a:blip r:embed="rId6"/>
          <a:stretch>
            <a:fillRect/>
          </a:stretch>
        </p:blipFill>
        <p:spPr>
          <a:xfrm>
            <a:off x="12161866" y="2882839"/>
            <a:ext cx="1828800" cy="1828800"/>
          </a:xfrm>
          <a:prstGeom prst="rect">
            <a:avLst/>
          </a:prstGeom>
        </p:spPr>
      </p:pic>
      <p:pic>
        <p:nvPicPr>
          <p:cNvPr id="9" name="Picture 8" descr="A logo of a globe and handshake&#10;&#10;Description automatically generated">
            <a:extLst>
              <a:ext uri="{FF2B5EF4-FFF2-40B4-BE49-F238E27FC236}">
                <a16:creationId xmlns:a16="http://schemas.microsoft.com/office/drawing/2014/main" id="{BF6F987A-1725-6E66-A208-7363A45EFFEF}"/>
              </a:ext>
            </a:extLst>
          </p:cNvPr>
          <p:cNvPicPr>
            <a:picLocks noChangeAspect="1"/>
          </p:cNvPicPr>
          <p:nvPr/>
        </p:nvPicPr>
        <p:blipFill>
          <a:blip r:embed="rId7"/>
          <a:stretch>
            <a:fillRect/>
          </a:stretch>
        </p:blipFill>
        <p:spPr>
          <a:xfrm>
            <a:off x="3417707" y="2882839"/>
            <a:ext cx="1828800" cy="1828800"/>
          </a:xfrm>
          <a:prstGeom prst="rect">
            <a:avLst/>
          </a:prstGeom>
        </p:spPr>
      </p:pic>
      <p:sp>
        <p:nvSpPr>
          <p:cNvPr id="10" name="Google Shape;393;p48">
            <a:extLst>
              <a:ext uri="{FF2B5EF4-FFF2-40B4-BE49-F238E27FC236}">
                <a16:creationId xmlns:a16="http://schemas.microsoft.com/office/drawing/2014/main" id="{CE35F9B9-612D-56C7-6E48-065A89EE9A92}"/>
              </a:ext>
            </a:extLst>
          </p:cNvPr>
          <p:cNvSpPr txBox="1">
            <a:spLocks/>
          </p:cNvSpPr>
          <p:nvPr/>
        </p:nvSpPr>
        <p:spPr>
          <a:xfrm>
            <a:off x="218652" y="4750215"/>
            <a:ext cx="2397471" cy="393536"/>
          </a:xfrm>
          <a:prstGeom prst="rect">
            <a:avLst/>
          </a:prstGeom>
          <a:noFill/>
          <a:ln>
            <a:noFill/>
          </a:ln>
        </p:spPr>
        <p:txBody>
          <a:bodyPr spcFirstLastPara="1" wrap="square" lIns="91340" tIns="91340" rIns="91340" bIns="9134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buNone/>
            </a:pPr>
            <a:r>
              <a:rPr lang="en-US" sz="1800">
                <a:latin typeface="Arial Nova" panose="020B0504020202020204" pitchFamily="34" charset="0"/>
                <a:ea typeface="Roboto"/>
                <a:cs typeface="Roboto"/>
              </a:rPr>
              <a:t>Encourage Communication</a:t>
            </a:r>
            <a:endParaRPr lang="en-US" sz="3600">
              <a:latin typeface="Arial Nova" panose="020B0504020202020204" pitchFamily="34" charset="0"/>
              <a:ea typeface="Roboto"/>
              <a:cs typeface="Roboto"/>
              <a:sym typeface="Roboto"/>
            </a:endParaRPr>
          </a:p>
        </p:txBody>
      </p:sp>
      <p:sp>
        <p:nvSpPr>
          <p:cNvPr id="11" name="Google Shape;395;p48">
            <a:extLst>
              <a:ext uri="{FF2B5EF4-FFF2-40B4-BE49-F238E27FC236}">
                <a16:creationId xmlns:a16="http://schemas.microsoft.com/office/drawing/2014/main" id="{1A245EC9-D258-6ACA-FF90-6578C140544D}"/>
              </a:ext>
            </a:extLst>
          </p:cNvPr>
          <p:cNvSpPr txBox="1">
            <a:spLocks/>
          </p:cNvSpPr>
          <p:nvPr/>
        </p:nvSpPr>
        <p:spPr>
          <a:xfrm>
            <a:off x="3150465" y="4773570"/>
            <a:ext cx="2397471" cy="393536"/>
          </a:xfrm>
          <a:prstGeom prst="rect">
            <a:avLst/>
          </a:prstGeom>
          <a:noFill/>
          <a:ln>
            <a:noFill/>
          </a:ln>
        </p:spPr>
        <p:txBody>
          <a:bodyPr spcFirstLastPara="1" wrap="square" lIns="91340" tIns="91340" rIns="91340" bIns="9134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buNone/>
            </a:pPr>
            <a:r>
              <a:rPr lang="en-US" sz="1800">
                <a:latin typeface="Arial Nova" panose="020B0504020202020204" pitchFamily="34" charset="0"/>
                <a:ea typeface="Roboto"/>
                <a:cs typeface="Roboto"/>
              </a:rPr>
              <a:t>Address Uncertainty </a:t>
            </a:r>
            <a:endParaRPr lang="en-US" sz="3600">
              <a:latin typeface="Arial Nova" panose="020B0504020202020204" pitchFamily="34" charset="0"/>
              <a:ea typeface="Roboto"/>
              <a:cs typeface="Roboto"/>
              <a:sym typeface="Roboto"/>
            </a:endParaRPr>
          </a:p>
        </p:txBody>
      </p:sp>
      <p:sp>
        <p:nvSpPr>
          <p:cNvPr id="12" name="Google Shape;397;p48">
            <a:extLst>
              <a:ext uri="{FF2B5EF4-FFF2-40B4-BE49-F238E27FC236}">
                <a16:creationId xmlns:a16="http://schemas.microsoft.com/office/drawing/2014/main" id="{DBC5C641-F846-C689-B5C4-5B93D03A968F}"/>
              </a:ext>
            </a:extLst>
          </p:cNvPr>
          <p:cNvSpPr txBox="1">
            <a:spLocks/>
          </p:cNvSpPr>
          <p:nvPr/>
        </p:nvSpPr>
        <p:spPr>
          <a:xfrm>
            <a:off x="6082278" y="4769526"/>
            <a:ext cx="2397471" cy="393536"/>
          </a:xfrm>
          <a:prstGeom prst="rect">
            <a:avLst/>
          </a:prstGeom>
          <a:noFill/>
          <a:ln>
            <a:noFill/>
          </a:ln>
        </p:spPr>
        <p:txBody>
          <a:bodyPr spcFirstLastPara="1" wrap="square" lIns="91340" tIns="91340" rIns="91340" bIns="9134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buNone/>
            </a:pPr>
            <a:r>
              <a:rPr lang="en-US" sz="1800">
                <a:latin typeface="Arial Nova" panose="020B0504020202020204" pitchFamily="34" charset="0"/>
                <a:ea typeface="Roboto"/>
                <a:cs typeface="Roboto"/>
              </a:rPr>
              <a:t>Guide to Solutions</a:t>
            </a:r>
            <a:endParaRPr lang="en-US" sz="3600">
              <a:latin typeface="Arial Nova" panose="020B0504020202020204" pitchFamily="34" charset="0"/>
              <a:ea typeface="Roboto"/>
              <a:cs typeface="Roboto"/>
              <a:sym typeface="Roboto"/>
            </a:endParaRPr>
          </a:p>
        </p:txBody>
      </p:sp>
      <p:sp>
        <p:nvSpPr>
          <p:cNvPr id="13" name="Google Shape;399;p48">
            <a:extLst>
              <a:ext uri="{FF2B5EF4-FFF2-40B4-BE49-F238E27FC236}">
                <a16:creationId xmlns:a16="http://schemas.microsoft.com/office/drawing/2014/main" id="{3B26670C-EB2D-F75C-574F-0BFF794EB3A6}"/>
              </a:ext>
            </a:extLst>
          </p:cNvPr>
          <p:cNvSpPr txBox="1">
            <a:spLocks/>
          </p:cNvSpPr>
          <p:nvPr/>
        </p:nvSpPr>
        <p:spPr>
          <a:xfrm>
            <a:off x="9014091" y="4750215"/>
            <a:ext cx="2397471" cy="393536"/>
          </a:xfrm>
          <a:prstGeom prst="rect">
            <a:avLst/>
          </a:prstGeom>
          <a:noFill/>
          <a:ln>
            <a:noFill/>
          </a:ln>
        </p:spPr>
        <p:txBody>
          <a:bodyPr spcFirstLastPara="1" wrap="square" lIns="91340" tIns="91340" rIns="91340" bIns="9134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buNone/>
            </a:pPr>
            <a:r>
              <a:rPr lang="en-US" sz="1800">
                <a:latin typeface="Arial Nova" panose="020B0504020202020204" pitchFamily="34" charset="0"/>
                <a:ea typeface="Roboto"/>
                <a:cs typeface="Roboto"/>
              </a:rPr>
              <a:t>Remove Barriers</a:t>
            </a:r>
            <a:endParaRPr lang="en-US" sz="3600">
              <a:latin typeface="Arial Nova" panose="020B0504020202020204" pitchFamily="34" charset="0"/>
              <a:ea typeface="Roboto"/>
              <a:cs typeface="Roboto"/>
              <a:sym typeface="Roboto"/>
            </a:endParaRPr>
          </a:p>
        </p:txBody>
      </p:sp>
      <p:sp>
        <p:nvSpPr>
          <p:cNvPr id="14" name="Google Shape;401;p48">
            <a:extLst>
              <a:ext uri="{FF2B5EF4-FFF2-40B4-BE49-F238E27FC236}">
                <a16:creationId xmlns:a16="http://schemas.microsoft.com/office/drawing/2014/main" id="{E1DD4338-79AC-3D89-1040-58AC3E4EDB54}"/>
              </a:ext>
            </a:extLst>
          </p:cNvPr>
          <p:cNvSpPr txBox="1">
            <a:spLocks/>
          </p:cNvSpPr>
          <p:nvPr/>
        </p:nvSpPr>
        <p:spPr>
          <a:xfrm>
            <a:off x="11945903" y="4750215"/>
            <a:ext cx="2397471" cy="393536"/>
          </a:xfrm>
          <a:prstGeom prst="rect">
            <a:avLst/>
          </a:prstGeom>
          <a:noFill/>
          <a:ln>
            <a:noFill/>
          </a:ln>
        </p:spPr>
        <p:txBody>
          <a:bodyPr spcFirstLastPara="1" wrap="square" lIns="91340" tIns="91340" rIns="91340" bIns="9134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buNone/>
            </a:pPr>
            <a:r>
              <a:rPr lang="en-US" sz="1800">
                <a:latin typeface="Arial Nova" panose="020B0504020202020204" pitchFamily="34" charset="0"/>
                <a:ea typeface="Roboto"/>
                <a:cs typeface="Roboto"/>
              </a:rPr>
              <a:t>Model Innovative Mindset</a:t>
            </a:r>
            <a:endParaRPr lang="en-US" sz="3600">
              <a:latin typeface="Arial Nova" panose="020B0504020202020204" pitchFamily="34" charset="0"/>
              <a:ea typeface="Roboto"/>
              <a:cs typeface="Roboto"/>
              <a:sym typeface="Roboto"/>
            </a:endParaRPr>
          </a:p>
        </p:txBody>
      </p:sp>
      <p:sp>
        <p:nvSpPr>
          <p:cNvPr id="25" name="Google Shape;394;p48">
            <a:extLst>
              <a:ext uri="{FF2B5EF4-FFF2-40B4-BE49-F238E27FC236}">
                <a16:creationId xmlns:a16="http://schemas.microsoft.com/office/drawing/2014/main" id="{87D8169A-03D7-C91D-E7EB-9A26C1AE6FF1}"/>
              </a:ext>
            </a:extLst>
          </p:cNvPr>
          <p:cNvSpPr txBox="1">
            <a:spLocks/>
          </p:cNvSpPr>
          <p:nvPr/>
        </p:nvSpPr>
        <p:spPr>
          <a:xfrm>
            <a:off x="332821" y="5304389"/>
            <a:ext cx="2169131" cy="674441"/>
          </a:xfrm>
          <a:prstGeom prst="rect">
            <a:avLst/>
          </a:prstGeom>
          <a:noFill/>
          <a:ln>
            <a:noFill/>
          </a:ln>
        </p:spPr>
        <p:txBody>
          <a:bodyPr spcFirstLastPara="1" wrap="square" lIns="91340" tIns="91340" rIns="91340" bIns="9134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600" b="0">
                <a:latin typeface="Arial Nova" panose="020B0504020202020204" pitchFamily="34" charset="0"/>
              </a:rPr>
              <a:t>What do you NOT want to tell me? </a:t>
            </a:r>
          </a:p>
        </p:txBody>
      </p:sp>
      <p:sp>
        <p:nvSpPr>
          <p:cNvPr id="26" name="Google Shape;396;p48">
            <a:extLst>
              <a:ext uri="{FF2B5EF4-FFF2-40B4-BE49-F238E27FC236}">
                <a16:creationId xmlns:a16="http://schemas.microsoft.com/office/drawing/2014/main" id="{60B08D38-1161-0395-97A8-E500A081ACD2}"/>
              </a:ext>
            </a:extLst>
          </p:cNvPr>
          <p:cNvSpPr txBox="1">
            <a:spLocks/>
          </p:cNvSpPr>
          <p:nvPr/>
        </p:nvSpPr>
        <p:spPr>
          <a:xfrm>
            <a:off x="3247541" y="5304389"/>
            <a:ext cx="2169131" cy="684128"/>
          </a:xfrm>
          <a:prstGeom prst="rect">
            <a:avLst/>
          </a:prstGeom>
          <a:noFill/>
          <a:ln>
            <a:noFill/>
          </a:ln>
        </p:spPr>
        <p:txBody>
          <a:bodyPr spcFirstLastPara="1" wrap="square" lIns="91340" tIns="91340" rIns="91340" bIns="9134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600" b="0">
                <a:latin typeface="Arial Nova" panose="020B0504020202020204" pitchFamily="34" charset="0"/>
              </a:rPr>
              <a:t>What is keeping you up at night about this change? </a:t>
            </a:r>
          </a:p>
        </p:txBody>
      </p:sp>
      <p:sp>
        <p:nvSpPr>
          <p:cNvPr id="27" name="Google Shape;398;p48">
            <a:extLst>
              <a:ext uri="{FF2B5EF4-FFF2-40B4-BE49-F238E27FC236}">
                <a16:creationId xmlns:a16="http://schemas.microsoft.com/office/drawing/2014/main" id="{6679E55F-F640-A170-02ED-F3642A73CA45}"/>
              </a:ext>
            </a:extLst>
          </p:cNvPr>
          <p:cNvSpPr txBox="1">
            <a:spLocks/>
          </p:cNvSpPr>
          <p:nvPr/>
        </p:nvSpPr>
        <p:spPr>
          <a:xfrm>
            <a:off x="6152996" y="5304389"/>
            <a:ext cx="2187659" cy="572735"/>
          </a:xfrm>
          <a:prstGeom prst="rect">
            <a:avLst/>
          </a:prstGeom>
          <a:noFill/>
          <a:ln>
            <a:noFill/>
          </a:ln>
        </p:spPr>
        <p:txBody>
          <a:bodyPr spcFirstLastPara="1" wrap="square" lIns="91340" tIns="91340" rIns="91340" bIns="9134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600" b="0">
                <a:latin typeface="Arial Nova" panose="020B0504020202020204" pitchFamily="34" charset="0"/>
              </a:rPr>
              <a:t>Ask staff to bring a potential solution WITH any identified problem.</a:t>
            </a:r>
          </a:p>
        </p:txBody>
      </p:sp>
      <p:sp>
        <p:nvSpPr>
          <p:cNvPr id="28" name="Google Shape;400;p48">
            <a:extLst>
              <a:ext uri="{FF2B5EF4-FFF2-40B4-BE49-F238E27FC236}">
                <a16:creationId xmlns:a16="http://schemas.microsoft.com/office/drawing/2014/main" id="{F8C269AB-DAAD-F535-4ADD-BC88EC58B529}"/>
              </a:ext>
            </a:extLst>
          </p:cNvPr>
          <p:cNvSpPr txBox="1">
            <a:spLocks/>
          </p:cNvSpPr>
          <p:nvPr/>
        </p:nvSpPr>
        <p:spPr>
          <a:xfrm>
            <a:off x="9136089" y="5304389"/>
            <a:ext cx="2169131" cy="393536"/>
          </a:xfrm>
          <a:prstGeom prst="rect">
            <a:avLst/>
          </a:prstGeom>
          <a:noFill/>
          <a:ln>
            <a:noFill/>
          </a:ln>
        </p:spPr>
        <p:txBody>
          <a:bodyPr spcFirstLastPara="1" wrap="square" lIns="91340" tIns="91340" rIns="91340" bIns="9134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600" b="0">
                <a:latin typeface="Arial Nova" panose="020B0504020202020204" pitchFamily="34" charset="0"/>
              </a:rPr>
              <a:t>Daily stand ups with the team.</a:t>
            </a:r>
          </a:p>
        </p:txBody>
      </p:sp>
      <p:sp>
        <p:nvSpPr>
          <p:cNvPr id="29" name="Google Shape;402;p48">
            <a:extLst>
              <a:ext uri="{FF2B5EF4-FFF2-40B4-BE49-F238E27FC236}">
                <a16:creationId xmlns:a16="http://schemas.microsoft.com/office/drawing/2014/main" id="{EAD2D0AD-195C-5819-6CCE-6FEDC02AF1CC}"/>
              </a:ext>
            </a:extLst>
          </p:cNvPr>
          <p:cNvSpPr txBox="1">
            <a:spLocks/>
          </p:cNvSpPr>
          <p:nvPr/>
        </p:nvSpPr>
        <p:spPr>
          <a:xfrm>
            <a:off x="12060072" y="5304389"/>
            <a:ext cx="2169131" cy="519459"/>
          </a:xfrm>
          <a:prstGeom prst="rect">
            <a:avLst/>
          </a:prstGeom>
          <a:noFill/>
          <a:ln>
            <a:noFill/>
          </a:ln>
        </p:spPr>
        <p:txBody>
          <a:bodyPr spcFirstLastPara="1" wrap="square" lIns="91340" tIns="91340" rIns="91340" bIns="9134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600" b="0">
                <a:latin typeface="Arial Nova" panose="020B0504020202020204" pitchFamily="34" charset="0"/>
              </a:rPr>
              <a:t>Pace of the pack is determined by the leader.</a:t>
            </a:r>
          </a:p>
        </p:txBody>
      </p:sp>
    </p:spTree>
    <p:extLst>
      <p:ext uri="{BB962C8B-B14F-4D97-AF65-F5344CB8AC3E}">
        <p14:creationId xmlns:p14="http://schemas.microsoft.com/office/powerpoint/2010/main" val="303534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1742DA-59B8-FBE5-243B-B5E990EBFE55}"/>
              </a:ext>
            </a:extLst>
          </p:cNvPr>
          <p:cNvSpPr>
            <a:spLocks noGrp="1"/>
          </p:cNvSpPr>
          <p:nvPr>
            <p:ph type="body" sz="quarter" idx="10"/>
          </p:nvPr>
        </p:nvSpPr>
        <p:spPr/>
        <p:txBody>
          <a:bodyPr/>
          <a:lstStyle/>
          <a:p>
            <a:r>
              <a:rPr lang="en-US"/>
              <a:t>Creating the How</a:t>
            </a:r>
          </a:p>
        </p:txBody>
      </p:sp>
      <p:sp>
        <p:nvSpPr>
          <p:cNvPr id="3" name="Text Placeholder 2">
            <a:extLst>
              <a:ext uri="{FF2B5EF4-FFF2-40B4-BE49-F238E27FC236}">
                <a16:creationId xmlns:a16="http://schemas.microsoft.com/office/drawing/2014/main" id="{1ED2A965-C366-5E27-075F-954D7027962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3971E5D0-508E-4910-E3FB-C05A7F13C8E9}"/>
              </a:ext>
            </a:extLst>
          </p:cNvPr>
          <p:cNvSpPr>
            <a:spLocks noGrp="1"/>
          </p:cNvSpPr>
          <p:nvPr>
            <p:ph type="sldNum" sz="quarter" idx="14"/>
          </p:nvPr>
        </p:nvSpPr>
        <p:spPr/>
        <p:txBody>
          <a:bodyPr/>
          <a:lstStyle/>
          <a:p>
            <a:fld id="{C0D0E87D-399F-EB4E-BCA3-C2811CAA7645}" type="slidenum">
              <a:rPr lang="en-US" smtClean="0"/>
              <a:pPr/>
              <a:t>18</a:t>
            </a:fld>
            <a:endParaRPr lang="en-US"/>
          </a:p>
        </p:txBody>
      </p:sp>
    </p:spTree>
    <p:extLst>
      <p:ext uri="{BB962C8B-B14F-4D97-AF65-F5344CB8AC3E}">
        <p14:creationId xmlns:p14="http://schemas.microsoft.com/office/powerpoint/2010/main" val="4084844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DE6FD-CF09-3D20-C6DD-1AB0C3979662}"/>
              </a:ext>
            </a:extLst>
          </p:cNvPr>
          <p:cNvSpPr>
            <a:spLocks noGrp="1"/>
          </p:cNvSpPr>
          <p:nvPr>
            <p:ph type="sldNum" sz="quarter" idx="13"/>
          </p:nvPr>
        </p:nvSpPr>
        <p:spPr/>
        <p:txBody>
          <a:bodyPr/>
          <a:lstStyle/>
          <a:p>
            <a:fld id="{C0D0E87D-399F-EB4E-BCA3-C2811CAA7645}" type="slidenum">
              <a:rPr lang="en-US" smtClean="0"/>
              <a:pPr/>
              <a:t>19</a:t>
            </a:fld>
            <a:endParaRPr lang="en-US"/>
          </a:p>
        </p:txBody>
      </p:sp>
      <p:sp>
        <p:nvSpPr>
          <p:cNvPr id="3" name="Text Placeholder 2">
            <a:extLst>
              <a:ext uri="{FF2B5EF4-FFF2-40B4-BE49-F238E27FC236}">
                <a16:creationId xmlns:a16="http://schemas.microsoft.com/office/drawing/2014/main" id="{67635797-336E-1294-BB09-4BE426D5DC36}"/>
              </a:ext>
            </a:extLst>
          </p:cNvPr>
          <p:cNvSpPr>
            <a:spLocks noGrp="1"/>
          </p:cNvSpPr>
          <p:nvPr>
            <p:ph type="body" sz="quarter" idx="10"/>
          </p:nvPr>
        </p:nvSpPr>
        <p:spPr/>
        <p:txBody>
          <a:bodyPr/>
          <a:lstStyle/>
          <a:p>
            <a:r>
              <a:rPr lang="en-US"/>
              <a:t>Creating the How</a:t>
            </a:r>
          </a:p>
        </p:txBody>
      </p:sp>
      <p:sp>
        <p:nvSpPr>
          <p:cNvPr id="4" name="Text Placeholder 3">
            <a:extLst>
              <a:ext uri="{FF2B5EF4-FFF2-40B4-BE49-F238E27FC236}">
                <a16:creationId xmlns:a16="http://schemas.microsoft.com/office/drawing/2014/main" id="{A34569FD-F13A-FEC3-EA05-006B69FAF40B}"/>
              </a:ext>
            </a:extLst>
          </p:cNvPr>
          <p:cNvSpPr>
            <a:spLocks noGrp="1"/>
          </p:cNvSpPr>
          <p:nvPr>
            <p:ph type="body" sz="quarter" idx="11"/>
          </p:nvPr>
        </p:nvSpPr>
        <p:spPr>
          <a:xfrm>
            <a:off x="457200" y="1365869"/>
            <a:ext cx="9713496" cy="757130"/>
          </a:xfrm>
        </p:spPr>
        <p:txBody>
          <a:bodyPr/>
          <a:lstStyle/>
          <a:p>
            <a:r>
              <a:rPr lang="en-US" sz="2400">
                <a:solidFill>
                  <a:schemeClr val="accent1"/>
                </a:solidFill>
              </a:rPr>
              <a:t>Overview: </a:t>
            </a:r>
            <a:r>
              <a:rPr lang="en-US" sz="2400" b="0">
                <a:solidFill>
                  <a:schemeClr val="accent1"/>
                </a:solidFill>
              </a:rPr>
              <a:t>This session will walk through the plan for this change and leadership's role in supporting it. </a:t>
            </a:r>
          </a:p>
        </p:txBody>
      </p:sp>
      <p:sp>
        <p:nvSpPr>
          <p:cNvPr id="5" name="Text Placeholder 4">
            <a:extLst>
              <a:ext uri="{FF2B5EF4-FFF2-40B4-BE49-F238E27FC236}">
                <a16:creationId xmlns:a16="http://schemas.microsoft.com/office/drawing/2014/main" id="{FF06EDA0-334B-2471-5D49-ADC08CB1F95D}"/>
              </a:ext>
            </a:extLst>
          </p:cNvPr>
          <p:cNvSpPr>
            <a:spLocks noGrp="1"/>
          </p:cNvSpPr>
          <p:nvPr>
            <p:ph type="body" sz="quarter" idx="12"/>
          </p:nvPr>
        </p:nvSpPr>
        <p:spPr>
          <a:xfrm>
            <a:off x="457199" y="2422359"/>
            <a:ext cx="10643937" cy="2769989"/>
          </a:xfrm>
        </p:spPr>
        <p:txBody>
          <a:bodyPr/>
          <a:lstStyle/>
          <a:p>
            <a:r>
              <a:rPr lang="en-US" sz="2400" b="1">
                <a:latin typeface="Arial Nova" panose="020B0504020202020204" pitchFamily="34" charset="0"/>
              </a:rPr>
              <a:t>Objectives:</a:t>
            </a:r>
          </a:p>
          <a:p>
            <a:pPr marL="285750" indent="-285750">
              <a:buSzPts val="1400"/>
              <a:buFont typeface="Arial"/>
              <a:buChar char="•"/>
            </a:pPr>
            <a:r>
              <a:rPr lang="en-US" sz="2400">
                <a:latin typeface="Arial Nova" panose="020B0504020202020204" pitchFamily="34" charset="0"/>
                <a:ea typeface="Verdana"/>
              </a:rPr>
              <a:t>Leaders will be able to identify the necessary roles to assemble a top-notch super user team.</a:t>
            </a:r>
          </a:p>
          <a:p>
            <a:pPr marL="285750" indent="-285750">
              <a:buSzPts val="1400"/>
              <a:buFont typeface="Arial"/>
              <a:buChar char="•"/>
            </a:pPr>
            <a:r>
              <a:rPr lang="en-US" sz="2400">
                <a:latin typeface="Arial Nova" panose="020B0504020202020204" pitchFamily="34" charset="0"/>
                <a:ea typeface="Verdana"/>
              </a:rPr>
              <a:t>Leaders will be able to articulate a detailed plan for rolling out this change including their role within each step. </a:t>
            </a:r>
          </a:p>
          <a:p>
            <a:pPr marL="285750" indent="-285750">
              <a:buFont typeface="Arial" panose="020B0604020202020204" pitchFamily="34" charset="0"/>
              <a:buChar char="•"/>
            </a:pPr>
            <a:endParaRPr lang="en-US" sz="2400">
              <a:latin typeface="Arial Nova" panose="020B0504020202020204" pitchFamily="34" charset="0"/>
            </a:endParaRPr>
          </a:p>
        </p:txBody>
      </p:sp>
    </p:spTree>
    <p:extLst>
      <p:ext uri="{BB962C8B-B14F-4D97-AF65-F5344CB8AC3E}">
        <p14:creationId xmlns:p14="http://schemas.microsoft.com/office/powerpoint/2010/main" val="401264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704C24-0BE0-1863-D8ED-DFE1A8536C46}"/>
              </a:ext>
            </a:extLst>
          </p:cNvPr>
          <p:cNvSpPr>
            <a:spLocks noGrp="1"/>
          </p:cNvSpPr>
          <p:nvPr>
            <p:ph type="body" sz="quarter" idx="10"/>
          </p:nvPr>
        </p:nvSpPr>
        <p:spPr/>
        <p:txBody>
          <a:bodyPr/>
          <a:lstStyle/>
          <a:p>
            <a:r>
              <a:rPr lang="en-US"/>
              <a:t>Topics</a:t>
            </a:r>
          </a:p>
        </p:txBody>
      </p:sp>
      <p:sp>
        <p:nvSpPr>
          <p:cNvPr id="3" name="Text Placeholder 2">
            <a:extLst>
              <a:ext uri="{FF2B5EF4-FFF2-40B4-BE49-F238E27FC236}">
                <a16:creationId xmlns:a16="http://schemas.microsoft.com/office/drawing/2014/main" id="{8819FF51-CC44-93B7-83B2-CF225108F28A}"/>
              </a:ext>
            </a:extLst>
          </p:cNvPr>
          <p:cNvSpPr>
            <a:spLocks noGrp="1"/>
          </p:cNvSpPr>
          <p:nvPr>
            <p:ph type="body" sz="quarter" idx="11"/>
          </p:nvPr>
        </p:nvSpPr>
        <p:spPr>
          <a:xfrm>
            <a:off x="4441371" y="2750184"/>
            <a:ext cx="8407853" cy="5042406"/>
          </a:xfrm>
        </p:spPr>
        <p:txBody>
          <a:bodyPr vert="horz" lIns="91440" tIns="45720" rIns="91440" bIns="45720" rtlCol="0" anchor="t">
            <a:spAutoFit/>
          </a:bodyPr>
          <a:lstStyle/>
          <a:p>
            <a:pPr marL="482600" indent="-342900">
              <a:lnSpc>
                <a:spcPct val="100000"/>
              </a:lnSpc>
              <a:spcBef>
                <a:spcPts val="1000"/>
              </a:spcBef>
              <a:spcAft>
                <a:spcPts val="600"/>
              </a:spcAft>
              <a:buClr>
                <a:schemeClr val="accent1"/>
              </a:buClr>
              <a:buSzPts val="1400"/>
              <a:buFont typeface="Arial" panose="020B0604020202020204" pitchFamily="34" charset="0"/>
              <a:buChar char="•"/>
            </a:pPr>
            <a:r>
              <a:rPr lang="en-US" b="0" dirty="0">
                <a:solidFill>
                  <a:schemeClr val="tx1"/>
                </a:solidFill>
                <a:latin typeface="Roboto"/>
              </a:rPr>
              <a:t>Change 101</a:t>
            </a:r>
          </a:p>
          <a:p>
            <a:pPr marL="482600" indent="-342900">
              <a:lnSpc>
                <a:spcPct val="100000"/>
              </a:lnSpc>
              <a:spcBef>
                <a:spcPts val="1000"/>
              </a:spcBef>
              <a:spcAft>
                <a:spcPts val="600"/>
              </a:spcAft>
              <a:buClr>
                <a:schemeClr val="accent1"/>
              </a:buClr>
              <a:buSzPts val="1400"/>
              <a:buFont typeface="Arial" panose="020B0604020202020204" pitchFamily="34" charset="0"/>
              <a:buChar char="•"/>
            </a:pPr>
            <a:r>
              <a:rPr lang="en-US" b="0" dirty="0">
                <a:solidFill>
                  <a:schemeClr val="tx1"/>
                </a:solidFill>
                <a:latin typeface="Roboto"/>
              </a:rPr>
              <a:t>Conveying the Why</a:t>
            </a:r>
            <a:endParaRPr lang="en-US" b="0" dirty="0">
              <a:solidFill>
                <a:schemeClr val="tx1"/>
              </a:solidFill>
              <a:latin typeface="Roboto"/>
              <a:ea typeface="Roboto"/>
              <a:cs typeface="Roboto"/>
            </a:endParaRPr>
          </a:p>
          <a:p>
            <a:pPr marL="482600" indent="-342900">
              <a:lnSpc>
                <a:spcPct val="100000"/>
              </a:lnSpc>
              <a:spcBef>
                <a:spcPts val="1000"/>
              </a:spcBef>
              <a:spcAft>
                <a:spcPts val="600"/>
              </a:spcAft>
              <a:buClr>
                <a:schemeClr val="accent1"/>
              </a:buClr>
              <a:buSzPts val="1400"/>
              <a:buFont typeface="Arial" panose="020B0604020202020204" pitchFamily="34" charset="0"/>
              <a:buChar char="•"/>
            </a:pPr>
            <a:r>
              <a:rPr lang="en-US" b="0" dirty="0">
                <a:solidFill>
                  <a:schemeClr val="tx1"/>
                </a:solidFill>
                <a:latin typeface="Roboto"/>
              </a:rPr>
              <a:t>Creating the How</a:t>
            </a:r>
            <a:endParaRPr lang="en-US" b="0" dirty="0">
              <a:solidFill>
                <a:schemeClr val="tx1"/>
              </a:solidFill>
              <a:latin typeface="Roboto"/>
              <a:ea typeface="Roboto"/>
              <a:cs typeface="Roboto"/>
            </a:endParaRPr>
          </a:p>
          <a:p>
            <a:pPr marL="482600" indent="-342900">
              <a:lnSpc>
                <a:spcPct val="100000"/>
              </a:lnSpc>
              <a:spcBef>
                <a:spcPts val="1000"/>
              </a:spcBef>
              <a:spcAft>
                <a:spcPts val="600"/>
              </a:spcAft>
              <a:buClr>
                <a:schemeClr val="accent1"/>
              </a:buClr>
              <a:buSzPts val="1400"/>
              <a:buFont typeface="Arial" panose="020B0604020202020204" pitchFamily="34" charset="0"/>
              <a:buChar char="•"/>
            </a:pPr>
            <a:r>
              <a:rPr lang="en-US" b="0" dirty="0">
                <a:solidFill>
                  <a:schemeClr val="tx1"/>
                </a:solidFill>
                <a:latin typeface="Roboto"/>
              </a:rPr>
              <a:t>Common Staff Personas</a:t>
            </a:r>
            <a:endParaRPr lang="en-US" b="0" dirty="0">
              <a:solidFill>
                <a:schemeClr val="tx1"/>
              </a:solidFill>
              <a:latin typeface="Roboto"/>
              <a:ea typeface="Roboto"/>
              <a:cs typeface="Roboto"/>
            </a:endParaRPr>
          </a:p>
          <a:p>
            <a:pPr marL="482600" indent="-342900">
              <a:lnSpc>
                <a:spcPct val="100000"/>
              </a:lnSpc>
              <a:spcBef>
                <a:spcPts val="1000"/>
              </a:spcBef>
              <a:spcAft>
                <a:spcPts val="600"/>
              </a:spcAft>
              <a:buClr>
                <a:schemeClr val="accent1"/>
              </a:buClr>
              <a:buSzPts val="1400"/>
              <a:buFont typeface="Arial" panose="020B0604020202020204" pitchFamily="34" charset="0"/>
              <a:buChar char="•"/>
            </a:pPr>
            <a:r>
              <a:rPr lang="en-US" b="0" dirty="0">
                <a:solidFill>
                  <a:schemeClr val="tx1"/>
                </a:solidFill>
                <a:latin typeface="Roboto"/>
              </a:rPr>
              <a:t>Pitfalls and Tips</a:t>
            </a:r>
            <a:endParaRPr lang="en-US" b="0" dirty="0">
              <a:solidFill>
                <a:schemeClr val="tx1"/>
              </a:solidFill>
              <a:latin typeface="Roboto"/>
              <a:ea typeface="Roboto"/>
              <a:cs typeface="Roboto"/>
            </a:endParaRPr>
          </a:p>
          <a:p>
            <a:pPr marL="482600" indent="-342900">
              <a:lnSpc>
                <a:spcPct val="100000"/>
              </a:lnSpc>
              <a:spcBef>
                <a:spcPts val="1000"/>
              </a:spcBef>
              <a:spcAft>
                <a:spcPts val="600"/>
              </a:spcAft>
              <a:buClr>
                <a:schemeClr val="accent1"/>
              </a:buClr>
              <a:buSzPts val="1400"/>
              <a:buFont typeface="Arial" panose="020B0604020202020204" pitchFamily="34" charset="0"/>
              <a:buChar char="•"/>
            </a:pPr>
            <a:r>
              <a:rPr lang="en-US" b="0" dirty="0">
                <a:solidFill>
                  <a:schemeClr val="tx1"/>
                </a:solidFill>
                <a:latin typeface="Roboto"/>
              </a:rPr>
              <a:t>Coaching 101</a:t>
            </a:r>
            <a:endParaRPr lang="en-US" b="0" dirty="0">
              <a:solidFill>
                <a:schemeClr val="tx1"/>
              </a:solidFill>
              <a:latin typeface="Roboto"/>
              <a:ea typeface="Roboto"/>
              <a:cs typeface="Roboto"/>
            </a:endParaRPr>
          </a:p>
          <a:p>
            <a:pPr marL="482600" indent="-342900">
              <a:lnSpc>
                <a:spcPct val="100000"/>
              </a:lnSpc>
              <a:spcBef>
                <a:spcPts val="1000"/>
              </a:spcBef>
              <a:spcAft>
                <a:spcPts val="600"/>
              </a:spcAft>
              <a:buClr>
                <a:schemeClr val="accent1"/>
              </a:buClr>
              <a:buSzPts val="1400"/>
              <a:buFont typeface="Arial" panose="020B0604020202020204" pitchFamily="34" charset="0"/>
              <a:buChar char="•"/>
            </a:pPr>
            <a:r>
              <a:rPr lang="en-US" b="0" dirty="0">
                <a:solidFill>
                  <a:schemeClr val="tx1"/>
                </a:solidFill>
                <a:latin typeface="Roboto"/>
              </a:rPr>
              <a:t>Will Versus Skill</a:t>
            </a:r>
            <a:endParaRPr lang="en-US" b="0" dirty="0">
              <a:solidFill>
                <a:schemeClr val="tx1"/>
              </a:solidFill>
              <a:latin typeface="Roboto"/>
              <a:ea typeface="Roboto"/>
              <a:cs typeface="Roboto"/>
            </a:endParaRPr>
          </a:p>
          <a:p>
            <a:pPr marL="482600" indent="-342900">
              <a:lnSpc>
                <a:spcPct val="100000"/>
              </a:lnSpc>
              <a:spcBef>
                <a:spcPts val="1000"/>
              </a:spcBef>
              <a:spcAft>
                <a:spcPts val="600"/>
              </a:spcAft>
              <a:buClr>
                <a:schemeClr val="accent1"/>
              </a:buClr>
              <a:buSzPts val="1400"/>
              <a:buFont typeface="Arial" panose="020B0604020202020204" pitchFamily="34" charset="0"/>
              <a:buChar char="•"/>
            </a:pPr>
            <a:r>
              <a:rPr lang="en-US" b="0" dirty="0">
                <a:solidFill>
                  <a:schemeClr val="tx1"/>
                </a:solidFill>
                <a:latin typeface="Roboto"/>
              </a:rPr>
              <a:t>All About Metrics</a:t>
            </a:r>
            <a:endParaRPr lang="en-US" b="0" dirty="0">
              <a:solidFill>
                <a:schemeClr val="tx1"/>
              </a:solidFill>
              <a:latin typeface="Roboto"/>
              <a:ea typeface="Roboto"/>
              <a:cs typeface="Roboto"/>
            </a:endParaRPr>
          </a:p>
          <a:p>
            <a:pPr marL="482600" indent="-342900">
              <a:lnSpc>
                <a:spcPct val="100000"/>
              </a:lnSpc>
              <a:spcBef>
                <a:spcPts val="1000"/>
              </a:spcBef>
              <a:spcAft>
                <a:spcPts val="600"/>
              </a:spcAft>
              <a:buSzPts val="1400"/>
              <a:buFont typeface="Arial" panose="020B0604020202020204" pitchFamily="34" charset="0"/>
              <a:buChar char="•"/>
            </a:pPr>
            <a:r>
              <a:rPr lang="en-US" b="0" dirty="0">
                <a:solidFill>
                  <a:schemeClr val="tx1"/>
                </a:solidFill>
                <a:latin typeface="Roboto"/>
                <a:ea typeface="Roboto"/>
                <a:cs typeface="Roboto"/>
              </a:rPr>
              <a:t>Creating a Champion Enablement Program</a:t>
            </a:r>
          </a:p>
          <a:p>
            <a:pPr marL="342900" indent="-342900">
              <a:lnSpc>
                <a:spcPct val="100000"/>
              </a:lnSpc>
              <a:spcAft>
                <a:spcPts val="600"/>
              </a:spcAft>
              <a:buFont typeface="Arial" panose="020B0604020202020204" pitchFamily="34" charset="0"/>
              <a:buChar char="•"/>
            </a:pPr>
            <a:endParaRPr lang="en-US" b="0"/>
          </a:p>
        </p:txBody>
      </p:sp>
      <p:sp>
        <p:nvSpPr>
          <p:cNvPr id="4" name="Slide Number Placeholder 3">
            <a:extLst>
              <a:ext uri="{FF2B5EF4-FFF2-40B4-BE49-F238E27FC236}">
                <a16:creationId xmlns:a16="http://schemas.microsoft.com/office/drawing/2014/main" id="{53DB1BBD-7147-4D62-CE4F-75E22C69B4DA}"/>
              </a:ext>
            </a:extLst>
          </p:cNvPr>
          <p:cNvSpPr>
            <a:spLocks noGrp="1"/>
          </p:cNvSpPr>
          <p:nvPr>
            <p:ph type="sldNum" sz="quarter" idx="13"/>
          </p:nvPr>
        </p:nvSpPr>
        <p:spPr/>
        <p:txBody>
          <a:bodyPr/>
          <a:lstStyle/>
          <a:p>
            <a:fld id="{C0D0E87D-399F-EB4E-BCA3-C2811CAA7645}" type="slidenum">
              <a:rPr lang="en-US" smtClean="0"/>
              <a:pPr/>
              <a:t>2</a:t>
            </a:fld>
            <a:endParaRPr lang="en-US"/>
          </a:p>
        </p:txBody>
      </p:sp>
    </p:spTree>
    <p:extLst>
      <p:ext uri="{BB962C8B-B14F-4D97-AF65-F5344CB8AC3E}">
        <p14:creationId xmlns:p14="http://schemas.microsoft.com/office/powerpoint/2010/main" val="2075389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7FB99-EFE5-1695-06CB-76D751276F8A}"/>
              </a:ext>
            </a:extLst>
          </p:cNvPr>
          <p:cNvSpPr>
            <a:spLocks noGrp="1"/>
          </p:cNvSpPr>
          <p:nvPr>
            <p:ph type="sldNum" sz="quarter" idx="14"/>
          </p:nvPr>
        </p:nvSpPr>
        <p:spPr/>
        <p:txBody>
          <a:bodyPr/>
          <a:lstStyle/>
          <a:p>
            <a:fld id="{C0D0E87D-399F-EB4E-BCA3-C2811CAA7645}" type="slidenum">
              <a:rPr lang="en-US" smtClean="0"/>
              <a:pPr/>
              <a:t>20</a:t>
            </a:fld>
            <a:endParaRPr lang="en-US"/>
          </a:p>
        </p:txBody>
      </p:sp>
      <p:sp>
        <p:nvSpPr>
          <p:cNvPr id="3" name="Text Placeholder 2">
            <a:extLst>
              <a:ext uri="{FF2B5EF4-FFF2-40B4-BE49-F238E27FC236}">
                <a16:creationId xmlns:a16="http://schemas.microsoft.com/office/drawing/2014/main" id="{479D5ECE-1CB5-F7CB-35FE-10951DFF4DA6}"/>
              </a:ext>
            </a:extLst>
          </p:cNvPr>
          <p:cNvSpPr>
            <a:spLocks noGrp="1"/>
          </p:cNvSpPr>
          <p:nvPr>
            <p:ph type="body" sz="quarter" idx="10"/>
          </p:nvPr>
        </p:nvSpPr>
        <p:spPr/>
        <p:txBody>
          <a:bodyPr/>
          <a:lstStyle/>
          <a:p>
            <a:r>
              <a:rPr lang="en-US"/>
              <a:t>Time to Discuss</a:t>
            </a:r>
          </a:p>
        </p:txBody>
      </p:sp>
      <p:sp>
        <p:nvSpPr>
          <p:cNvPr id="4" name="Text Placeholder 4">
            <a:extLst>
              <a:ext uri="{FF2B5EF4-FFF2-40B4-BE49-F238E27FC236}">
                <a16:creationId xmlns:a16="http://schemas.microsoft.com/office/drawing/2014/main" id="{CE49C9DF-EF97-A843-7175-B4F468007B20}"/>
              </a:ext>
            </a:extLst>
          </p:cNvPr>
          <p:cNvSpPr txBox="1">
            <a:spLocks/>
          </p:cNvSpPr>
          <p:nvPr/>
        </p:nvSpPr>
        <p:spPr>
          <a:xfrm>
            <a:off x="457200" y="1299411"/>
            <a:ext cx="11217729" cy="5416868"/>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200000"/>
              </a:lnSpc>
            </a:pPr>
            <a:r>
              <a:rPr lang="en" sz="2400"/>
              <a:t>Who are your stakeholders?</a:t>
            </a:r>
          </a:p>
          <a:p>
            <a:pPr>
              <a:lnSpc>
                <a:spcPct val="200000"/>
              </a:lnSpc>
            </a:pPr>
            <a:r>
              <a:rPr lang="en" sz="2400"/>
              <a:t>Do you have a spokesperson?</a:t>
            </a:r>
          </a:p>
          <a:p>
            <a:pPr>
              <a:lnSpc>
                <a:spcPct val="200000"/>
              </a:lnSpc>
            </a:pPr>
            <a:r>
              <a:rPr lang="en" sz="2400"/>
              <a:t>What is the timeline for the project plan?</a:t>
            </a:r>
            <a:endParaRPr lang="en" sz="1800"/>
          </a:p>
          <a:p>
            <a:pPr>
              <a:lnSpc>
                <a:spcPct val="200000"/>
              </a:lnSpc>
            </a:pPr>
            <a:r>
              <a:rPr lang="en" sz="2400"/>
              <a:t>How about the training plan?</a:t>
            </a:r>
          </a:p>
          <a:p>
            <a:endParaRPr lang="en" sz="2400" b="1"/>
          </a:p>
          <a:p>
            <a:r>
              <a:rPr lang="en" sz="2400" b="1"/>
              <a:t>How does knowing the HOW help the team? </a:t>
            </a:r>
          </a:p>
          <a:p>
            <a:pPr marL="914400"/>
            <a:endParaRPr lang="en-US" sz="1800"/>
          </a:p>
          <a:p>
            <a:endParaRPr lang="en-US" sz="1800"/>
          </a:p>
        </p:txBody>
      </p:sp>
      <p:pic>
        <p:nvPicPr>
          <p:cNvPr id="5" name="Picture 4" descr="1166085413">
            <a:extLst>
              <a:ext uri="{FF2B5EF4-FFF2-40B4-BE49-F238E27FC236}">
                <a16:creationId xmlns:a16="http://schemas.microsoft.com/office/drawing/2014/main" id="{00DB05DE-68B6-AB2A-432D-EA37E0B18C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94" r="7915"/>
          <a:stretch/>
        </p:blipFill>
        <p:spPr bwMode="auto">
          <a:xfrm>
            <a:off x="7315200" y="899631"/>
            <a:ext cx="7315200" cy="732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250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7FB99-EFE5-1695-06CB-76D751276F8A}"/>
              </a:ext>
            </a:extLst>
          </p:cNvPr>
          <p:cNvSpPr>
            <a:spLocks noGrp="1"/>
          </p:cNvSpPr>
          <p:nvPr>
            <p:ph type="sldNum" sz="quarter" idx="14"/>
          </p:nvPr>
        </p:nvSpPr>
        <p:spPr/>
        <p:txBody>
          <a:bodyPr/>
          <a:lstStyle/>
          <a:p>
            <a:fld id="{C0D0E87D-399F-EB4E-BCA3-C2811CAA7645}" type="slidenum">
              <a:rPr lang="en-US" smtClean="0"/>
              <a:pPr/>
              <a:t>21</a:t>
            </a:fld>
            <a:endParaRPr lang="en-US"/>
          </a:p>
        </p:txBody>
      </p:sp>
      <p:sp>
        <p:nvSpPr>
          <p:cNvPr id="3" name="Text Placeholder 2">
            <a:extLst>
              <a:ext uri="{FF2B5EF4-FFF2-40B4-BE49-F238E27FC236}">
                <a16:creationId xmlns:a16="http://schemas.microsoft.com/office/drawing/2014/main" id="{479D5ECE-1CB5-F7CB-35FE-10951DFF4DA6}"/>
              </a:ext>
            </a:extLst>
          </p:cNvPr>
          <p:cNvSpPr>
            <a:spLocks noGrp="1"/>
          </p:cNvSpPr>
          <p:nvPr>
            <p:ph type="body" sz="quarter" idx="10"/>
          </p:nvPr>
        </p:nvSpPr>
        <p:spPr/>
        <p:txBody>
          <a:bodyPr/>
          <a:lstStyle/>
          <a:p>
            <a:r>
              <a:rPr lang="en-US"/>
              <a:t>Leading through Change: Conveying the Why</a:t>
            </a:r>
          </a:p>
        </p:txBody>
      </p:sp>
      <p:sp>
        <p:nvSpPr>
          <p:cNvPr id="10" name="Google Shape;393;p48">
            <a:extLst>
              <a:ext uri="{FF2B5EF4-FFF2-40B4-BE49-F238E27FC236}">
                <a16:creationId xmlns:a16="http://schemas.microsoft.com/office/drawing/2014/main" id="{CE35F9B9-612D-56C7-6E48-065A89EE9A92}"/>
              </a:ext>
            </a:extLst>
          </p:cNvPr>
          <p:cNvSpPr txBox="1">
            <a:spLocks/>
          </p:cNvSpPr>
          <p:nvPr/>
        </p:nvSpPr>
        <p:spPr>
          <a:xfrm>
            <a:off x="218652" y="4146047"/>
            <a:ext cx="2397471" cy="393536"/>
          </a:xfrm>
          <a:prstGeom prst="rect">
            <a:avLst/>
          </a:prstGeom>
          <a:noFill/>
          <a:ln>
            <a:noFill/>
          </a:ln>
        </p:spPr>
        <p:txBody>
          <a:bodyPr spcFirstLastPara="1" wrap="square" lIns="91340" tIns="91340" rIns="91340" bIns="9134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buNone/>
            </a:pPr>
            <a:r>
              <a:rPr lang="en-US" sz="1800">
                <a:latin typeface="Arial Nova" panose="020B0504020202020204" pitchFamily="34" charset="0"/>
                <a:ea typeface="Roboto"/>
                <a:cs typeface="Roboto"/>
              </a:rPr>
              <a:t>Assemble the Team</a:t>
            </a:r>
            <a:endParaRPr lang="en-US" sz="3600">
              <a:latin typeface="Arial Nova" panose="020B0504020202020204" pitchFamily="34" charset="0"/>
              <a:ea typeface="Roboto"/>
              <a:cs typeface="Roboto"/>
              <a:sym typeface="Roboto"/>
            </a:endParaRPr>
          </a:p>
        </p:txBody>
      </p:sp>
      <p:sp>
        <p:nvSpPr>
          <p:cNvPr id="11" name="Google Shape;395;p48">
            <a:extLst>
              <a:ext uri="{FF2B5EF4-FFF2-40B4-BE49-F238E27FC236}">
                <a16:creationId xmlns:a16="http://schemas.microsoft.com/office/drawing/2014/main" id="{1A245EC9-D258-6ACA-FF90-6578C140544D}"/>
              </a:ext>
            </a:extLst>
          </p:cNvPr>
          <p:cNvSpPr txBox="1">
            <a:spLocks/>
          </p:cNvSpPr>
          <p:nvPr/>
        </p:nvSpPr>
        <p:spPr>
          <a:xfrm>
            <a:off x="3150465" y="4169402"/>
            <a:ext cx="2397471" cy="393536"/>
          </a:xfrm>
          <a:prstGeom prst="rect">
            <a:avLst/>
          </a:prstGeom>
          <a:noFill/>
          <a:ln>
            <a:noFill/>
          </a:ln>
        </p:spPr>
        <p:txBody>
          <a:bodyPr spcFirstLastPara="1" wrap="square" lIns="91340" tIns="91340" rIns="91340" bIns="9134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buNone/>
            </a:pPr>
            <a:r>
              <a:rPr lang="en-US" sz="1800">
                <a:latin typeface="Arial Nova" panose="020B0504020202020204" pitchFamily="34" charset="0"/>
                <a:ea typeface="Roboto"/>
                <a:cs typeface="Roboto"/>
              </a:rPr>
              <a:t>Create a Plan</a:t>
            </a:r>
            <a:endParaRPr lang="en-US" sz="3600">
              <a:latin typeface="Arial Nova" panose="020B0504020202020204" pitchFamily="34" charset="0"/>
              <a:ea typeface="Roboto"/>
              <a:cs typeface="Roboto"/>
              <a:sym typeface="Roboto"/>
            </a:endParaRPr>
          </a:p>
        </p:txBody>
      </p:sp>
      <p:sp>
        <p:nvSpPr>
          <p:cNvPr id="12" name="Google Shape;397;p48">
            <a:extLst>
              <a:ext uri="{FF2B5EF4-FFF2-40B4-BE49-F238E27FC236}">
                <a16:creationId xmlns:a16="http://schemas.microsoft.com/office/drawing/2014/main" id="{DBC5C641-F846-C689-B5C4-5B93D03A968F}"/>
              </a:ext>
            </a:extLst>
          </p:cNvPr>
          <p:cNvSpPr txBox="1">
            <a:spLocks/>
          </p:cNvSpPr>
          <p:nvPr/>
        </p:nvSpPr>
        <p:spPr>
          <a:xfrm>
            <a:off x="6082278" y="4165358"/>
            <a:ext cx="2397471" cy="393536"/>
          </a:xfrm>
          <a:prstGeom prst="rect">
            <a:avLst/>
          </a:prstGeom>
          <a:noFill/>
          <a:ln>
            <a:noFill/>
          </a:ln>
        </p:spPr>
        <p:txBody>
          <a:bodyPr spcFirstLastPara="1" wrap="square" lIns="91340" tIns="91340" rIns="91340" bIns="9134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buNone/>
            </a:pPr>
            <a:r>
              <a:rPr lang="en-US" sz="1800">
                <a:latin typeface="Arial Nova" panose="020B0504020202020204" pitchFamily="34" charset="0"/>
                <a:ea typeface="Roboto"/>
                <a:cs typeface="Roboto"/>
              </a:rPr>
              <a:t>Designate a Spokesperson</a:t>
            </a:r>
            <a:endParaRPr lang="en-US" sz="3600">
              <a:latin typeface="Arial Nova" panose="020B0504020202020204" pitchFamily="34" charset="0"/>
              <a:ea typeface="Roboto"/>
              <a:cs typeface="Roboto"/>
              <a:sym typeface="Roboto"/>
            </a:endParaRPr>
          </a:p>
        </p:txBody>
      </p:sp>
      <p:sp>
        <p:nvSpPr>
          <p:cNvPr id="13" name="Google Shape;399;p48">
            <a:extLst>
              <a:ext uri="{FF2B5EF4-FFF2-40B4-BE49-F238E27FC236}">
                <a16:creationId xmlns:a16="http://schemas.microsoft.com/office/drawing/2014/main" id="{3B26670C-EB2D-F75C-574F-0BFF794EB3A6}"/>
              </a:ext>
            </a:extLst>
          </p:cNvPr>
          <p:cNvSpPr txBox="1">
            <a:spLocks/>
          </p:cNvSpPr>
          <p:nvPr/>
        </p:nvSpPr>
        <p:spPr>
          <a:xfrm>
            <a:off x="9014091" y="4146047"/>
            <a:ext cx="2397471" cy="393536"/>
          </a:xfrm>
          <a:prstGeom prst="rect">
            <a:avLst/>
          </a:prstGeom>
          <a:noFill/>
          <a:ln>
            <a:noFill/>
          </a:ln>
        </p:spPr>
        <p:txBody>
          <a:bodyPr spcFirstLastPara="1" wrap="square" lIns="91340" tIns="91340" rIns="91340" bIns="9134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buNone/>
            </a:pPr>
            <a:r>
              <a:rPr lang="en-US" sz="1800">
                <a:latin typeface="Arial Nova" panose="020B0504020202020204" pitchFamily="34" charset="0"/>
                <a:ea typeface="Roboto"/>
                <a:cs typeface="Roboto"/>
              </a:rPr>
              <a:t>Hold Status Meetings</a:t>
            </a:r>
            <a:endParaRPr lang="en-US" sz="3600">
              <a:latin typeface="Arial Nova" panose="020B0504020202020204" pitchFamily="34" charset="0"/>
              <a:ea typeface="Roboto"/>
              <a:cs typeface="Roboto"/>
              <a:sym typeface="Roboto"/>
            </a:endParaRPr>
          </a:p>
        </p:txBody>
      </p:sp>
      <p:sp>
        <p:nvSpPr>
          <p:cNvPr id="14" name="Google Shape;401;p48">
            <a:extLst>
              <a:ext uri="{FF2B5EF4-FFF2-40B4-BE49-F238E27FC236}">
                <a16:creationId xmlns:a16="http://schemas.microsoft.com/office/drawing/2014/main" id="{E1DD4338-79AC-3D89-1040-58AC3E4EDB54}"/>
              </a:ext>
            </a:extLst>
          </p:cNvPr>
          <p:cNvSpPr txBox="1">
            <a:spLocks/>
          </p:cNvSpPr>
          <p:nvPr/>
        </p:nvSpPr>
        <p:spPr>
          <a:xfrm>
            <a:off x="11945903" y="4146047"/>
            <a:ext cx="2397471" cy="393536"/>
          </a:xfrm>
          <a:prstGeom prst="rect">
            <a:avLst/>
          </a:prstGeom>
          <a:noFill/>
          <a:ln>
            <a:noFill/>
          </a:ln>
        </p:spPr>
        <p:txBody>
          <a:bodyPr spcFirstLastPara="1" wrap="square" lIns="91340" tIns="91340" rIns="91340" bIns="9134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buNone/>
            </a:pPr>
            <a:r>
              <a:rPr lang="en-US" sz="1800">
                <a:latin typeface="Arial Nova" panose="020B0504020202020204" pitchFamily="34" charset="0"/>
                <a:ea typeface="Roboto"/>
                <a:cs typeface="Roboto"/>
              </a:rPr>
              <a:t>Educate and Explain</a:t>
            </a:r>
            <a:endParaRPr lang="en-US" sz="3600">
              <a:latin typeface="Arial Nova" panose="020B0504020202020204" pitchFamily="34" charset="0"/>
              <a:ea typeface="Roboto"/>
              <a:cs typeface="Roboto"/>
              <a:sym typeface="Roboto"/>
            </a:endParaRPr>
          </a:p>
        </p:txBody>
      </p:sp>
      <p:sp>
        <p:nvSpPr>
          <p:cNvPr id="25" name="Google Shape;394;p48">
            <a:extLst>
              <a:ext uri="{FF2B5EF4-FFF2-40B4-BE49-F238E27FC236}">
                <a16:creationId xmlns:a16="http://schemas.microsoft.com/office/drawing/2014/main" id="{87D8169A-03D7-C91D-E7EB-9A26C1AE6FF1}"/>
              </a:ext>
            </a:extLst>
          </p:cNvPr>
          <p:cNvSpPr txBox="1">
            <a:spLocks/>
          </p:cNvSpPr>
          <p:nvPr/>
        </p:nvSpPr>
        <p:spPr>
          <a:xfrm>
            <a:off x="332821" y="4700221"/>
            <a:ext cx="2169131" cy="674441"/>
          </a:xfrm>
          <a:prstGeom prst="rect">
            <a:avLst/>
          </a:prstGeom>
          <a:noFill/>
          <a:ln>
            <a:noFill/>
          </a:ln>
        </p:spPr>
        <p:txBody>
          <a:bodyPr spcFirstLastPara="1" wrap="square" lIns="91340" tIns="91340" rIns="91340" bIns="9134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171450" indent="-171450">
              <a:buChar char="•"/>
            </a:pPr>
            <a:r>
              <a:rPr lang="en-US" sz="1600" b="0"/>
              <a:t>Evaluate the team</a:t>
            </a:r>
            <a:endParaRPr lang="en-US" sz="1800" b="0"/>
          </a:p>
          <a:p>
            <a:pPr marL="171450" indent="-171450">
              <a:buChar char="•"/>
            </a:pPr>
            <a:r>
              <a:rPr lang="en-US" sz="1600" b="0"/>
              <a:t>Are the right people in the right roles?</a:t>
            </a:r>
          </a:p>
          <a:p>
            <a:pPr marL="171450" indent="-171450">
              <a:buChar char="•"/>
            </a:pPr>
            <a:r>
              <a:rPr lang="en-US" sz="1600" b="0"/>
              <a:t>Who are the best players for the Super User team?</a:t>
            </a:r>
          </a:p>
        </p:txBody>
      </p:sp>
      <p:sp>
        <p:nvSpPr>
          <p:cNvPr id="26" name="Google Shape;396;p48">
            <a:extLst>
              <a:ext uri="{FF2B5EF4-FFF2-40B4-BE49-F238E27FC236}">
                <a16:creationId xmlns:a16="http://schemas.microsoft.com/office/drawing/2014/main" id="{60B08D38-1161-0395-97A8-E500A081ACD2}"/>
              </a:ext>
            </a:extLst>
          </p:cNvPr>
          <p:cNvSpPr txBox="1">
            <a:spLocks/>
          </p:cNvSpPr>
          <p:nvPr/>
        </p:nvSpPr>
        <p:spPr>
          <a:xfrm>
            <a:off x="3247541" y="4700221"/>
            <a:ext cx="2169131" cy="684128"/>
          </a:xfrm>
          <a:prstGeom prst="rect">
            <a:avLst/>
          </a:prstGeom>
          <a:noFill/>
          <a:ln>
            <a:noFill/>
          </a:ln>
        </p:spPr>
        <p:txBody>
          <a:bodyPr spcFirstLastPara="1" wrap="square" lIns="91340" tIns="91340" rIns="91340" bIns="9134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171450" indent="-171450">
              <a:buChar char="•"/>
            </a:pPr>
            <a:r>
              <a:rPr lang="en-US" sz="1600" b="0"/>
              <a:t>Project plan that is date-driven</a:t>
            </a:r>
            <a:endParaRPr lang="en-US" sz="1000" b="0"/>
          </a:p>
          <a:p>
            <a:pPr marL="171450" indent="-171450">
              <a:buChar char="•"/>
            </a:pPr>
            <a:r>
              <a:rPr lang="en-US" sz="1600" b="0"/>
              <a:t>Short-term and long-term goals</a:t>
            </a:r>
          </a:p>
          <a:p>
            <a:pPr marL="171450" indent="-171450">
              <a:buChar char="•"/>
            </a:pPr>
            <a:r>
              <a:rPr lang="en-US" sz="1600" b="0"/>
              <a:t>Tangible strategic steps</a:t>
            </a:r>
          </a:p>
          <a:p>
            <a:pPr marL="171450" indent="-171450">
              <a:buChar char="•"/>
            </a:pPr>
            <a:r>
              <a:rPr lang="en-US" sz="1600" b="0"/>
              <a:t>Procedure development</a:t>
            </a:r>
          </a:p>
          <a:p>
            <a:pPr marL="171450" indent="-171450">
              <a:buChar char="•"/>
            </a:pPr>
            <a:r>
              <a:rPr lang="en-US" sz="1600" b="0"/>
              <a:t>Workflow development</a:t>
            </a:r>
          </a:p>
        </p:txBody>
      </p:sp>
      <p:sp>
        <p:nvSpPr>
          <p:cNvPr id="27" name="Google Shape;398;p48">
            <a:extLst>
              <a:ext uri="{FF2B5EF4-FFF2-40B4-BE49-F238E27FC236}">
                <a16:creationId xmlns:a16="http://schemas.microsoft.com/office/drawing/2014/main" id="{6679E55F-F640-A170-02ED-F3642A73CA45}"/>
              </a:ext>
            </a:extLst>
          </p:cNvPr>
          <p:cNvSpPr txBox="1">
            <a:spLocks/>
          </p:cNvSpPr>
          <p:nvPr/>
        </p:nvSpPr>
        <p:spPr>
          <a:xfrm>
            <a:off x="6152996" y="4700221"/>
            <a:ext cx="2187659" cy="572735"/>
          </a:xfrm>
          <a:prstGeom prst="rect">
            <a:avLst/>
          </a:prstGeom>
          <a:noFill/>
          <a:ln>
            <a:noFill/>
          </a:ln>
        </p:spPr>
        <p:txBody>
          <a:bodyPr spcFirstLastPara="1" wrap="square" lIns="91340" tIns="91340" rIns="91340" bIns="9134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171450" indent="-171450">
              <a:buChar char="•"/>
            </a:pPr>
            <a:r>
              <a:rPr lang="en-US" sz="1600" b="0"/>
              <a:t>Point person</a:t>
            </a:r>
            <a:endParaRPr lang="en-US" sz="1000" b="0"/>
          </a:p>
          <a:p>
            <a:pPr marL="171450" indent="-171450">
              <a:buChar char="•"/>
            </a:pPr>
            <a:r>
              <a:rPr lang="en-US" sz="1600" b="0"/>
              <a:t>Decision maker</a:t>
            </a:r>
          </a:p>
          <a:p>
            <a:pPr marL="171450" indent="-171450">
              <a:buChar char="•"/>
            </a:pPr>
            <a:r>
              <a:rPr lang="en-US" sz="1600" b="0"/>
              <a:t>This may be a sponsor that can socialize the change within an organization </a:t>
            </a:r>
          </a:p>
        </p:txBody>
      </p:sp>
      <p:sp>
        <p:nvSpPr>
          <p:cNvPr id="28" name="Google Shape;400;p48">
            <a:extLst>
              <a:ext uri="{FF2B5EF4-FFF2-40B4-BE49-F238E27FC236}">
                <a16:creationId xmlns:a16="http://schemas.microsoft.com/office/drawing/2014/main" id="{F8C269AB-DAAD-F535-4ADD-BC88EC58B529}"/>
              </a:ext>
            </a:extLst>
          </p:cNvPr>
          <p:cNvSpPr txBox="1">
            <a:spLocks/>
          </p:cNvSpPr>
          <p:nvPr/>
        </p:nvSpPr>
        <p:spPr>
          <a:xfrm>
            <a:off x="9136089" y="4700221"/>
            <a:ext cx="2169131" cy="393536"/>
          </a:xfrm>
          <a:prstGeom prst="rect">
            <a:avLst/>
          </a:prstGeom>
          <a:noFill/>
          <a:ln>
            <a:noFill/>
          </a:ln>
        </p:spPr>
        <p:txBody>
          <a:bodyPr spcFirstLastPara="1" wrap="square" lIns="91340" tIns="91340" rIns="91340" bIns="9134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1600" b="0"/>
              <a:t>Review: Decision points, workflow changes, policy implications, important dates (example training)</a:t>
            </a:r>
            <a:endParaRPr lang="en-US" sz="1000" b="0"/>
          </a:p>
          <a:p>
            <a:pPr marL="171450" indent="-171450" algn="ctr">
              <a:buChar char="•"/>
            </a:pPr>
            <a:endParaRPr lang="en-US" sz="1600" b="0"/>
          </a:p>
        </p:txBody>
      </p:sp>
      <p:sp>
        <p:nvSpPr>
          <p:cNvPr id="29" name="Google Shape;402;p48">
            <a:extLst>
              <a:ext uri="{FF2B5EF4-FFF2-40B4-BE49-F238E27FC236}">
                <a16:creationId xmlns:a16="http://schemas.microsoft.com/office/drawing/2014/main" id="{EAD2D0AD-195C-5819-6CCE-6FEDC02AF1CC}"/>
              </a:ext>
            </a:extLst>
          </p:cNvPr>
          <p:cNvSpPr txBox="1">
            <a:spLocks/>
          </p:cNvSpPr>
          <p:nvPr/>
        </p:nvSpPr>
        <p:spPr>
          <a:xfrm>
            <a:off x="12060072" y="4700221"/>
            <a:ext cx="2169131" cy="519459"/>
          </a:xfrm>
          <a:prstGeom prst="rect">
            <a:avLst/>
          </a:prstGeom>
          <a:noFill/>
          <a:ln>
            <a:noFill/>
          </a:ln>
        </p:spPr>
        <p:txBody>
          <a:bodyPr spcFirstLastPara="1" wrap="square" lIns="91340" tIns="91340" rIns="91340" bIns="9134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171450" indent="-171450">
              <a:buChar char="•"/>
            </a:pPr>
            <a:r>
              <a:rPr lang="en-US" sz="1600" b="0"/>
              <a:t>Training Plan: Super Users and All staff</a:t>
            </a:r>
            <a:endParaRPr lang="en-US" sz="1000" b="0"/>
          </a:p>
          <a:p>
            <a:pPr marL="171450" indent="-171450">
              <a:buChar char="•"/>
            </a:pPr>
            <a:r>
              <a:rPr lang="en-US" sz="1600" b="0"/>
              <a:t>Provide resources</a:t>
            </a:r>
          </a:p>
          <a:p>
            <a:pPr marL="171450" indent="-171450" algn="ctr">
              <a:buChar char="•"/>
            </a:pPr>
            <a:endParaRPr lang="en-US" sz="1600" b="0"/>
          </a:p>
        </p:txBody>
      </p:sp>
      <p:pic>
        <p:nvPicPr>
          <p:cNvPr id="30" name="Picture 29" descr="A group of people in a row&#10;&#10;Description automatically generated">
            <a:extLst>
              <a:ext uri="{FF2B5EF4-FFF2-40B4-BE49-F238E27FC236}">
                <a16:creationId xmlns:a16="http://schemas.microsoft.com/office/drawing/2014/main" id="{0B7A6ED8-652D-4BE4-62B7-9FEE12C82F55}"/>
              </a:ext>
            </a:extLst>
          </p:cNvPr>
          <p:cNvPicPr>
            <a:picLocks noChangeAspect="1"/>
          </p:cNvPicPr>
          <p:nvPr/>
        </p:nvPicPr>
        <p:blipFill>
          <a:blip r:embed="rId3"/>
          <a:stretch>
            <a:fillRect/>
          </a:stretch>
        </p:blipFill>
        <p:spPr>
          <a:xfrm>
            <a:off x="519846" y="2286000"/>
            <a:ext cx="1828800" cy="1828800"/>
          </a:xfrm>
          <a:prstGeom prst="rect">
            <a:avLst/>
          </a:prstGeom>
        </p:spPr>
      </p:pic>
      <p:pic>
        <p:nvPicPr>
          <p:cNvPr id="31" name="Picture 30" descr="A blue line drawing of gears and arrows&#10;&#10;Description automatically generated">
            <a:extLst>
              <a:ext uri="{FF2B5EF4-FFF2-40B4-BE49-F238E27FC236}">
                <a16:creationId xmlns:a16="http://schemas.microsoft.com/office/drawing/2014/main" id="{FD454986-070C-5EC3-E723-FE8C6E989772}"/>
              </a:ext>
            </a:extLst>
          </p:cNvPr>
          <p:cNvPicPr>
            <a:picLocks noChangeAspect="1"/>
          </p:cNvPicPr>
          <p:nvPr/>
        </p:nvPicPr>
        <p:blipFill>
          <a:blip r:embed="rId4"/>
          <a:stretch>
            <a:fillRect/>
          </a:stretch>
        </p:blipFill>
        <p:spPr>
          <a:xfrm>
            <a:off x="3430351" y="2286000"/>
            <a:ext cx="1828800" cy="1828800"/>
          </a:xfrm>
          <a:prstGeom prst="rect">
            <a:avLst/>
          </a:prstGeom>
        </p:spPr>
      </p:pic>
      <p:pic>
        <p:nvPicPr>
          <p:cNvPr id="32" name="Picture 31" descr="A blue line drawing of a person in a circle&#10;&#10;Description automatically generated">
            <a:extLst>
              <a:ext uri="{FF2B5EF4-FFF2-40B4-BE49-F238E27FC236}">
                <a16:creationId xmlns:a16="http://schemas.microsoft.com/office/drawing/2014/main" id="{D5704F5C-D3A3-6E62-D339-ECDDE71CFF24}"/>
              </a:ext>
            </a:extLst>
          </p:cNvPr>
          <p:cNvPicPr>
            <a:picLocks noChangeAspect="1"/>
          </p:cNvPicPr>
          <p:nvPr/>
        </p:nvPicPr>
        <p:blipFill>
          <a:blip r:embed="rId5"/>
          <a:stretch>
            <a:fillRect/>
          </a:stretch>
        </p:blipFill>
        <p:spPr>
          <a:xfrm>
            <a:off x="6340856" y="2286000"/>
            <a:ext cx="1828800" cy="1828800"/>
          </a:xfrm>
          <a:prstGeom prst="rect">
            <a:avLst/>
          </a:prstGeom>
        </p:spPr>
      </p:pic>
      <p:pic>
        <p:nvPicPr>
          <p:cNvPr id="33" name="Picture 32" descr="A computer screen and phone&#10;&#10;Description automatically generated">
            <a:extLst>
              <a:ext uri="{FF2B5EF4-FFF2-40B4-BE49-F238E27FC236}">
                <a16:creationId xmlns:a16="http://schemas.microsoft.com/office/drawing/2014/main" id="{63E470A6-3B4F-FB38-3138-E27B45CE6CCF}"/>
              </a:ext>
            </a:extLst>
          </p:cNvPr>
          <p:cNvPicPr>
            <a:picLocks noChangeAspect="1"/>
          </p:cNvPicPr>
          <p:nvPr/>
        </p:nvPicPr>
        <p:blipFill>
          <a:blip r:embed="rId6"/>
          <a:stretch>
            <a:fillRect/>
          </a:stretch>
        </p:blipFill>
        <p:spPr>
          <a:xfrm>
            <a:off x="9251361" y="2286000"/>
            <a:ext cx="1828800" cy="1828800"/>
          </a:xfrm>
          <a:prstGeom prst="rect">
            <a:avLst/>
          </a:prstGeom>
        </p:spPr>
      </p:pic>
      <p:pic>
        <p:nvPicPr>
          <p:cNvPr id="34" name="Picture 33" descr="A light bulb and gears&#10;&#10;Description automatically generated">
            <a:extLst>
              <a:ext uri="{FF2B5EF4-FFF2-40B4-BE49-F238E27FC236}">
                <a16:creationId xmlns:a16="http://schemas.microsoft.com/office/drawing/2014/main" id="{5D1C60B0-DE7F-3506-9777-8D56933FBE77}"/>
              </a:ext>
            </a:extLst>
          </p:cNvPr>
          <p:cNvPicPr>
            <a:picLocks noChangeAspect="1"/>
          </p:cNvPicPr>
          <p:nvPr/>
        </p:nvPicPr>
        <p:blipFill>
          <a:blip r:embed="rId7"/>
          <a:stretch>
            <a:fillRect/>
          </a:stretch>
        </p:blipFill>
        <p:spPr>
          <a:xfrm>
            <a:off x="12161866" y="2286000"/>
            <a:ext cx="1828800" cy="1828800"/>
          </a:xfrm>
          <a:prstGeom prst="rect">
            <a:avLst/>
          </a:prstGeom>
        </p:spPr>
      </p:pic>
    </p:spTree>
    <p:extLst>
      <p:ext uri="{BB962C8B-B14F-4D97-AF65-F5344CB8AC3E}">
        <p14:creationId xmlns:p14="http://schemas.microsoft.com/office/powerpoint/2010/main" val="335777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1742DA-59B8-FBE5-243B-B5E990EBFE55}"/>
              </a:ext>
            </a:extLst>
          </p:cNvPr>
          <p:cNvSpPr>
            <a:spLocks noGrp="1"/>
          </p:cNvSpPr>
          <p:nvPr>
            <p:ph type="body" sz="quarter" idx="10"/>
          </p:nvPr>
        </p:nvSpPr>
        <p:spPr>
          <a:xfrm>
            <a:off x="6925456" y="3087584"/>
            <a:ext cx="6904843" cy="1477328"/>
          </a:xfrm>
        </p:spPr>
        <p:txBody>
          <a:bodyPr/>
          <a:lstStyle/>
          <a:p>
            <a:r>
              <a:rPr lang="en-US"/>
              <a:t>Common Staff Personas</a:t>
            </a:r>
          </a:p>
        </p:txBody>
      </p:sp>
      <p:sp>
        <p:nvSpPr>
          <p:cNvPr id="3" name="Text Placeholder 2">
            <a:extLst>
              <a:ext uri="{FF2B5EF4-FFF2-40B4-BE49-F238E27FC236}">
                <a16:creationId xmlns:a16="http://schemas.microsoft.com/office/drawing/2014/main" id="{1ED2A965-C366-5E27-075F-954D7027962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3971E5D0-508E-4910-E3FB-C05A7F13C8E9}"/>
              </a:ext>
            </a:extLst>
          </p:cNvPr>
          <p:cNvSpPr>
            <a:spLocks noGrp="1"/>
          </p:cNvSpPr>
          <p:nvPr>
            <p:ph type="sldNum" sz="quarter" idx="14"/>
          </p:nvPr>
        </p:nvSpPr>
        <p:spPr/>
        <p:txBody>
          <a:bodyPr/>
          <a:lstStyle/>
          <a:p>
            <a:fld id="{C0D0E87D-399F-EB4E-BCA3-C2811CAA7645}" type="slidenum">
              <a:rPr lang="en-US" smtClean="0"/>
              <a:pPr/>
              <a:t>22</a:t>
            </a:fld>
            <a:endParaRPr lang="en-US"/>
          </a:p>
        </p:txBody>
      </p:sp>
    </p:spTree>
    <p:extLst>
      <p:ext uri="{BB962C8B-B14F-4D97-AF65-F5344CB8AC3E}">
        <p14:creationId xmlns:p14="http://schemas.microsoft.com/office/powerpoint/2010/main" val="360588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DE6FD-CF09-3D20-C6DD-1AB0C3979662}"/>
              </a:ext>
            </a:extLst>
          </p:cNvPr>
          <p:cNvSpPr>
            <a:spLocks noGrp="1"/>
          </p:cNvSpPr>
          <p:nvPr>
            <p:ph type="sldNum" sz="quarter" idx="13"/>
          </p:nvPr>
        </p:nvSpPr>
        <p:spPr/>
        <p:txBody>
          <a:bodyPr/>
          <a:lstStyle/>
          <a:p>
            <a:fld id="{C0D0E87D-399F-EB4E-BCA3-C2811CAA7645}" type="slidenum">
              <a:rPr lang="en-US" smtClean="0"/>
              <a:pPr/>
              <a:t>23</a:t>
            </a:fld>
            <a:endParaRPr lang="en-US"/>
          </a:p>
        </p:txBody>
      </p:sp>
      <p:sp>
        <p:nvSpPr>
          <p:cNvPr id="3" name="Text Placeholder 2">
            <a:extLst>
              <a:ext uri="{FF2B5EF4-FFF2-40B4-BE49-F238E27FC236}">
                <a16:creationId xmlns:a16="http://schemas.microsoft.com/office/drawing/2014/main" id="{67635797-336E-1294-BB09-4BE426D5DC36}"/>
              </a:ext>
            </a:extLst>
          </p:cNvPr>
          <p:cNvSpPr>
            <a:spLocks noGrp="1"/>
          </p:cNvSpPr>
          <p:nvPr>
            <p:ph type="body" sz="quarter" idx="10"/>
          </p:nvPr>
        </p:nvSpPr>
        <p:spPr/>
        <p:txBody>
          <a:bodyPr/>
          <a:lstStyle/>
          <a:p>
            <a:r>
              <a:rPr lang="en-US"/>
              <a:t>Creating the How</a:t>
            </a:r>
          </a:p>
        </p:txBody>
      </p:sp>
      <p:sp>
        <p:nvSpPr>
          <p:cNvPr id="4" name="Text Placeholder 3">
            <a:extLst>
              <a:ext uri="{FF2B5EF4-FFF2-40B4-BE49-F238E27FC236}">
                <a16:creationId xmlns:a16="http://schemas.microsoft.com/office/drawing/2014/main" id="{A34569FD-F13A-FEC3-EA05-006B69FAF40B}"/>
              </a:ext>
            </a:extLst>
          </p:cNvPr>
          <p:cNvSpPr>
            <a:spLocks noGrp="1"/>
          </p:cNvSpPr>
          <p:nvPr>
            <p:ph type="body" sz="quarter" idx="11"/>
          </p:nvPr>
        </p:nvSpPr>
        <p:spPr>
          <a:xfrm>
            <a:off x="457200" y="1199670"/>
            <a:ext cx="9713496" cy="1089529"/>
          </a:xfrm>
        </p:spPr>
        <p:txBody>
          <a:bodyPr/>
          <a:lstStyle/>
          <a:p>
            <a:r>
              <a:rPr lang="en-US" sz="2400">
                <a:solidFill>
                  <a:schemeClr val="accent1"/>
                </a:solidFill>
              </a:rPr>
              <a:t>Overview: </a:t>
            </a:r>
            <a:r>
              <a:rPr lang="en-US" sz="2400" b="0">
                <a:solidFill>
                  <a:schemeClr val="accent1"/>
                </a:solidFill>
              </a:rPr>
              <a:t>Describing the common staff personas that leaders can expect during change and how to utilize these persona types to expedite the change.</a:t>
            </a:r>
          </a:p>
        </p:txBody>
      </p:sp>
      <p:sp>
        <p:nvSpPr>
          <p:cNvPr id="5" name="Text Placeholder 4">
            <a:extLst>
              <a:ext uri="{FF2B5EF4-FFF2-40B4-BE49-F238E27FC236}">
                <a16:creationId xmlns:a16="http://schemas.microsoft.com/office/drawing/2014/main" id="{FF06EDA0-334B-2471-5D49-ADC08CB1F95D}"/>
              </a:ext>
            </a:extLst>
          </p:cNvPr>
          <p:cNvSpPr>
            <a:spLocks noGrp="1"/>
          </p:cNvSpPr>
          <p:nvPr>
            <p:ph type="body" sz="quarter" idx="12"/>
          </p:nvPr>
        </p:nvSpPr>
        <p:spPr>
          <a:xfrm>
            <a:off x="457199" y="2422359"/>
            <a:ext cx="10643937" cy="2400657"/>
          </a:xfrm>
        </p:spPr>
        <p:txBody>
          <a:bodyPr/>
          <a:lstStyle/>
          <a:p>
            <a:r>
              <a:rPr lang="en-US" sz="2400" b="1">
                <a:latin typeface="Arial Nova" panose="020B0504020202020204" pitchFamily="34" charset="0"/>
              </a:rPr>
              <a:t>Objectives:</a:t>
            </a:r>
          </a:p>
          <a:p>
            <a:pPr marL="285750" indent="-285750">
              <a:buSzPts val="1400"/>
              <a:buFont typeface="Arial"/>
              <a:buChar char="•"/>
            </a:pPr>
            <a:r>
              <a:rPr lang="en-US" sz="2400">
                <a:latin typeface="Arial Nova" panose="020B0504020202020204" pitchFamily="34" charset="0"/>
                <a:ea typeface="Verdana"/>
              </a:rPr>
              <a:t>Leaders will be able to describe common staff personas. </a:t>
            </a:r>
          </a:p>
          <a:p>
            <a:pPr marL="285750" indent="-285750">
              <a:buSzPts val="1400"/>
              <a:buFont typeface="Arial"/>
              <a:buChar char="•"/>
            </a:pPr>
            <a:r>
              <a:rPr lang="en-US" sz="2400">
                <a:latin typeface="Arial Nova" panose="020B0504020202020204" pitchFamily="34" charset="0"/>
                <a:ea typeface="Verdana"/>
              </a:rPr>
              <a:t>Leaders will describe how to utilize these personas to promote the change management process. </a:t>
            </a:r>
          </a:p>
          <a:p>
            <a:pPr marL="285750" indent="-285750">
              <a:buFont typeface="Arial" panose="020B0604020202020204" pitchFamily="34" charset="0"/>
              <a:buChar char="•"/>
            </a:pPr>
            <a:endParaRPr lang="en-US" sz="2400">
              <a:latin typeface="Arial Nova" panose="020B0504020202020204" pitchFamily="34" charset="0"/>
            </a:endParaRPr>
          </a:p>
        </p:txBody>
      </p:sp>
    </p:spTree>
    <p:extLst>
      <p:ext uri="{BB962C8B-B14F-4D97-AF65-F5344CB8AC3E}">
        <p14:creationId xmlns:p14="http://schemas.microsoft.com/office/powerpoint/2010/main" val="3076374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7FB99-EFE5-1695-06CB-76D751276F8A}"/>
              </a:ext>
            </a:extLst>
          </p:cNvPr>
          <p:cNvSpPr>
            <a:spLocks noGrp="1"/>
          </p:cNvSpPr>
          <p:nvPr>
            <p:ph type="sldNum" sz="quarter" idx="14"/>
          </p:nvPr>
        </p:nvSpPr>
        <p:spPr/>
        <p:txBody>
          <a:bodyPr/>
          <a:lstStyle/>
          <a:p>
            <a:fld id="{C0D0E87D-399F-EB4E-BCA3-C2811CAA7645}" type="slidenum">
              <a:rPr lang="en-US" smtClean="0"/>
              <a:pPr/>
              <a:t>24</a:t>
            </a:fld>
            <a:endParaRPr lang="en-US"/>
          </a:p>
        </p:txBody>
      </p:sp>
      <p:sp>
        <p:nvSpPr>
          <p:cNvPr id="3" name="Text Placeholder 2">
            <a:extLst>
              <a:ext uri="{FF2B5EF4-FFF2-40B4-BE49-F238E27FC236}">
                <a16:creationId xmlns:a16="http://schemas.microsoft.com/office/drawing/2014/main" id="{479D5ECE-1CB5-F7CB-35FE-10951DFF4DA6}"/>
              </a:ext>
            </a:extLst>
          </p:cNvPr>
          <p:cNvSpPr>
            <a:spLocks noGrp="1"/>
          </p:cNvSpPr>
          <p:nvPr>
            <p:ph type="body" sz="quarter" idx="10"/>
          </p:nvPr>
        </p:nvSpPr>
        <p:spPr/>
        <p:txBody>
          <a:bodyPr/>
          <a:lstStyle/>
          <a:p>
            <a:r>
              <a:rPr lang="en-US"/>
              <a:t>Staff Personas</a:t>
            </a:r>
          </a:p>
        </p:txBody>
      </p:sp>
      <p:sp>
        <p:nvSpPr>
          <p:cNvPr id="49" name="Google Shape;228;p38">
            <a:extLst>
              <a:ext uri="{FF2B5EF4-FFF2-40B4-BE49-F238E27FC236}">
                <a16:creationId xmlns:a16="http://schemas.microsoft.com/office/drawing/2014/main" id="{C049C968-9965-7530-3AEB-50CC0B8B39D2}"/>
              </a:ext>
            </a:extLst>
          </p:cNvPr>
          <p:cNvSpPr txBox="1">
            <a:spLocks/>
          </p:cNvSpPr>
          <p:nvPr/>
        </p:nvSpPr>
        <p:spPr>
          <a:xfrm>
            <a:off x="350582" y="4074041"/>
            <a:ext cx="2724000" cy="629760"/>
          </a:xfrm>
          <a:prstGeom prst="rect">
            <a:avLst/>
          </a:prstGeom>
          <a:noFill/>
          <a:ln>
            <a:noFill/>
          </a:ln>
        </p:spPr>
        <p:txBody>
          <a:bodyPr spcFirstLastPara="1" wrap="square" lIns="146280" tIns="146280" rIns="146280" bIns="14628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spcBef>
                <a:spcPts val="0"/>
              </a:spcBef>
              <a:buFont typeface="Arial" panose="020B0604020202020204" pitchFamily="34" charset="0"/>
              <a:buNone/>
            </a:pPr>
            <a:r>
              <a:rPr lang="en-US">
                <a:solidFill>
                  <a:srgbClr val="007EA2"/>
                </a:solidFill>
                <a:latin typeface="Arial Nova" panose="020B0504020202020204" pitchFamily="34" charset="0"/>
                <a:ea typeface="Roboto"/>
                <a:cs typeface="Roboto"/>
                <a:sym typeface="Roboto"/>
              </a:rPr>
              <a:t>Go Getter Gloria</a:t>
            </a:r>
          </a:p>
        </p:txBody>
      </p:sp>
      <p:sp>
        <p:nvSpPr>
          <p:cNvPr id="50" name="Google Shape;229;p38">
            <a:extLst>
              <a:ext uri="{FF2B5EF4-FFF2-40B4-BE49-F238E27FC236}">
                <a16:creationId xmlns:a16="http://schemas.microsoft.com/office/drawing/2014/main" id="{C7298FE1-E2B6-13B9-3D29-C417F676BA2C}"/>
              </a:ext>
            </a:extLst>
          </p:cNvPr>
          <p:cNvSpPr txBox="1">
            <a:spLocks/>
          </p:cNvSpPr>
          <p:nvPr/>
        </p:nvSpPr>
        <p:spPr>
          <a:xfrm>
            <a:off x="340982" y="4752325"/>
            <a:ext cx="2743200" cy="3187200"/>
          </a:xfrm>
          <a:prstGeom prst="rect">
            <a:avLst/>
          </a:prstGeom>
          <a:noFill/>
          <a:ln>
            <a:noFill/>
          </a:ln>
        </p:spPr>
        <p:txBody>
          <a:bodyPr spcFirstLastPara="1" wrap="square" lIns="146280" tIns="146280" rIns="146280" bIns="14628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5000"/>
              </a:lnSpc>
              <a:spcBef>
                <a:spcPts val="0"/>
              </a:spcBef>
              <a:buNone/>
            </a:pPr>
            <a:r>
              <a:rPr lang="en-US" sz="1600" b="0">
                <a:latin typeface="Arial Nova" panose="020B0504020202020204" pitchFamily="34" charset="0"/>
                <a:ea typeface="Roboto"/>
                <a:cs typeface="Roboto"/>
                <a:sym typeface="Roboto"/>
              </a:rPr>
              <a:t>Loves change- first to volunteer- ROCK Star- the “go to” for management.</a:t>
            </a:r>
          </a:p>
        </p:txBody>
      </p:sp>
      <p:sp>
        <p:nvSpPr>
          <p:cNvPr id="51" name="Google Shape;230;p38">
            <a:extLst>
              <a:ext uri="{FF2B5EF4-FFF2-40B4-BE49-F238E27FC236}">
                <a16:creationId xmlns:a16="http://schemas.microsoft.com/office/drawing/2014/main" id="{5790396C-A87E-C100-FBE9-958F42CB3F22}"/>
              </a:ext>
            </a:extLst>
          </p:cNvPr>
          <p:cNvSpPr txBox="1">
            <a:spLocks/>
          </p:cNvSpPr>
          <p:nvPr/>
        </p:nvSpPr>
        <p:spPr>
          <a:xfrm>
            <a:off x="3069942" y="4074041"/>
            <a:ext cx="2724000" cy="629760"/>
          </a:xfrm>
          <a:prstGeom prst="rect">
            <a:avLst/>
          </a:prstGeom>
          <a:noFill/>
          <a:ln>
            <a:noFill/>
          </a:ln>
        </p:spPr>
        <p:txBody>
          <a:bodyPr spcFirstLastPara="1" wrap="square" lIns="146280" tIns="146280" rIns="146280" bIns="14628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spcBef>
                <a:spcPts val="0"/>
              </a:spcBef>
              <a:buFont typeface="Arial" panose="020B0604020202020204" pitchFamily="34" charset="0"/>
              <a:buNone/>
            </a:pPr>
            <a:r>
              <a:rPr lang="en-US">
                <a:solidFill>
                  <a:srgbClr val="007EA2"/>
                </a:solidFill>
                <a:latin typeface="Arial Nova" panose="020B0504020202020204" pitchFamily="34" charset="0"/>
                <a:ea typeface="Roboto"/>
                <a:cs typeface="Roboto"/>
                <a:sym typeface="Roboto"/>
              </a:rPr>
              <a:t>Tech Savvy Tammy</a:t>
            </a:r>
          </a:p>
        </p:txBody>
      </p:sp>
      <p:sp>
        <p:nvSpPr>
          <p:cNvPr id="52" name="Google Shape;231;p38">
            <a:extLst>
              <a:ext uri="{FF2B5EF4-FFF2-40B4-BE49-F238E27FC236}">
                <a16:creationId xmlns:a16="http://schemas.microsoft.com/office/drawing/2014/main" id="{73F33C80-FC93-4F6E-76C4-E48ADC1BBC6F}"/>
              </a:ext>
            </a:extLst>
          </p:cNvPr>
          <p:cNvSpPr txBox="1">
            <a:spLocks/>
          </p:cNvSpPr>
          <p:nvPr/>
        </p:nvSpPr>
        <p:spPr>
          <a:xfrm>
            <a:off x="3060342" y="4752325"/>
            <a:ext cx="2743200" cy="3304320"/>
          </a:xfrm>
          <a:prstGeom prst="rect">
            <a:avLst/>
          </a:prstGeom>
          <a:noFill/>
          <a:ln>
            <a:noFill/>
          </a:ln>
        </p:spPr>
        <p:txBody>
          <a:bodyPr spcFirstLastPara="1" wrap="square" lIns="146280" tIns="146280" rIns="146280" bIns="14628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5000"/>
              </a:lnSpc>
              <a:spcBef>
                <a:spcPts val="0"/>
              </a:spcBef>
              <a:buNone/>
            </a:pPr>
            <a:r>
              <a:rPr lang="en-US" sz="1600" b="0">
                <a:latin typeface="Arial Nova"/>
                <a:ea typeface="Roboto"/>
                <a:cs typeface="Roboto"/>
                <a:sym typeface="Roboto"/>
              </a:rPr>
              <a:t>Very comfortable with new technology, average processing, adaptable to change, very often newer staff.</a:t>
            </a:r>
          </a:p>
        </p:txBody>
      </p:sp>
      <p:sp>
        <p:nvSpPr>
          <p:cNvPr id="53" name="Google Shape;232;p38">
            <a:extLst>
              <a:ext uri="{FF2B5EF4-FFF2-40B4-BE49-F238E27FC236}">
                <a16:creationId xmlns:a16="http://schemas.microsoft.com/office/drawing/2014/main" id="{5DF4BD19-7E8F-1BFA-76F7-7D1702C2B707}"/>
              </a:ext>
            </a:extLst>
          </p:cNvPr>
          <p:cNvSpPr txBox="1">
            <a:spLocks/>
          </p:cNvSpPr>
          <p:nvPr/>
        </p:nvSpPr>
        <p:spPr>
          <a:xfrm>
            <a:off x="5868643" y="4074041"/>
            <a:ext cx="2724000" cy="629760"/>
          </a:xfrm>
          <a:prstGeom prst="rect">
            <a:avLst/>
          </a:prstGeom>
          <a:noFill/>
          <a:ln>
            <a:noFill/>
          </a:ln>
        </p:spPr>
        <p:txBody>
          <a:bodyPr spcFirstLastPara="1" wrap="square" lIns="146280" tIns="146280" rIns="146280" bIns="14628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spcBef>
                <a:spcPts val="0"/>
              </a:spcBef>
              <a:buFont typeface="Arial" panose="020B0604020202020204" pitchFamily="34" charset="0"/>
              <a:buNone/>
            </a:pPr>
            <a:r>
              <a:rPr lang="en-US">
                <a:solidFill>
                  <a:srgbClr val="007EA2"/>
                </a:solidFill>
                <a:latin typeface="Arial Nova" panose="020B0504020202020204" pitchFamily="34" charset="0"/>
                <a:ea typeface="Roboto"/>
                <a:cs typeface="Roboto"/>
                <a:sym typeface="Roboto"/>
              </a:rPr>
              <a:t>Problem </a:t>
            </a:r>
            <a:br>
              <a:rPr lang="en-US">
                <a:solidFill>
                  <a:srgbClr val="007EA2"/>
                </a:solidFill>
                <a:latin typeface="Arial Nova" panose="020B0504020202020204" pitchFamily="34" charset="0"/>
                <a:ea typeface="Roboto"/>
                <a:cs typeface="Roboto"/>
                <a:sym typeface="Roboto"/>
              </a:rPr>
            </a:br>
            <a:r>
              <a:rPr lang="en-US">
                <a:solidFill>
                  <a:srgbClr val="007EA2"/>
                </a:solidFill>
                <a:latin typeface="Arial Nova" panose="020B0504020202020204" pitchFamily="34" charset="0"/>
                <a:ea typeface="Roboto"/>
                <a:cs typeface="Roboto"/>
                <a:sym typeface="Roboto"/>
              </a:rPr>
              <a:t>Finder Pam</a:t>
            </a:r>
          </a:p>
        </p:txBody>
      </p:sp>
      <p:sp>
        <p:nvSpPr>
          <p:cNvPr id="54" name="Google Shape;233;p38">
            <a:extLst>
              <a:ext uri="{FF2B5EF4-FFF2-40B4-BE49-F238E27FC236}">
                <a16:creationId xmlns:a16="http://schemas.microsoft.com/office/drawing/2014/main" id="{C3BF8661-022A-05BD-BEE1-7A9C5D901348}"/>
              </a:ext>
            </a:extLst>
          </p:cNvPr>
          <p:cNvSpPr txBox="1">
            <a:spLocks/>
          </p:cNvSpPr>
          <p:nvPr/>
        </p:nvSpPr>
        <p:spPr>
          <a:xfrm>
            <a:off x="5749363" y="4752325"/>
            <a:ext cx="2962560" cy="3742080"/>
          </a:xfrm>
          <a:prstGeom prst="rect">
            <a:avLst/>
          </a:prstGeom>
          <a:noFill/>
          <a:ln>
            <a:noFill/>
          </a:ln>
        </p:spPr>
        <p:txBody>
          <a:bodyPr spcFirstLastPara="1" wrap="square" lIns="146280" tIns="146280" rIns="146280" bIns="14628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5000"/>
              </a:lnSpc>
              <a:spcBef>
                <a:spcPts val="0"/>
              </a:spcBef>
              <a:buNone/>
            </a:pPr>
            <a:r>
              <a:rPr lang="en-US" sz="1600" b="0">
                <a:latin typeface="Arial Nova" panose="020B0504020202020204" pitchFamily="34" charset="0"/>
                <a:ea typeface="Roboto"/>
                <a:cs typeface="Roboto"/>
                <a:sym typeface="Roboto"/>
              </a:rPr>
              <a:t> Resistant to change, finds problems within the proposed changes, verbalizes why it won’t work, leans to the negative, usually has a longer tenure.</a:t>
            </a:r>
            <a:r>
              <a:rPr lang="en-US" sz="1600" b="0">
                <a:latin typeface="Arial Nova" panose="020B0504020202020204" pitchFamily="34" charset="0"/>
              </a:rPr>
              <a:t> </a:t>
            </a:r>
          </a:p>
        </p:txBody>
      </p:sp>
      <p:sp>
        <p:nvSpPr>
          <p:cNvPr id="55" name="Google Shape;234;p38">
            <a:extLst>
              <a:ext uri="{FF2B5EF4-FFF2-40B4-BE49-F238E27FC236}">
                <a16:creationId xmlns:a16="http://schemas.microsoft.com/office/drawing/2014/main" id="{055DB463-6159-AC23-CA47-8FA05C09913C}"/>
              </a:ext>
            </a:extLst>
          </p:cNvPr>
          <p:cNvSpPr txBox="1">
            <a:spLocks/>
          </p:cNvSpPr>
          <p:nvPr/>
        </p:nvSpPr>
        <p:spPr>
          <a:xfrm>
            <a:off x="8727722" y="4074041"/>
            <a:ext cx="2724000" cy="629760"/>
          </a:xfrm>
          <a:prstGeom prst="rect">
            <a:avLst/>
          </a:prstGeom>
          <a:noFill/>
          <a:ln>
            <a:noFill/>
          </a:ln>
        </p:spPr>
        <p:txBody>
          <a:bodyPr spcFirstLastPara="1" wrap="square" lIns="146280" tIns="146280" rIns="146280" bIns="14628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spcBef>
                <a:spcPts val="0"/>
              </a:spcBef>
              <a:buFont typeface="Arial" panose="020B0604020202020204" pitchFamily="34" charset="0"/>
              <a:buNone/>
            </a:pPr>
            <a:r>
              <a:rPr lang="en-US">
                <a:solidFill>
                  <a:srgbClr val="007EA2"/>
                </a:solidFill>
                <a:latin typeface="Arial Nova" panose="020B0504020202020204" pitchFamily="34" charset="0"/>
                <a:ea typeface="Roboto"/>
                <a:cs typeface="Roboto"/>
                <a:sym typeface="Roboto"/>
              </a:rPr>
              <a:t>See It to </a:t>
            </a:r>
            <a:br>
              <a:rPr lang="en-US">
                <a:solidFill>
                  <a:srgbClr val="007EA2"/>
                </a:solidFill>
                <a:latin typeface="Arial Nova" panose="020B0504020202020204" pitchFamily="34" charset="0"/>
                <a:ea typeface="Roboto"/>
                <a:cs typeface="Roboto"/>
                <a:sym typeface="Roboto"/>
              </a:rPr>
            </a:br>
            <a:r>
              <a:rPr lang="en-US">
                <a:solidFill>
                  <a:srgbClr val="007EA2"/>
                </a:solidFill>
                <a:latin typeface="Arial Nova" panose="020B0504020202020204" pitchFamily="34" charset="0"/>
                <a:ea typeface="Roboto"/>
                <a:cs typeface="Roboto"/>
                <a:sym typeface="Roboto"/>
              </a:rPr>
              <a:t>Believe It Sam</a:t>
            </a:r>
          </a:p>
        </p:txBody>
      </p:sp>
      <p:sp>
        <p:nvSpPr>
          <p:cNvPr id="56" name="Google Shape;235;p38">
            <a:extLst>
              <a:ext uri="{FF2B5EF4-FFF2-40B4-BE49-F238E27FC236}">
                <a16:creationId xmlns:a16="http://schemas.microsoft.com/office/drawing/2014/main" id="{4E08593A-0E68-FDEA-FEA3-D14A791CF2F4}"/>
              </a:ext>
            </a:extLst>
          </p:cNvPr>
          <p:cNvSpPr txBox="1">
            <a:spLocks/>
          </p:cNvSpPr>
          <p:nvPr/>
        </p:nvSpPr>
        <p:spPr>
          <a:xfrm>
            <a:off x="8667722" y="4752325"/>
            <a:ext cx="2844000" cy="3477600"/>
          </a:xfrm>
          <a:prstGeom prst="rect">
            <a:avLst/>
          </a:prstGeom>
          <a:noFill/>
          <a:ln>
            <a:noFill/>
          </a:ln>
        </p:spPr>
        <p:txBody>
          <a:bodyPr spcFirstLastPara="1" wrap="square" lIns="146280" tIns="146280" rIns="146280" bIns="14628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5000"/>
              </a:lnSpc>
              <a:spcBef>
                <a:spcPts val="0"/>
              </a:spcBef>
              <a:buNone/>
            </a:pPr>
            <a:r>
              <a:rPr lang="en-US" sz="1600" b="0">
                <a:latin typeface="Arial Nova" panose="020B0504020202020204" pitchFamily="34" charset="0"/>
                <a:ea typeface="Roboto"/>
                <a:cs typeface="Roboto"/>
                <a:sym typeface="Roboto"/>
              </a:rPr>
              <a:t>Hesitant to believe that digital is the way to go for CM, usually has moderate tenure on the team, but will follow the rules. </a:t>
            </a:r>
          </a:p>
        </p:txBody>
      </p:sp>
      <p:sp>
        <p:nvSpPr>
          <p:cNvPr id="57" name="Google Shape;236;p38">
            <a:extLst>
              <a:ext uri="{FF2B5EF4-FFF2-40B4-BE49-F238E27FC236}">
                <a16:creationId xmlns:a16="http://schemas.microsoft.com/office/drawing/2014/main" id="{DEF18EA7-EC7F-B9C1-D629-5A7F803757C0}"/>
              </a:ext>
            </a:extLst>
          </p:cNvPr>
          <p:cNvSpPr txBox="1">
            <a:spLocks/>
          </p:cNvSpPr>
          <p:nvPr/>
        </p:nvSpPr>
        <p:spPr>
          <a:xfrm>
            <a:off x="11603541" y="4074041"/>
            <a:ext cx="2724000" cy="629760"/>
          </a:xfrm>
          <a:prstGeom prst="rect">
            <a:avLst/>
          </a:prstGeom>
          <a:noFill/>
          <a:ln>
            <a:noFill/>
          </a:ln>
        </p:spPr>
        <p:txBody>
          <a:bodyPr spcFirstLastPara="1" wrap="square" lIns="146280" tIns="146280" rIns="146280" bIns="14628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spcBef>
                <a:spcPts val="0"/>
              </a:spcBef>
              <a:buFont typeface="Arial" panose="020B0604020202020204" pitchFamily="34" charset="0"/>
              <a:buNone/>
            </a:pPr>
            <a:r>
              <a:rPr lang="en-US">
                <a:solidFill>
                  <a:srgbClr val="007EA2"/>
                </a:solidFill>
                <a:latin typeface="Arial Nova" panose="020B0504020202020204" pitchFamily="34" charset="0"/>
                <a:ea typeface="Roboto"/>
                <a:cs typeface="Roboto"/>
                <a:sym typeface="Roboto"/>
              </a:rPr>
              <a:t>Fearful </a:t>
            </a:r>
            <a:br>
              <a:rPr lang="en-US">
                <a:solidFill>
                  <a:srgbClr val="007EA2"/>
                </a:solidFill>
                <a:latin typeface="Arial Nova" panose="020B0504020202020204" pitchFamily="34" charset="0"/>
                <a:ea typeface="Roboto"/>
                <a:cs typeface="Roboto"/>
                <a:sym typeface="Roboto"/>
              </a:rPr>
            </a:br>
            <a:r>
              <a:rPr lang="en-US">
                <a:solidFill>
                  <a:srgbClr val="007EA2"/>
                </a:solidFill>
                <a:latin typeface="Arial Nova" panose="020B0504020202020204" pitchFamily="34" charset="0"/>
                <a:ea typeface="Roboto"/>
                <a:cs typeface="Roboto"/>
                <a:sym typeface="Roboto"/>
              </a:rPr>
              <a:t>Fred</a:t>
            </a:r>
          </a:p>
        </p:txBody>
      </p:sp>
      <p:sp>
        <p:nvSpPr>
          <p:cNvPr id="58" name="Google Shape;237;p38">
            <a:extLst>
              <a:ext uri="{FF2B5EF4-FFF2-40B4-BE49-F238E27FC236}">
                <a16:creationId xmlns:a16="http://schemas.microsoft.com/office/drawing/2014/main" id="{1FA535B7-F8AE-2EE4-56F9-8F594DC683F0}"/>
              </a:ext>
            </a:extLst>
          </p:cNvPr>
          <p:cNvSpPr txBox="1">
            <a:spLocks/>
          </p:cNvSpPr>
          <p:nvPr/>
        </p:nvSpPr>
        <p:spPr>
          <a:xfrm>
            <a:off x="11484261" y="4752325"/>
            <a:ext cx="2962560" cy="3304320"/>
          </a:xfrm>
          <a:prstGeom prst="rect">
            <a:avLst/>
          </a:prstGeom>
          <a:noFill/>
          <a:ln>
            <a:noFill/>
          </a:ln>
        </p:spPr>
        <p:txBody>
          <a:bodyPr spcFirstLastPara="1" wrap="square" lIns="146280" tIns="146280" rIns="146280" bIns="14628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5000"/>
              </a:lnSpc>
              <a:spcBef>
                <a:spcPts val="0"/>
              </a:spcBef>
              <a:buNone/>
            </a:pPr>
            <a:r>
              <a:rPr lang="en-US" sz="1600" b="0">
                <a:latin typeface="Arial Nova" panose="020B0504020202020204" pitchFamily="34" charset="0"/>
                <a:ea typeface="Roboto"/>
                <a:cs typeface="Roboto"/>
                <a:sym typeface="Roboto"/>
              </a:rPr>
              <a:t>Main concern is that a digital change is going to replace the current role. Main concern is about why the change is happening. </a:t>
            </a:r>
          </a:p>
        </p:txBody>
      </p:sp>
      <p:pic>
        <p:nvPicPr>
          <p:cNvPr id="59" name="Google Shape;238;p38">
            <a:extLst>
              <a:ext uri="{FF2B5EF4-FFF2-40B4-BE49-F238E27FC236}">
                <a16:creationId xmlns:a16="http://schemas.microsoft.com/office/drawing/2014/main" id="{399C3836-5724-C5D8-C2D2-43CB2F7E43F3}"/>
              </a:ext>
            </a:extLst>
          </p:cNvPr>
          <p:cNvPicPr preferRelativeResize="0"/>
          <p:nvPr/>
        </p:nvPicPr>
        <p:blipFill>
          <a:blip r:embed="rId3">
            <a:alphaModFix/>
          </a:blip>
          <a:stretch>
            <a:fillRect/>
          </a:stretch>
        </p:blipFill>
        <p:spPr>
          <a:xfrm>
            <a:off x="3401201" y="1520172"/>
            <a:ext cx="2061483" cy="2315638"/>
          </a:xfrm>
          <a:prstGeom prst="rect">
            <a:avLst/>
          </a:prstGeom>
          <a:noFill/>
          <a:ln>
            <a:noFill/>
          </a:ln>
        </p:spPr>
      </p:pic>
      <p:pic>
        <p:nvPicPr>
          <p:cNvPr id="60" name="Google Shape;239;p38">
            <a:extLst>
              <a:ext uri="{FF2B5EF4-FFF2-40B4-BE49-F238E27FC236}">
                <a16:creationId xmlns:a16="http://schemas.microsoft.com/office/drawing/2014/main" id="{D155F61F-2BF3-686F-5457-307B590877F1}"/>
              </a:ext>
            </a:extLst>
          </p:cNvPr>
          <p:cNvPicPr preferRelativeResize="0"/>
          <p:nvPr/>
        </p:nvPicPr>
        <p:blipFill>
          <a:blip r:embed="rId4">
            <a:alphaModFix/>
          </a:blip>
          <a:stretch>
            <a:fillRect/>
          </a:stretch>
        </p:blipFill>
        <p:spPr>
          <a:xfrm>
            <a:off x="681842" y="1501092"/>
            <a:ext cx="2061480" cy="2353798"/>
          </a:xfrm>
          <a:prstGeom prst="rect">
            <a:avLst/>
          </a:prstGeom>
          <a:noFill/>
          <a:ln>
            <a:noFill/>
          </a:ln>
        </p:spPr>
      </p:pic>
      <p:pic>
        <p:nvPicPr>
          <p:cNvPr id="61" name="Google Shape;240;p38">
            <a:extLst>
              <a:ext uri="{FF2B5EF4-FFF2-40B4-BE49-F238E27FC236}">
                <a16:creationId xmlns:a16="http://schemas.microsoft.com/office/drawing/2014/main" id="{3FC948D6-7624-7DA2-3BBD-55C8FD905092}"/>
              </a:ext>
            </a:extLst>
          </p:cNvPr>
          <p:cNvPicPr preferRelativeResize="0"/>
          <p:nvPr/>
        </p:nvPicPr>
        <p:blipFill>
          <a:blip r:embed="rId5">
            <a:alphaModFix/>
          </a:blip>
          <a:stretch>
            <a:fillRect/>
          </a:stretch>
        </p:blipFill>
        <p:spPr>
          <a:xfrm>
            <a:off x="5969183" y="1361414"/>
            <a:ext cx="2522920" cy="2522920"/>
          </a:xfrm>
          <a:prstGeom prst="rect">
            <a:avLst/>
          </a:prstGeom>
          <a:noFill/>
          <a:ln>
            <a:noFill/>
          </a:ln>
        </p:spPr>
      </p:pic>
      <p:pic>
        <p:nvPicPr>
          <p:cNvPr id="62" name="Google Shape;241;p38">
            <a:extLst>
              <a:ext uri="{FF2B5EF4-FFF2-40B4-BE49-F238E27FC236}">
                <a16:creationId xmlns:a16="http://schemas.microsoft.com/office/drawing/2014/main" id="{2AC88884-3806-E503-295C-99CC8BDE8C97}"/>
              </a:ext>
            </a:extLst>
          </p:cNvPr>
          <p:cNvPicPr preferRelativeResize="0"/>
          <p:nvPr/>
        </p:nvPicPr>
        <p:blipFill>
          <a:blip r:embed="rId6">
            <a:alphaModFix/>
          </a:blip>
          <a:stretch>
            <a:fillRect/>
          </a:stretch>
        </p:blipFill>
        <p:spPr>
          <a:xfrm>
            <a:off x="8828262" y="1207093"/>
            <a:ext cx="2522920" cy="2522920"/>
          </a:xfrm>
          <a:prstGeom prst="rect">
            <a:avLst/>
          </a:prstGeom>
          <a:noFill/>
          <a:ln>
            <a:noFill/>
          </a:ln>
        </p:spPr>
      </p:pic>
      <p:pic>
        <p:nvPicPr>
          <p:cNvPr id="63" name="Google Shape;242;p38">
            <a:extLst>
              <a:ext uri="{FF2B5EF4-FFF2-40B4-BE49-F238E27FC236}">
                <a16:creationId xmlns:a16="http://schemas.microsoft.com/office/drawing/2014/main" id="{6DFDC62C-1F6A-E5CD-EE54-E9DB5E6931C2}"/>
              </a:ext>
            </a:extLst>
          </p:cNvPr>
          <p:cNvPicPr preferRelativeResize="0"/>
          <p:nvPr/>
        </p:nvPicPr>
        <p:blipFill>
          <a:blip r:embed="rId7">
            <a:alphaModFix/>
          </a:blip>
          <a:stretch>
            <a:fillRect/>
          </a:stretch>
        </p:blipFill>
        <p:spPr>
          <a:xfrm>
            <a:off x="11934801" y="1416538"/>
            <a:ext cx="2061480" cy="2412672"/>
          </a:xfrm>
          <a:prstGeom prst="rect">
            <a:avLst/>
          </a:prstGeom>
          <a:noFill/>
          <a:ln>
            <a:noFill/>
          </a:ln>
        </p:spPr>
      </p:pic>
      <p:sp>
        <p:nvSpPr>
          <p:cNvPr id="64" name="TextBox 63">
            <a:extLst>
              <a:ext uri="{FF2B5EF4-FFF2-40B4-BE49-F238E27FC236}">
                <a16:creationId xmlns:a16="http://schemas.microsoft.com/office/drawing/2014/main" id="{90B28D93-5FDE-6C97-D26F-3C6B03CDEE65}"/>
              </a:ext>
            </a:extLst>
          </p:cNvPr>
          <p:cNvSpPr txBox="1"/>
          <p:nvPr/>
        </p:nvSpPr>
        <p:spPr>
          <a:xfrm>
            <a:off x="224853" y="175384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04759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7FB99-EFE5-1695-06CB-76D751276F8A}"/>
              </a:ext>
            </a:extLst>
          </p:cNvPr>
          <p:cNvSpPr>
            <a:spLocks noGrp="1"/>
          </p:cNvSpPr>
          <p:nvPr>
            <p:ph type="sldNum" sz="quarter" idx="14"/>
          </p:nvPr>
        </p:nvSpPr>
        <p:spPr/>
        <p:txBody>
          <a:bodyPr/>
          <a:lstStyle/>
          <a:p>
            <a:fld id="{C0D0E87D-399F-EB4E-BCA3-C2811CAA7645}" type="slidenum">
              <a:rPr lang="en-US" smtClean="0"/>
              <a:pPr/>
              <a:t>25</a:t>
            </a:fld>
            <a:endParaRPr lang="en-US"/>
          </a:p>
        </p:txBody>
      </p:sp>
      <p:sp>
        <p:nvSpPr>
          <p:cNvPr id="3" name="Text Placeholder 2">
            <a:extLst>
              <a:ext uri="{FF2B5EF4-FFF2-40B4-BE49-F238E27FC236}">
                <a16:creationId xmlns:a16="http://schemas.microsoft.com/office/drawing/2014/main" id="{479D5ECE-1CB5-F7CB-35FE-10951DFF4DA6}"/>
              </a:ext>
            </a:extLst>
          </p:cNvPr>
          <p:cNvSpPr>
            <a:spLocks noGrp="1"/>
          </p:cNvSpPr>
          <p:nvPr>
            <p:ph type="body" sz="quarter" idx="10"/>
          </p:nvPr>
        </p:nvSpPr>
        <p:spPr/>
        <p:txBody>
          <a:bodyPr/>
          <a:lstStyle/>
          <a:p>
            <a:r>
              <a:rPr lang="en-US"/>
              <a:t>Staff Personas</a:t>
            </a:r>
          </a:p>
        </p:txBody>
      </p:sp>
      <p:sp>
        <p:nvSpPr>
          <p:cNvPr id="49" name="Google Shape;228;p38">
            <a:extLst>
              <a:ext uri="{FF2B5EF4-FFF2-40B4-BE49-F238E27FC236}">
                <a16:creationId xmlns:a16="http://schemas.microsoft.com/office/drawing/2014/main" id="{C049C968-9965-7530-3AEB-50CC0B8B39D2}"/>
              </a:ext>
            </a:extLst>
          </p:cNvPr>
          <p:cNvSpPr txBox="1">
            <a:spLocks/>
          </p:cNvSpPr>
          <p:nvPr/>
        </p:nvSpPr>
        <p:spPr>
          <a:xfrm>
            <a:off x="350582" y="4074041"/>
            <a:ext cx="2724000" cy="629760"/>
          </a:xfrm>
          <a:prstGeom prst="rect">
            <a:avLst/>
          </a:prstGeom>
          <a:noFill/>
          <a:ln>
            <a:noFill/>
          </a:ln>
        </p:spPr>
        <p:txBody>
          <a:bodyPr spcFirstLastPara="1" wrap="square" lIns="146280" tIns="146280" rIns="146280" bIns="14628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spcBef>
                <a:spcPts val="0"/>
              </a:spcBef>
              <a:buFont typeface="Arial" panose="020B0604020202020204" pitchFamily="34" charset="0"/>
              <a:buNone/>
            </a:pPr>
            <a:r>
              <a:rPr lang="en-US">
                <a:solidFill>
                  <a:srgbClr val="007EA2"/>
                </a:solidFill>
                <a:latin typeface="Arial Nova" panose="020B0504020202020204" pitchFamily="34" charset="0"/>
                <a:ea typeface="Roboto"/>
                <a:cs typeface="Roboto"/>
                <a:sym typeface="Roboto"/>
              </a:rPr>
              <a:t>Go Getter Gloria</a:t>
            </a:r>
          </a:p>
        </p:txBody>
      </p:sp>
      <p:sp>
        <p:nvSpPr>
          <p:cNvPr id="50" name="Google Shape;229;p38">
            <a:extLst>
              <a:ext uri="{FF2B5EF4-FFF2-40B4-BE49-F238E27FC236}">
                <a16:creationId xmlns:a16="http://schemas.microsoft.com/office/drawing/2014/main" id="{C7298FE1-E2B6-13B9-3D29-C417F676BA2C}"/>
              </a:ext>
            </a:extLst>
          </p:cNvPr>
          <p:cNvSpPr txBox="1">
            <a:spLocks/>
          </p:cNvSpPr>
          <p:nvPr/>
        </p:nvSpPr>
        <p:spPr>
          <a:xfrm>
            <a:off x="340982" y="4752325"/>
            <a:ext cx="2743200" cy="3187200"/>
          </a:xfrm>
          <a:prstGeom prst="rect">
            <a:avLst/>
          </a:prstGeom>
          <a:noFill/>
          <a:ln>
            <a:noFill/>
          </a:ln>
        </p:spPr>
        <p:txBody>
          <a:bodyPr spcFirstLastPara="1" wrap="square" lIns="146280" tIns="146280" rIns="146280" bIns="14628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731520" indent="-487680">
              <a:lnSpc>
                <a:spcPct val="115000"/>
              </a:lnSpc>
              <a:spcBef>
                <a:spcPts val="0"/>
              </a:spcBef>
              <a:buSzPts val="1200"/>
              <a:buFont typeface="Roboto"/>
              <a:buChar char="●"/>
            </a:pPr>
            <a:r>
              <a:rPr lang="en-US" sz="1600" b="0">
                <a:latin typeface="Arial Nova" panose="020B0504020202020204" pitchFamily="34" charset="0"/>
                <a:ea typeface="Roboto"/>
                <a:cs typeface="Roboto"/>
                <a:sym typeface="Roboto"/>
              </a:rPr>
              <a:t>Consider adding as a super user or train the trainer role.</a:t>
            </a:r>
          </a:p>
          <a:p>
            <a:pPr marL="731520" indent="-487680">
              <a:lnSpc>
                <a:spcPct val="115000"/>
              </a:lnSpc>
              <a:spcBef>
                <a:spcPts val="0"/>
              </a:spcBef>
              <a:buSzPts val="1200"/>
              <a:buFont typeface="Roboto"/>
              <a:buChar char="●"/>
            </a:pPr>
            <a:r>
              <a:rPr lang="en-US" sz="1600" b="0">
                <a:latin typeface="Arial Nova" panose="020B0504020202020204" pitchFamily="34" charset="0"/>
                <a:ea typeface="Roboto"/>
                <a:cs typeface="Roboto"/>
                <a:sym typeface="Roboto"/>
              </a:rPr>
              <a:t>Include in planning sessions. </a:t>
            </a:r>
          </a:p>
          <a:p>
            <a:pPr marL="731520" indent="-487680">
              <a:lnSpc>
                <a:spcPct val="115000"/>
              </a:lnSpc>
              <a:spcBef>
                <a:spcPts val="0"/>
              </a:spcBef>
              <a:buSzPts val="1200"/>
              <a:buFont typeface="Roboto"/>
              <a:buChar char="●"/>
            </a:pPr>
            <a:r>
              <a:rPr lang="en-US" sz="1600" b="0">
                <a:latin typeface="Arial Nova" panose="020B0504020202020204" pitchFamily="34" charset="0"/>
                <a:ea typeface="Roboto"/>
                <a:cs typeface="Roboto"/>
                <a:sym typeface="Roboto"/>
              </a:rPr>
              <a:t>Gain feedback for use cases.</a:t>
            </a:r>
          </a:p>
        </p:txBody>
      </p:sp>
      <p:sp>
        <p:nvSpPr>
          <p:cNvPr id="51" name="Google Shape;230;p38">
            <a:extLst>
              <a:ext uri="{FF2B5EF4-FFF2-40B4-BE49-F238E27FC236}">
                <a16:creationId xmlns:a16="http://schemas.microsoft.com/office/drawing/2014/main" id="{5790396C-A87E-C100-FBE9-958F42CB3F22}"/>
              </a:ext>
            </a:extLst>
          </p:cNvPr>
          <p:cNvSpPr txBox="1">
            <a:spLocks/>
          </p:cNvSpPr>
          <p:nvPr/>
        </p:nvSpPr>
        <p:spPr>
          <a:xfrm>
            <a:off x="3069942" y="4074041"/>
            <a:ext cx="2724000" cy="629760"/>
          </a:xfrm>
          <a:prstGeom prst="rect">
            <a:avLst/>
          </a:prstGeom>
          <a:noFill/>
          <a:ln>
            <a:noFill/>
          </a:ln>
        </p:spPr>
        <p:txBody>
          <a:bodyPr spcFirstLastPara="1" wrap="square" lIns="146280" tIns="146280" rIns="146280" bIns="14628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spcBef>
                <a:spcPts val="0"/>
              </a:spcBef>
              <a:buFont typeface="Arial" panose="020B0604020202020204" pitchFamily="34" charset="0"/>
              <a:buNone/>
            </a:pPr>
            <a:r>
              <a:rPr lang="en-US">
                <a:solidFill>
                  <a:srgbClr val="007EA2"/>
                </a:solidFill>
                <a:latin typeface="Arial Nova" panose="020B0504020202020204" pitchFamily="34" charset="0"/>
                <a:ea typeface="Roboto"/>
                <a:cs typeface="Roboto"/>
                <a:sym typeface="Roboto"/>
              </a:rPr>
              <a:t>Tech Savvy Tammy</a:t>
            </a:r>
          </a:p>
        </p:txBody>
      </p:sp>
      <p:sp>
        <p:nvSpPr>
          <p:cNvPr id="52" name="Google Shape;231;p38">
            <a:extLst>
              <a:ext uri="{FF2B5EF4-FFF2-40B4-BE49-F238E27FC236}">
                <a16:creationId xmlns:a16="http://schemas.microsoft.com/office/drawing/2014/main" id="{73F33C80-FC93-4F6E-76C4-E48ADC1BBC6F}"/>
              </a:ext>
            </a:extLst>
          </p:cNvPr>
          <p:cNvSpPr txBox="1">
            <a:spLocks/>
          </p:cNvSpPr>
          <p:nvPr/>
        </p:nvSpPr>
        <p:spPr>
          <a:xfrm>
            <a:off x="3060342" y="4752325"/>
            <a:ext cx="2743200" cy="3304320"/>
          </a:xfrm>
          <a:prstGeom prst="rect">
            <a:avLst/>
          </a:prstGeom>
          <a:noFill/>
          <a:ln>
            <a:noFill/>
          </a:ln>
        </p:spPr>
        <p:txBody>
          <a:bodyPr spcFirstLastPara="1" wrap="square" lIns="146280" tIns="146280" rIns="146280" bIns="14628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731520" indent="-487680">
              <a:lnSpc>
                <a:spcPct val="115000"/>
              </a:lnSpc>
              <a:spcBef>
                <a:spcPts val="0"/>
              </a:spcBef>
              <a:buSzPts val="1200"/>
              <a:buFont typeface="Roboto"/>
              <a:buChar char="●"/>
            </a:pPr>
            <a:r>
              <a:rPr lang="en-US" sz="1600" b="0">
                <a:latin typeface="Arial Nova" panose="020B0504020202020204" pitchFamily="34" charset="0"/>
                <a:ea typeface="Roboto"/>
                <a:cs typeface="Roboto"/>
                <a:sym typeface="Roboto"/>
              </a:rPr>
              <a:t>Consider adding as a super user or train the trainer role.</a:t>
            </a:r>
          </a:p>
          <a:p>
            <a:pPr marL="731520" indent="-487680">
              <a:lnSpc>
                <a:spcPct val="115000"/>
              </a:lnSpc>
              <a:spcBef>
                <a:spcPts val="0"/>
              </a:spcBef>
              <a:buSzPts val="1200"/>
              <a:buFont typeface="Roboto"/>
              <a:buChar char="●"/>
            </a:pPr>
            <a:r>
              <a:rPr lang="en-US" sz="1600" b="0">
                <a:latin typeface="Arial Nova" panose="020B0504020202020204" pitchFamily="34" charset="0"/>
                <a:ea typeface="Roboto"/>
                <a:cs typeface="Roboto"/>
                <a:sym typeface="Roboto"/>
              </a:rPr>
              <a:t>Include in planning sessions.</a:t>
            </a:r>
          </a:p>
          <a:p>
            <a:pPr marL="731520" indent="0">
              <a:lnSpc>
                <a:spcPct val="115000"/>
              </a:lnSpc>
              <a:spcBef>
                <a:spcPts val="0"/>
              </a:spcBef>
              <a:buFont typeface="Arial" panose="020B0604020202020204" pitchFamily="34" charset="0"/>
              <a:buNone/>
            </a:pPr>
            <a:endParaRPr lang="en-US" sz="1600" b="0">
              <a:latin typeface="Arial Nova" panose="020B0504020202020204" pitchFamily="34" charset="0"/>
              <a:ea typeface="Roboto"/>
              <a:cs typeface="Roboto"/>
              <a:sym typeface="Roboto"/>
            </a:endParaRPr>
          </a:p>
        </p:txBody>
      </p:sp>
      <p:sp>
        <p:nvSpPr>
          <p:cNvPr id="53" name="Google Shape;232;p38">
            <a:extLst>
              <a:ext uri="{FF2B5EF4-FFF2-40B4-BE49-F238E27FC236}">
                <a16:creationId xmlns:a16="http://schemas.microsoft.com/office/drawing/2014/main" id="{5DF4BD19-7E8F-1BFA-76F7-7D1702C2B707}"/>
              </a:ext>
            </a:extLst>
          </p:cNvPr>
          <p:cNvSpPr txBox="1">
            <a:spLocks/>
          </p:cNvSpPr>
          <p:nvPr/>
        </p:nvSpPr>
        <p:spPr>
          <a:xfrm>
            <a:off x="5868643" y="4074041"/>
            <a:ext cx="2724000" cy="629760"/>
          </a:xfrm>
          <a:prstGeom prst="rect">
            <a:avLst/>
          </a:prstGeom>
          <a:noFill/>
          <a:ln>
            <a:noFill/>
          </a:ln>
        </p:spPr>
        <p:txBody>
          <a:bodyPr spcFirstLastPara="1" wrap="square" lIns="146280" tIns="146280" rIns="146280" bIns="14628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spcBef>
                <a:spcPts val="0"/>
              </a:spcBef>
              <a:buFont typeface="Arial" panose="020B0604020202020204" pitchFamily="34" charset="0"/>
              <a:buNone/>
            </a:pPr>
            <a:r>
              <a:rPr lang="en-US">
                <a:solidFill>
                  <a:srgbClr val="007EA2"/>
                </a:solidFill>
                <a:latin typeface="Arial Nova" panose="020B0504020202020204" pitchFamily="34" charset="0"/>
                <a:ea typeface="Roboto"/>
                <a:cs typeface="Roboto"/>
                <a:sym typeface="Roboto"/>
              </a:rPr>
              <a:t>Problem </a:t>
            </a:r>
            <a:br>
              <a:rPr lang="en-US">
                <a:solidFill>
                  <a:srgbClr val="007EA2"/>
                </a:solidFill>
                <a:latin typeface="Arial Nova" panose="020B0504020202020204" pitchFamily="34" charset="0"/>
                <a:ea typeface="Roboto"/>
                <a:cs typeface="Roboto"/>
                <a:sym typeface="Roboto"/>
              </a:rPr>
            </a:br>
            <a:r>
              <a:rPr lang="en-US">
                <a:solidFill>
                  <a:srgbClr val="007EA2"/>
                </a:solidFill>
                <a:latin typeface="Arial Nova" panose="020B0504020202020204" pitchFamily="34" charset="0"/>
                <a:ea typeface="Roboto"/>
                <a:cs typeface="Roboto"/>
                <a:sym typeface="Roboto"/>
              </a:rPr>
              <a:t>Finder Pam</a:t>
            </a:r>
          </a:p>
        </p:txBody>
      </p:sp>
      <p:sp>
        <p:nvSpPr>
          <p:cNvPr id="54" name="Google Shape;233;p38">
            <a:extLst>
              <a:ext uri="{FF2B5EF4-FFF2-40B4-BE49-F238E27FC236}">
                <a16:creationId xmlns:a16="http://schemas.microsoft.com/office/drawing/2014/main" id="{C3BF8661-022A-05BD-BEE1-7A9C5D901348}"/>
              </a:ext>
            </a:extLst>
          </p:cNvPr>
          <p:cNvSpPr txBox="1">
            <a:spLocks/>
          </p:cNvSpPr>
          <p:nvPr/>
        </p:nvSpPr>
        <p:spPr>
          <a:xfrm>
            <a:off x="5749363" y="4752325"/>
            <a:ext cx="2962560" cy="3742080"/>
          </a:xfrm>
          <a:prstGeom prst="rect">
            <a:avLst/>
          </a:prstGeom>
          <a:noFill/>
          <a:ln>
            <a:noFill/>
          </a:ln>
        </p:spPr>
        <p:txBody>
          <a:bodyPr spcFirstLastPara="1" wrap="square" lIns="146280" tIns="146280" rIns="146280" bIns="14628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731520" indent="-487680">
              <a:lnSpc>
                <a:spcPct val="115000"/>
              </a:lnSpc>
              <a:spcBef>
                <a:spcPts val="0"/>
              </a:spcBef>
              <a:buSzPts val="1200"/>
              <a:buFont typeface="Arial" panose="020B0604020202020204" pitchFamily="34" charset="0"/>
              <a:buChar char="●"/>
            </a:pPr>
            <a:r>
              <a:rPr lang="en-US" sz="1600" b="0">
                <a:latin typeface="Arial Nova" panose="020B0504020202020204" pitchFamily="34" charset="0"/>
                <a:ea typeface="Roboto"/>
                <a:cs typeface="Roboto"/>
                <a:sym typeface="Roboto"/>
              </a:rPr>
              <a:t>Encourage this persona to bring a solution with the problem.</a:t>
            </a:r>
          </a:p>
          <a:p>
            <a:pPr marL="731520" indent="-487680">
              <a:lnSpc>
                <a:spcPct val="115000"/>
              </a:lnSpc>
              <a:spcBef>
                <a:spcPts val="0"/>
              </a:spcBef>
              <a:buSzPts val="1200"/>
              <a:buFont typeface="Roboto"/>
              <a:buChar char="●"/>
            </a:pPr>
            <a:r>
              <a:rPr lang="en-US" sz="1600" b="0">
                <a:latin typeface="Arial Nova" panose="020B0504020202020204" pitchFamily="34" charset="0"/>
                <a:ea typeface="Roboto"/>
                <a:cs typeface="Roboto"/>
                <a:sym typeface="Roboto"/>
              </a:rPr>
              <a:t>Important to included from start.</a:t>
            </a:r>
          </a:p>
          <a:p>
            <a:pPr marL="731520" indent="0">
              <a:lnSpc>
                <a:spcPct val="115000"/>
              </a:lnSpc>
              <a:spcBef>
                <a:spcPts val="0"/>
              </a:spcBef>
              <a:buFont typeface="Arial" panose="020B0604020202020204" pitchFamily="34" charset="0"/>
              <a:buNone/>
            </a:pPr>
            <a:endParaRPr lang="en-US" sz="1600" b="0">
              <a:latin typeface="Arial Nova" panose="020B0504020202020204" pitchFamily="34" charset="0"/>
            </a:endParaRPr>
          </a:p>
        </p:txBody>
      </p:sp>
      <p:sp>
        <p:nvSpPr>
          <p:cNvPr id="55" name="Google Shape;234;p38">
            <a:extLst>
              <a:ext uri="{FF2B5EF4-FFF2-40B4-BE49-F238E27FC236}">
                <a16:creationId xmlns:a16="http://schemas.microsoft.com/office/drawing/2014/main" id="{055DB463-6159-AC23-CA47-8FA05C09913C}"/>
              </a:ext>
            </a:extLst>
          </p:cNvPr>
          <p:cNvSpPr txBox="1">
            <a:spLocks/>
          </p:cNvSpPr>
          <p:nvPr/>
        </p:nvSpPr>
        <p:spPr>
          <a:xfrm>
            <a:off x="8727722" y="4074041"/>
            <a:ext cx="2724000" cy="629760"/>
          </a:xfrm>
          <a:prstGeom prst="rect">
            <a:avLst/>
          </a:prstGeom>
          <a:noFill/>
          <a:ln>
            <a:noFill/>
          </a:ln>
        </p:spPr>
        <p:txBody>
          <a:bodyPr spcFirstLastPara="1" wrap="square" lIns="146280" tIns="146280" rIns="146280" bIns="14628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spcBef>
                <a:spcPts val="0"/>
              </a:spcBef>
              <a:buFont typeface="Arial" panose="020B0604020202020204" pitchFamily="34" charset="0"/>
              <a:buNone/>
            </a:pPr>
            <a:r>
              <a:rPr lang="en-US">
                <a:solidFill>
                  <a:srgbClr val="007EA2"/>
                </a:solidFill>
                <a:latin typeface="Arial Nova" panose="020B0504020202020204" pitchFamily="34" charset="0"/>
                <a:ea typeface="Roboto"/>
                <a:cs typeface="Roboto"/>
                <a:sym typeface="Roboto"/>
              </a:rPr>
              <a:t>See It to </a:t>
            </a:r>
            <a:br>
              <a:rPr lang="en-US">
                <a:solidFill>
                  <a:srgbClr val="007EA2"/>
                </a:solidFill>
                <a:latin typeface="Arial Nova" panose="020B0504020202020204" pitchFamily="34" charset="0"/>
                <a:ea typeface="Roboto"/>
                <a:cs typeface="Roboto"/>
                <a:sym typeface="Roboto"/>
              </a:rPr>
            </a:br>
            <a:r>
              <a:rPr lang="en-US">
                <a:solidFill>
                  <a:srgbClr val="007EA2"/>
                </a:solidFill>
                <a:latin typeface="Arial Nova" panose="020B0504020202020204" pitchFamily="34" charset="0"/>
                <a:ea typeface="Roboto"/>
                <a:cs typeface="Roboto"/>
                <a:sym typeface="Roboto"/>
              </a:rPr>
              <a:t>Believe It Sam</a:t>
            </a:r>
          </a:p>
        </p:txBody>
      </p:sp>
      <p:sp>
        <p:nvSpPr>
          <p:cNvPr id="56" name="Google Shape;235;p38">
            <a:extLst>
              <a:ext uri="{FF2B5EF4-FFF2-40B4-BE49-F238E27FC236}">
                <a16:creationId xmlns:a16="http://schemas.microsoft.com/office/drawing/2014/main" id="{4E08593A-0E68-FDEA-FEA3-D14A791CF2F4}"/>
              </a:ext>
            </a:extLst>
          </p:cNvPr>
          <p:cNvSpPr txBox="1">
            <a:spLocks/>
          </p:cNvSpPr>
          <p:nvPr/>
        </p:nvSpPr>
        <p:spPr>
          <a:xfrm>
            <a:off x="8667722" y="4752325"/>
            <a:ext cx="2844000" cy="3477600"/>
          </a:xfrm>
          <a:prstGeom prst="rect">
            <a:avLst/>
          </a:prstGeom>
          <a:noFill/>
          <a:ln>
            <a:noFill/>
          </a:ln>
        </p:spPr>
        <p:txBody>
          <a:bodyPr spcFirstLastPara="1" wrap="square" lIns="146280" tIns="146280" rIns="146280" bIns="14628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731520" indent="-487680">
              <a:lnSpc>
                <a:spcPct val="115000"/>
              </a:lnSpc>
              <a:spcBef>
                <a:spcPts val="0"/>
              </a:spcBef>
              <a:buSzPts val="1200"/>
              <a:buFont typeface="Roboto"/>
              <a:buChar char="●"/>
            </a:pPr>
            <a:r>
              <a:rPr lang="en-US" sz="1600" b="0">
                <a:latin typeface="Arial Nova" panose="020B0504020202020204" pitchFamily="34" charset="0"/>
                <a:ea typeface="Roboto"/>
                <a:cs typeface="Roboto"/>
                <a:sym typeface="Roboto"/>
              </a:rPr>
              <a:t>Bring back success stories to the team. </a:t>
            </a:r>
          </a:p>
          <a:p>
            <a:pPr marL="731520" indent="-487680">
              <a:lnSpc>
                <a:spcPct val="115000"/>
              </a:lnSpc>
              <a:spcBef>
                <a:spcPts val="0"/>
              </a:spcBef>
              <a:buSzPts val="1200"/>
              <a:buFont typeface="Roboto"/>
              <a:buChar char="●"/>
            </a:pPr>
            <a:r>
              <a:rPr lang="en-US" sz="1600" b="0">
                <a:latin typeface="Arial Nova" panose="020B0504020202020204" pitchFamily="34" charset="0"/>
                <a:ea typeface="Roboto"/>
                <a:cs typeface="Roboto"/>
                <a:sym typeface="Roboto"/>
              </a:rPr>
              <a:t>Staff &amp; member satisfaction scores and/or testimonials.</a:t>
            </a:r>
          </a:p>
          <a:p>
            <a:pPr marL="731520" indent="-487680">
              <a:lnSpc>
                <a:spcPct val="115000"/>
              </a:lnSpc>
              <a:spcBef>
                <a:spcPts val="0"/>
              </a:spcBef>
              <a:buSzPts val="1200"/>
              <a:buFont typeface="Roboto"/>
              <a:buChar char="●"/>
            </a:pPr>
            <a:r>
              <a:rPr lang="en-US" sz="1600" b="0">
                <a:latin typeface="Arial Nova" panose="020B0504020202020204" pitchFamily="34" charset="0"/>
                <a:ea typeface="Roboto"/>
                <a:cs typeface="Roboto"/>
                <a:sym typeface="Roboto"/>
              </a:rPr>
              <a:t>Needs to see the benefit for the member.</a:t>
            </a:r>
          </a:p>
          <a:p>
            <a:pPr marL="0" indent="0">
              <a:lnSpc>
                <a:spcPct val="115000"/>
              </a:lnSpc>
              <a:spcBef>
                <a:spcPts val="0"/>
              </a:spcBef>
              <a:buFont typeface="Arial" panose="020B0604020202020204" pitchFamily="34" charset="0"/>
              <a:buNone/>
            </a:pPr>
            <a:endParaRPr lang="en-US" sz="1600" b="0">
              <a:latin typeface="Arial Nova" panose="020B0504020202020204" pitchFamily="34" charset="0"/>
              <a:ea typeface="Roboto"/>
              <a:cs typeface="Roboto"/>
              <a:sym typeface="Roboto"/>
            </a:endParaRPr>
          </a:p>
        </p:txBody>
      </p:sp>
      <p:sp>
        <p:nvSpPr>
          <p:cNvPr id="57" name="Google Shape;236;p38">
            <a:extLst>
              <a:ext uri="{FF2B5EF4-FFF2-40B4-BE49-F238E27FC236}">
                <a16:creationId xmlns:a16="http://schemas.microsoft.com/office/drawing/2014/main" id="{DEF18EA7-EC7F-B9C1-D629-5A7F803757C0}"/>
              </a:ext>
            </a:extLst>
          </p:cNvPr>
          <p:cNvSpPr txBox="1">
            <a:spLocks/>
          </p:cNvSpPr>
          <p:nvPr/>
        </p:nvSpPr>
        <p:spPr>
          <a:xfrm>
            <a:off x="11558542" y="4074041"/>
            <a:ext cx="2724000" cy="629760"/>
          </a:xfrm>
          <a:prstGeom prst="rect">
            <a:avLst/>
          </a:prstGeom>
          <a:noFill/>
          <a:ln>
            <a:noFill/>
          </a:ln>
        </p:spPr>
        <p:txBody>
          <a:bodyPr spcFirstLastPara="1" wrap="square" lIns="146280" tIns="146280" rIns="146280" bIns="146280"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3000"/>
              </a:lnSpc>
              <a:spcBef>
                <a:spcPts val="0"/>
              </a:spcBef>
              <a:buFont typeface="Arial" panose="020B0604020202020204" pitchFamily="34" charset="0"/>
              <a:buNone/>
            </a:pPr>
            <a:r>
              <a:rPr lang="en-US">
                <a:solidFill>
                  <a:srgbClr val="007EA2"/>
                </a:solidFill>
                <a:latin typeface="Arial Nova" panose="020B0504020202020204" pitchFamily="34" charset="0"/>
                <a:ea typeface="Roboto"/>
                <a:cs typeface="Roboto"/>
                <a:sym typeface="Roboto"/>
              </a:rPr>
              <a:t>Fearful </a:t>
            </a:r>
            <a:br>
              <a:rPr lang="en-US">
                <a:solidFill>
                  <a:srgbClr val="007EA2"/>
                </a:solidFill>
                <a:latin typeface="Arial Nova" panose="020B0504020202020204" pitchFamily="34" charset="0"/>
                <a:ea typeface="Roboto"/>
                <a:cs typeface="Roboto"/>
                <a:sym typeface="Roboto"/>
              </a:rPr>
            </a:br>
            <a:r>
              <a:rPr lang="en-US">
                <a:solidFill>
                  <a:srgbClr val="007EA2"/>
                </a:solidFill>
                <a:latin typeface="Arial Nova" panose="020B0504020202020204" pitchFamily="34" charset="0"/>
                <a:ea typeface="Roboto"/>
                <a:cs typeface="Roboto"/>
                <a:sym typeface="Roboto"/>
              </a:rPr>
              <a:t>Fred</a:t>
            </a:r>
          </a:p>
        </p:txBody>
      </p:sp>
      <p:sp>
        <p:nvSpPr>
          <p:cNvPr id="58" name="Google Shape;237;p38">
            <a:extLst>
              <a:ext uri="{FF2B5EF4-FFF2-40B4-BE49-F238E27FC236}">
                <a16:creationId xmlns:a16="http://schemas.microsoft.com/office/drawing/2014/main" id="{1FA535B7-F8AE-2EE4-56F9-8F594DC683F0}"/>
              </a:ext>
            </a:extLst>
          </p:cNvPr>
          <p:cNvSpPr txBox="1">
            <a:spLocks/>
          </p:cNvSpPr>
          <p:nvPr/>
        </p:nvSpPr>
        <p:spPr>
          <a:xfrm>
            <a:off x="11439262" y="4752325"/>
            <a:ext cx="2962560" cy="3304320"/>
          </a:xfrm>
          <a:prstGeom prst="rect">
            <a:avLst/>
          </a:prstGeom>
          <a:noFill/>
          <a:ln>
            <a:noFill/>
          </a:ln>
        </p:spPr>
        <p:txBody>
          <a:bodyPr spcFirstLastPara="1" wrap="square" lIns="146280" tIns="146280" rIns="146280" bIns="14628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731520" indent="-487680">
              <a:lnSpc>
                <a:spcPct val="115000"/>
              </a:lnSpc>
              <a:spcBef>
                <a:spcPts val="0"/>
              </a:spcBef>
              <a:buSzPts val="1200"/>
              <a:buFont typeface="Roboto"/>
              <a:buChar char="●"/>
            </a:pPr>
            <a:r>
              <a:rPr lang="en-US" sz="1600" b="0">
                <a:latin typeface="Arial Nova" panose="020B0504020202020204" pitchFamily="34" charset="0"/>
                <a:ea typeface="Roboto"/>
                <a:cs typeface="Roboto"/>
                <a:sym typeface="Roboto"/>
              </a:rPr>
              <a:t>Review the why of moving to DCM.</a:t>
            </a:r>
          </a:p>
          <a:p>
            <a:pPr marL="731520" indent="-487680">
              <a:lnSpc>
                <a:spcPct val="115000"/>
              </a:lnSpc>
              <a:spcBef>
                <a:spcPts val="0"/>
              </a:spcBef>
              <a:buSzPts val="1200"/>
              <a:buFont typeface="Roboto"/>
              <a:buChar char="●"/>
            </a:pPr>
            <a:r>
              <a:rPr lang="en-US" sz="1600" b="0">
                <a:latin typeface="Arial Nova" panose="020B0504020202020204" pitchFamily="34" charset="0"/>
                <a:ea typeface="Roboto"/>
                <a:cs typeface="Roboto"/>
                <a:sym typeface="Roboto"/>
              </a:rPr>
              <a:t>Increase confidence through training.</a:t>
            </a:r>
          </a:p>
          <a:p>
            <a:pPr marL="731520" indent="-487680">
              <a:lnSpc>
                <a:spcPct val="115000"/>
              </a:lnSpc>
              <a:spcBef>
                <a:spcPts val="0"/>
              </a:spcBef>
              <a:buSzPts val="1200"/>
              <a:buFont typeface="Roboto"/>
              <a:buChar char="●"/>
            </a:pPr>
            <a:r>
              <a:rPr lang="en-US" sz="1600" b="0">
                <a:latin typeface="Arial Nova" panose="020B0504020202020204" pitchFamily="34" charset="0"/>
                <a:ea typeface="Roboto"/>
                <a:cs typeface="Roboto"/>
                <a:sym typeface="Roboto"/>
              </a:rPr>
              <a:t>Keep included in the planning and workflow development.</a:t>
            </a:r>
          </a:p>
          <a:p>
            <a:pPr marL="0" indent="0">
              <a:lnSpc>
                <a:spcPct val="115000"/>
              </a:lnSpc>
              <a:spcBef>
                <a:spcPts val="0"/>
              </a:spcBef>
              <a:buFont typeface="Arial" panose="020B0604020202020204" pitchFamily="34" charset="0"/>
              <a:buNone/>
            </a:pPr>
            <a:endParaRPr lang="en-US" sz="1600" b="0">
              <a:latin typeface="Arial Nova" panose="020B0504020202020204" pitchFamily="34" charset="0"/>
              <a:ea typeface="Roboto"/>
              <a:cs typeface="Roboto"/>
              <a:sym typeface="Roboto"/>
            </a:endParaRPr>
          </a:p>
          <a:p>
            <a:pPr marL="0" indent="0">
              <a:lnSpc>
                <a:spcPct val="115000"/>
              </a:lnSpc>
              <a:spcBef>
                <a:spcPts val="0"/>
              </a:spcBef>
              <a:buFont typeface="Arial" panose="020B0604020202020204" pitchFamily="34" charset="0"/>
              <a:buNone/>
            </a:pPr>
            <a:endParaRPr lang="en-US" sz="1600" b="0">
              <a:latin typeface="Arial Nova" panose="020B0504020202020204" pitchFamily="34" charset="0"/>
              <a:ea typeface="Roboto"/>
              <a:cs typeface="Roboto"/>
              <a:sym typeface="Roboto"/>
            </a:endParaRPr>
          </a:p>
        </p:txBody>
      </p:sp>
      <p:pic>
        <p:nvPicPr>
          <p:cNvPr id="59" name="Google Shape;238;p38">
            <a:extLst>
              <a:ext uri="{FF2B5EF4-FFF2-40B4-BE49-F238E27FC236}">
                <a16:creationId xmlns:a16="http://schemas.microsoft.com/office/drawing/2014/main" id="{399C3836-5724-C5D8-C2D2-43CB2F7E43F3}"/>
              </a:ext>
            </a:extLst>
          </p:cNvPr>
          <p:cNvPicPr preferRelativeResize="0"/>
          <p:nvPr/>
        </p:nvPicPr>
        <p:blipFill>
          <a:blip r:embed="rId3">
            <a:alphaModFix/>
          </a:blip>
          <a:stretch>
            <a:fillRect/>
          </a:stretch>
        </p:blipFill>
        <p:spPr>
          <a:xfrm>
            <a:off x="3401201" y="1520172"/>
            <a:ext cx="2061483" cy="2315638"/>
          </a:xfrm>
          <a:prstGeom prst="rect">
            <a:avLst/>
          </a:prstGeom>
          <a:noFill/>
          <a:ln>
            <a:noFill/>
          </a:ln>
        </p:spPr>
      </p:pic>
      <p:pic>
        <p:nvPicPr>
          <p:cNvPr id="60" name="Google Shape;239;p38">
            <a:extLst>
              <a:ext uri="{FF2B5EF4-FFF2-40B4-BE49-F238E27FC236}">
                <a16:creationId xmlns:a16="http://schemas.microsoft.com/office/drawing/2014/main" id="{D155F61F-2BF3-686F-5457-307B590877F1}"/>
              </a:ext>
            </a:extLst>
          </p:cNvPr>
          <p:cNvPicPr preferRelativeResize="0"/>
          <p:nvPr/>
        </p:nvPicPr>
        <p:blipFill>
          <a:blip r:embed="rId4">
            <a:alphaModFix/>
          </a:blip>
          <a:stretch>
            <a:fillRect/>
          </a:stretch>
        </p:blipFill>
        <p:spPr>
          <a:xfrm>
            <a:off x="681842" y="1501092"/>
            <a:ext cx="2061480" cy="2353798"/>
          </a:xfrm>
          <a:prstGeom prst="rect">
            <a:avLst/>
          </a:prstGeom>
          <a:noFill/>
          <a:ln>
            <a:noFill/>
          </a:ln>
        </p:spPr>
      </p:pic>
      <p:pic>
        <p:nvPicPr>
          <p:cNvPr id="61" name="Google Shape;240;p38">
            <a:extLst>
              <a:ext uri="{FF2B5EF4-FFF2-40B4-BE49-F238E27FC236}">
                <a16:creationId xmlns:a16="http://schemas.microsoft.com/office/drawing/2014/main" id="{3FC948D6-7624-7DA2-3BBD-55C8FD905092}"/>
              </a:ext>
            </a:extLst>
          </p:cNvPr>
          <p:cNvPicPr preferRelativeResize="0"/>
          <p:nvPr/>
        </p:nvPicPr>
        <p:blipFill>
          <a:blip r:embed="rId5">
            <a:alphaModFix/>
          </a:blip>
          <a:stretch>
            <a:fillRect/>
          </a:stretch>
        </p:blipFill>
        <p:spPr>
          <a:xfrm>
            <a:off x="5969183" y="1361414"/>
            <a:ext cx="2522920" cy="2522920"/>
          </a:xfrm>
          <a:prstGeom prst="rect">
            <a:avLst/>
          </a:prstGeom>
          <a:noFill/>
          <a:ln>
            <a:noFill/>
          </a:ln>
        </p:spPr>
      </p:pic>
      <p:pic>
        <p:nvPicPr>
          <p:cNvPr id="62" name="Google Shape;241;p38">
            <a:extLst>
              <a:ext uri="{FF2B5EF4-FFF2-40B4-BE49-F238E27FC236}">
                <a16:creationId xmlns:a16="http://schemas.microsoft.com/office/drawing/2014/main" id="{2AC88884-3806-E503-295C-99CC8BDE8C97}"/>
              </a:ext>
            </a:extLst>
          </p:cNvPr>
          <p:cNvPicPr preferRelativeResize="0"/>
          <p:nvPr/>
        </p:nvPicPr>
        <p:blipFill>
          <a:blip r:embed="rId6">
            <a:alphaModFix/>
          </a:blip>
          <a:stretch>
            <a:fillRect/>
          </a:stretch>
        </p:blipFill>
        <p:spPr>
          <a:xfrm>
            <a:off x="8828262" y="1207093"/>
            <a:ext cx="2522920" cy="2522920"/>
          </a:xfrm>
          <a:prstGeom prst="rect">
            <a:avLst/>
          </a:prstGeom>
          <a:noFill/>
          <a:ln>
            <a:noFill/>
          </a:ln>
        </p:spPr>
      </p:pic>
      <p:pic>
        <p:nvPicPr>
          <p:cNvPr id="63" name="Google Shape;242;p38">
            <a:extLst>
              <a:ext uri="{FF2B5EF4-FFF2-40B4-BE49-F238E27FC236}">
                <a16:creationId xmlns:a16="http://schemas.microsoft.com/office/drawing/2014/main" id="{6DFDC62C-1F6A-E5CD-EE54-E9DB5E6931C2}"/>
              </a:ext>
            </a:extLst>
          </p:cNvPr>
          <p:cNvPicPr preferRelativeResize="0"/>
          <p:nvPr/>
        </p:nvPicPr>
        <p:blipFill>
          <a:blip r:embed="rId7">
            <a:alphaModFix/>
          </a:blip>
          <a:stretch>
            <a:fillRect/>
          </a:stretch>
        </p:blipFill>
        <p:spPr>
          <a:xfrm>
            <a:off x="11889802" y="1416538"/>
            <a:ext cx="2061480" cy="2412672"/>
          </a:xfrm>
          <a:prstGeom prst="rect">
            <a:avLst/>
          </a:prstGeom>
          <a:noFill/>
          <a:ln>
            <a:noFill/>
          </a:ln>
        </p:spPr>
      </p:pic>
      <p:sp>
        <p:nvSpPr>
          <p:cNvPr id="64" name="TextBox 63">
            <a:extLst>
              <a:ext uri="{FF2B5EF4-FFF2-40B4-BE49-F238E27FC236}">
                <a16:creationId xmlns:a16="http://schemas.microsoft.com/office/drawing/2014/main" id="{90B28D93-5FDE-6C97-D26F-3C6B03CDEE65}"/>
              </a:ext>
            </a:extLst>
          </p:cNvPr>
          <p:cNvSpPr txBox="1"/>
          <p:nvPr/>
        </p:nvSpPr>
        <p:spPr>
          <a:xfrm>
            <a:off x="224853" y="175384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33422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2C57B-65F3-6B18-09EE-823FF1C9E21C}"/>
              </a:ext>
            </a:extLst>
          </p:cNvPr>
          <p:cNvSpPr>
            <a:spLocks noGrp="1"/>
          </p:cNvSpPr>
          <p:nvPr>
            <p:ph type="body" sz="quarter" idx="10"/>
          </p:nvPr>
        </p:nvSpPr>
        <p:spPr/>
        <p:txBody>
          <a:bodyPr/>
          <a:lstStyle/>
          <a:p>
            <a:r>
              <a:rPr lang="en-US"/>
              <a:t>Activity</a:t>
            </a:r>
          </a:p>
        </p:txBody>
      </p:sp>
      <p:sp>
        <p:nvSpPr>
          <p:cNvPr id="4" name="Slide Number Placeholder 3">
            <a:extLst>
              <a:ext uri="{FF2B5EF4-FFF2-40B4-BE49-F238E27FC236}">
                <a16:creationId xmlns:a16="http://schemas.microsoft.com/office/drawing/2014/main" id="{E1F333E0-91A8-A844-EB61-EBF24C721089}"/>
              </a:ext>
            </a:extLst>
          </p:cNvPr>
          <p:cNvSpPr>
            <a:spLocks noGrp="1"/>
          </p:cNvSpPr>
          <p:nvPr>
            <p:ph type="sldNum" sz="quarter" idx="14"/>
          </p:nvPr>
        </p:nvSpPr>
        <p:spPr/>
        <p:txBody>
          <a:bodyPr/>
          <a:lstStyle/>
          <a:p>
            <a:fld id="{C0D0E87D-399F-EB4E-BCA3-C2811CAA7645}" type="slidenum">
              <a:rPr lang="en-US" smtClean="0"/>
              <a:pPr/>
              <a:t>26</a:t>
            </a:fld>
            <a:endParaRPr lang="en-US"/>
          </a:p>
        </p:txBody>
      </p:sp>
      <p:sp>
        <p:nvSpPr>
          <p:cNvPr id="3" name="Text Placeholder 4">
            <a:extLst>
              <a:ext uri="{FF2B5EF4-FFF2-40B4-BE49-F238E27FC236}">
                <a16:creationId xmlns:a16="http://schemas.microsoft.com/office/drawing/2014/main" id="{76F75060-B0C7-A531-DD93-FD02D257AEF8}"/>
              </a:ext>
            </a:extLst>
          </p:cNvPr>
          <p:cNvSpPr txBox="1">
            <a:spLocks/>
          </p:cNvSpPr>
          <p:nvPr/>
        </p:nvSpPr>
        <p:spPr>
          <a:xfrm>
            <a:off x="457200" y="1299411"/>
            <a:ext cx="11217729" cy="4985980"/>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b="1">
                <a:latin typeface="Arial Nova" panose="020B0504020202020204" pitchFamily="34" charset="0"/>
              </a:rPr>
              <a:t>Consider your team: </a:t>
            </a:r>
            <a:endParaRPr lang="en-US" sz="2400" b="1">
              <a:latin typeface="Arial Nova" panose="020B0504020202020204" pitchFamily="34" charset="0"/>
              <a:ea typeface="Verdana"/>
            </a:endParaRPr>
          </a:p>
          <a:p>
            <a:pPr marL="285750" indent="-285750">
              <a:buSzPts val="1400"/>
              <a:buFont typeface="Arial"/>
              <a:buChar char="•"/>
            </a:pPr>
            <a:r>
              <a:rPr lang="en-US" sz="2400">
                <a:latin typeface="Arial Nova" panose="020B0504020202020204" pitchFamily="34" charset="0"/>
                <a:ea typeface="Verdana"/>
              </a:rPr>
              <a:t>Are there members on your team that fall into one of the five personas?</a:t>
            </a:r>
          </a:p>
          <a:p>
            <a:pPr marL="285750" indent="-285750">
              <a:buSzPts val="1400"/>
              <a:buFont typeface="Arial"/>
              <a:buChar char="•"/>
            </a:pPr>
            <a:r>
              <a:rPr lang="en-US" sz="2400">
                <a:latin typeface="Arial Nova" panose="020B0504020202020204" pitchFamily="34" charset="0"/>
                <a:ea typeface="Verdana"/>
              </a:rPr>
              <a:t>Did you have any surprises when reading the personas? </a:t>
            </a:r>
          </a:p>
          <a:p>
            <a:pPr marL="285750" indent="-285750">
              <a:buSzPts val="1400"/>
              <a:buFont typeface="Arial"/>
              <a:buChar char="•"/>
            </a:pPr>
            <a:r>
              <a:rPr lang="en-US" sz="2400">
                <a:latin typeface="Arial Nova" panose="020B0504020202020204" pitchFamily="34" charset="0"/>
                <a:ea typeface="Verdana"/>
              </a:rPr>
              <a:t>Think about some creative ways to include different personas in upcoming changes. </a:t>
            </a:r>
          </a:p>
          <a:p>
            <a:pPr>
              <a:buSzPts val="1400"/>
            </a:pPr>
            <a:endParaRPr lang="en-US" sz="2400">
              <a:latin typeface="Arial Nova" panose="020B0504020202020204" pitchFamily="34" charset="0"/>
              <a:ea typeface="Verdana"/>
            </a:endParaRPr>
          </a:p>
          <a:p>
            <a:pPr>
              <a:buSzPts val="1400"/>
            </a:pPr>
            <a:r>
              <a:rPr lang="en-US" sz="2400" b="1">
                <a:latin typeface="Arial Nova" panose="020B0504020202020204" pitchFamily="34" charset="0"/>
                <a:ea typeface="Verdana"/>
              </a:rPr>
              <a:t>Discussion topics</a:t>
            </a:r>
            <a:r>
              <a:rPr lang="en-US" sz="2400">
                <a:latin typeface="Arial Nova" panose="020B0504020202020204" pitchFamily="34" charset="0"/>
                <a:ea typeface="Verdana"/>
              </a:rPr>
              <a:t>: </a:t>
            </a:r>
          </a:p>
          <a:p>
            <a:pPr marL="285750" indent="-285750">
              <a:buSzPts val="1400"/>
              <a:buChar char="•"/>
            </a:pPr>
            <a:r>
              <a:rPr lang="en-US" sz="2400">
                <a:latin typeface="Arial Nova" panose="020B0504020202020204" pitchFamily="34" charset="0"/>
                <a:ea typeface="Verdana"/>
              </a:rPr>
              <a:t>What persona might be helpful as a super-user or train the trainer role? </a:t>
            </a:r>
          </a:p>
          <a:p>
            <a:pPr marL="285750" indent="-285750">
              <a:buSzPts val="1400"/>
              <a:buFont typeface="Arial"/>
              <a:buChar char="•"/>
            </a:pPr>
            <a:r>
              <a:rPr lang="en-US" sz="2400">
                <a:latin typeface="Arial Nova" panose="020B0504020202020204" pitchFamily="34" charset="0"/>
                <a:ea typeface="Verdana"/>
              </a:rPr>
              <a:t>Which persona is important to include but might need reminding to bring solutions? </a:t>
            </a:r>
          </a:p>
        </p:txBody>
      </p:sp>
    </p:spTree>
    <p:extLst>
      <p:ext uri="{BB962C8B-B14F-4D97-AF65-F5344CB8AC3E}">
        <p14:creationId xmlns:p14="http://schemas.microsoft.com/office/powerpoint/2010/main" val="3113931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F0515E-3BEA-5E17-1D4A-F6B757A59768}"/>
              </a:ext>
            </a:extLst>
          </p:cNvPr>
          <p:cNvSpPr>
            <a:spLocks noGrp="1"/>
          </p:cNvSpPr>
          <p:nvPr>
            <p:ph type="body" sz="quarter" idx="10"/>
          </p:nvPr>
        </p:nvSpPr>
        <p:spPr/>
        <p:txBody>
          <a:bodyPr/>
          <a:lstStyle/>
          <a:p>
            <a:r>
              <a:rPr lang="en-US"/>
              <a:t>Pitfalls and Tips</a:t>
            </a:r>
          </a:p>
        </p:txBody>
      </p:sp>
      <p:sp>
        <p:nvSpPr>
          <p:cNvPr id="3" name="Text Placeholder 2">
            <a:extLst>
              <a:ext uri="{FF2B5EF4-FFF2-40B4-BE49-F238E27FC236}">
                <a16:creationId xmlns:a16="http://schemas.microsoft.com/office/drawing/2014/main" id="{3E8625E8-2293-8DFA-0D18-A39B123DD75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7705B56C-EE2B-E6AB-A7A2-504048C27AFA}"/>
              </a:ext>
            </a:extLst>
          </p:cNvPr>
          <p:cNvSpPr>
            <a:spLocks noGrp="1"/>
          </p:cNvSpPr>
          <p:nvPr>
            <p:ph type="sldNum" sz="quarter" idx="14"/>
          </p:nvPr>
        </p:nvSpPr>
        <p:spPr/>
        <p:txBody>
          <a:bodyPr/>
          <a:lstStyle/>
          <a:p>
            <a:fld id="{C0D0E87D-399F-EB4E-BCA3-C2811CAA7645}" type="slidenum">
              <a:rPr lang="en-US" smtClean="0"/>
              <a:pPr/>
              <a:t>27</a:t>
            </a:fld>
            <a:endParaRPr lang="en-US"/>
          </a:p>
        </p:txBody>
      </p:sp>
    </p:spTree>
    <p:extLst>
      <p:ext uri="{BB962C8B-B14F-4D97-AF65-F5344CB8AC3E}">
        <p14:creationId xmlns:p14="http://schemas.microsoft.com/office/powerpoint/2010/main" val="3226989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DE6FD-CF09-3D20-C6DD-1AB0C3979662}"/>
              </a:ext>
            </a:extLst>
          </p:cNvPr>
          <p:cNvSpPr>
            <a:spLocks noGrp="1"/>
          </p:cNvSpPr>
          <p:nvPr>
            <p:ph type="sldNum" sz="quarter" idx="13"/>
          </p:nvPr>
        </p:nvSpPr>
        <p:spPr/>
        <p:txBody>
          <a:bodyPr/>
          <a:lstStyle/>
          <a:p>
            <a:fld id="{C0D0E87D-399F-EB4E-BCA3-C2811CAA7645}" type="slidenum">
              <a:rPr lang="en-US" smtClean="0"/>
              <a:pPr/>
              <a:t>28</a:t>
            </a:fld>
            <a:endParaRPr lang="en-US"/>
          </a:p>
        </p:txBody>
      </p:sp>
      <p:sp>
        <p:nvSpPr>
          <p:cNvPr id="3" name="Text Placeholder 2">
            <a:extLst>
              <a:ext uri="{FF2B5EF4-FFF2-40B4-BE49-F238E27FC236}">
                <a16:creationId xmlns:a16="http://schemas.microsoft.com/office/drawing/2014/main" id="{67635797-336E-1294-BB09-4BE426D5DC36}"/>
              </a:ext>
            </a:extLst>
          </p:cNvPr>
          <p:cNvSpPr>
            <a:spLocks noGrp="1"/>
          </p:cNvSpPr>
          <p:nvPr>
            <p:ph type="body" sz="quarter" idx="10"/>
          </p:nvPr>
        </p:nvSpPr>
        <p:spPr/>
        <p:txBody>
          <a:bodyPr/>
          <a:lstStyle/>
          <a:p>
            <a:r>
              <a:rPr lang="en-US"/>
              <a:t>Pitfalls and Tips</a:t>
            </a:r>
          </a:p>
        </p:txBody>
      </p:sp>
      <p:sp>
        <p:nvSpPr>
          <p:cNvPr id="4" name="Text Placeholder 3">
            <a:extLst>
              <a:ext uri="{FF2B5EF4-FFF2-40B4-BE49-F238E27FC236}">
                <a16:creationId xmlns:a16="http://schemas.microsoft.com/office/drawing/2014/main" id="{A34569FD-F13A-FEC3-EA05-006B69FAF40B}"/>
              </a:ext>
            </a:extLst>
          </p:cNvPr>
          <p:cNvSpPr>
            <a:spLocks noGrp="1"/>
          </p:cNvSpPr>
          <p:nvPr>
            <p:ph type="body" sz="quarter" idx="11"/>
          </p:nvPr>
        </p:nvSpPr>
        <p:spPr>
          <a:xfrm>
            <a:off x="457200" y="1122726"/>
            <a:ext cx="9713496" cy="1243417"/>
          </a:xfrm>
        </p:spPr>
        <p:txBody>
          <a:bodyPr/>
          <a:lstStyle/>
          <a:p>
            <a:r>
              <a:rPr lang="en-US" sz="2400">
                <a:solidFill>
                  <a:schemeClr val="accent1"/>
                </a:solidFill>
              </a:rPr>
              <a:t>Overview: </a:t>
            </a:r>
            <a:r>
              <a:rPr lang="en-US" sz="2400" b="0">
                <a:solidFill>
                  <a:schemeClr val="accent1"/>
                </a:solidFill>
              </a:rPr>
              <a:t>Arming clinical leaders with everything they need to navigate teams through change. </a:t>
            </a:r>
          </a:p>
          <a:p>
            <a:endParaRPr lang="en-US" sz="2400" b="0">
              <a:solidFill>
                <a:schemeClr val="accent1"/>
              </a:solidFill>
            </a:endParaRPr>
          </a:p>
        </p:txBody>
      </p:sp>
      <p:sp>
        <p:nvSpPr>
          <p:cNvPr id="5" name="Text Placeholder 4">
            <a:extLst>
              <a:ext uri="{FF2B5EF4-FFF2-40B4-BE49-F238E27FC236}">
                <a16:creationId xmlns:a16="http://schemas.microsoft.com/office/drawing/2014/main" id="{FF06EDA0-334B-2471-5D49-ADC08CB1F95D}"/>
              </a:ext>
            </a:extLst>
          </p:cNvPr>
          <p:cNvSpPr>
            <a:spLocks noGrp="1"/>
          </p:cNvSpPr>
          <p:nvPr>
            <p:ph type="body" sz="quarter" idx="12"/>
          </p:nvPr>
        </p:nvSpPr>
        <p:spPr>
          <a:xfrm>
            <a:off x="457199" y="2422359"/>
            <a:ext cx="10643937" cy="2769989"/>
          </a:xfrm>
        </p:spPr>
        <p:txBody>
          <a:bodyPr/>
          <a:lstStyle/>
          <a:p>
            <a:r>
              <a:rPr lang="en-US" sz="2400" b="1">
                <a:latin typeface="Arial Nova" panose="020B0504020202020204" pitchFamily="34" charset="0"/>
              </a:rPr>
              <a:t>Objectives:</a:t>
            </a:r>
          </a:p>
          <a:p>
            <a:pPr marL="285750" indent="-285750">
              <a:buFont typeface="Arial"/>
              <a:buChar char="•"/>
            </a:pPr>
            <a:r>
              <a:rPr lang="en-US" sz="2400">
                <a:latin typeface="Arial Nova" panose="020B0504020202020204" pitchFamily="34" charset="0"/>
                <a:ea typeface="Verdana"/>
              </a:rPr>
              <a:t>Leaders will be able to describe three pitfalls to avoid when implementing a change. </a:t>
            </a:r>
          </a:p>
          <a:p>
            <a:pPr marL="285750" indent="-285750">
              <a:buChar char="•"/>
            </a:pPr>
            <a:r>
              <a:rPr lang="en-US" sz="2400">
                <a:latin typeface="Arial Nova" panose="020B0504020202020204" pitchFamily="34" charset="0"/>
                <a:ea typeface="Verdana"/>
              </a:rPr>
              <a:t>Leaders will be able to articulate five tips to improve change management experience for their staff.</a:t>
            </a:r>
          </a:p>
          <a:p>
            <a:pPr marL="285750" indent="-285750">
              <a:buFont typeface="Arial" panose="020B0604020202020204" pitchFamily="34" charset="0"/>
              <a:buChar char="•"/>
            </a:pPr>
            <a:endParaRPr lang="en-US" sz="2400">
              <a:latin typeface="Arial Nova" panose="020B0504020202020204" pitchFamily="34" charset="0"/>
            </a:endParaRPr>
          </a:p>
        </p:txBody>
      </p:sp>
    </p:spTree>
    <p:extLst>
      <p:ext uri="{BB962C8B-B14F-4D97-AF65-F5344CB8AC3E}">
        <p14:creationId xmlns:p14="http://schemas.microsoft.com/office/powerpoint/2010/main" val="3968567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DE6FD-CF09-3D20-C6DD-1AB0C3979662}"/>
              </a:ext>
            </a:extLst>
          </p:cNvPr>
          <p:cNvSpPr>
            <a:spLocks noGrp="1"/>
          </p:cNvSpPr>
          <p:nvPr>
            <p:ph type="sldNum" sz="quarter" idx="13"/>
          </p:nvPr>
        </p:nvSpPr>
        <p:spPr/>
        <p:txBody>
          <a:bodyPr/>
          <a:lstStyle/>
          <a:p>
            <a:fld id="{C0D0E87D-399F-EB4E-BCA3-C2811CAA7645}" type="slidenum">
              <a:rPr lang="en-US" smtClean="0"/>
              <a:pPr/>
              <a:t>29</a:t>
            </a:fld>
            <a:endParaRPr lang="en-US"/>
          </a:p>
        </p:txBody>
      </p:sp>
      <p:sp>
        <p:nvSpPr>
          <p:cNvPr id="3" name="Text Placeholder 2">
            <a:extLst>
              <a:ext uri="{FF2B5EF4-FFF2-40B4-BE49-F238E27FC236}">
                <a16:creationId xmlns:a16="http://schemas.microsoft.com/office/drawing/2014/main" id="{67635797-336E-1294-BB09-4BE426D5DC36}"/>
              </a:ext>
            </a:extLst>
          </p:cNvPr>
          <p:cNvSpPr>
            <a:spLocks noGrp="1"/>
          </p:cNvSpPr>
          <p:nvPr>
            <p:ph type="body" sz="quarter" idx="10"/>
          </p:nvPr>
        </p:nvSpPr>
        <p:spPr/>
        <p:txBody>
          <a:bodyPr/>
          <a:lstStyle/>
          <a:p>
            <a:r>
              <a:rPr lang="en-US"/>
              <a:t>Pitfalls and Tips</a:t>
            </a:r>
          </a:p>
        </p:txBody>
      </p:sp>
      <p:sp>
        <p:nvSpPr>
          <p:cNvPr id="10" name="Text Placeholder 4">
            <a:extLst>
              <a:ext uri="{FF2B5EF4-FFF2-40B4-BE49-F238E27FC236}">
                <a16:creationId xmlns:a16="http://schemas.microsoft.com/office/drawing/2014/main" id="{904A95C1-EC9C-C99B-CEB1-0607F8C747FA}"/>
              </a:ext>
            </a:extLst>
          </p:cNvPr>
          <p:cNvSpPr txBox="1">
            <a:spLocks/>
          </p:cNvSpPr>
          <p:nvPr/>
        </p:nvSpPr>
        <p:spPr>
          <a:xfrm>
            <a:off x="457200" y="2083475"/>
            <a:ext cx="5403954" cy="2031325"/>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b="1">
                <a:latin typeface="Arial Nova" panose="020B0504020202020204" pitchFamily="34" charset="0"/>
                <a:ea typeface="Verdana"/>
              </a:rPr>
              <a:t>Pitfalls</a:t>
            </a:r>
          </a:p>
          <a:p>
            <a:pPr marL="342900" indent="-342900">
              <a:buFont typeface="Arial" panose="020B0604020202020204" pitchFamily="34" charset="0"/>
              <a:buChar char="•"/>
            </a:pPr>
            <a:r>
              <a:rPr lang="en-US" sz="2400"/>
              <a:t>Unrealistic expectations</a:t>
            </a:r>
            <a:endParaRPr lang="en-US" sz="1800"/>
          </a:p>
          <a:p>
            <a:pPr marL="342900" indent="-342900">
              <a:buFont typeface="Arial" panose="020B0604020202020204" pitchFamily="34" charset="0"/>
              <a:buChar char="•"/>
            </a:pPr>
            <a:r>
              <a:rPr lang="en-US" sz="2400"/>
              <a:t>One person completing all the work</a:t>
            </a:r>
          </a:p>
          <a:p>
            <a:pPr marL="342900" indent="-342900">
              <a:buFont typeface="Arial" panose="020B0604020202020204" pitchFamily="34" charset="0"/>
              <a:buChar char="•"/>
            </a:pPr>
            <a:r>
              <a:rPr lang="en-US" sz="2400"/>
              <a:t>Unilateral decisions</a:t>
            </a:r>
            <a:endParaRPr lang="en-US" sz="2400">
              <a:latin typeface="Arial Nova" panose="020B0504020202020204" pitchFamily="34" charset="0"/>
              <a:ea typeface="Verdana"/>
            </a:endParaRPr>
          </a:p>
        </p:txBody>
      </p:sp>
      <p:sp>
        <p:nvSpPr>
          <p:cNvPr id="11" name="Text Placeholder 4">
            <a:extLst>
              <a:ext uri="{FF2B5EF4-FFF2-40B4-BE49-F238E27FC236}">
                <a16:creationId xmlns:a16="http://schemas.microsoft.com/office/drawing/2014/main" id="{ABB05578-DBC9-22A8-5FD2-18217325B4F5}"/>
              </a:ext>
            </a:extLst>
          </p:cNvPr>
          <p:cNvSpPr txBox="1">
            <a:spLocks/>
          </p:cNvSpPr>
          <p:nvPr/>
        </p:nvSpPr>
        <p:spPr>
          <a:xfrm>
            <a:off x="6545705" y="2083474"/>
            <a:ext cx="5403954" cy="3077766"/>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b="1">
                <a:latin typeface="Arial Nova" panose="020B0504020202020204" pitchFamily="34" charset="0"/>
                <a:ea typeface="Verdana"/>
              </a:rPr>
              <a:t>Tips</a:t>
            </a:r>
          </a:p>
          <a:p>
            <a:pPr marL="342900" indent="-342900">
              <a:buFont typeface="Arial" panose="020B0604020202020204" pitchFamily="34" charset="0"/>
              <a:buChar char="•"/>
            </a:pPr>
            <a:r>
              <a:rPr lang="en-US" sz="2400"/>
              <a:t>Be honest</a:t>
            </a:r>
            <a:endParaRPr lang="en-US" sz="1800"/>
          </a:p>
          <a:p>
            <a:pPr marL="342900" indent="-342900">
              <a:buFont typeface="Arial" panose="020B0604020202020204" pitchFamily="34" charset="0"/>
              <a:buChar char="•"/>
            </a:pPr>
            <a:r>
              <a:rPr lang="en-US" sz="2400"/>
              <a:t>Allow time for learning</a:t>
            </a:r>
          </a:p>
          <a:p>
            <a:pPr marL="342900" indent="-342900">
              <a:buFont typeface="Arial" panose="020B0604020202020204" pitchFamily="34" charset="0"/>
              <a:buChar char="•"/>
            </a:pPr>
            <a:r>
              <a:rPr lang="en-US" sz="2400"/>
              <a:t>Value feedback</a:t>
            </a:r>
          </a:p>
          <a:p>
            <a:pPr marL="342900" indent="-342900">
              <a:buFont typeface="Arial" panose="020B0604020202020204" pitchFamily="34" charset="0"/>
              <a:buChar char="•"/>
            </a:pPr>
            <a:r>
              <a:rPr lang="en-US" sz="2400"/>
              <a:t>Set an example</a:t>
            </a:r>
          </a:p>
          <a:p>
            <a:pPr marL="342900" indent="-342900">
              <a:buFont typeface="Arial" panose="020B0604020202020204" pitchFamily="34" charset="0"/>
              <a:buChar char="•"/>
            </a:pPr>
            <a:r>
              <a:rPr lang="en-US" sz="2400"/>
              <a:t>Empathize </a:t>
            </a:r>
          </a:p>
        </p:txBody>
      </p:sp>
    </p:spTree>
    <p:extLst>
      <p:ext uri="{BB962C8B-B14F-4D97-AF65-F5344CB8AC3E}">
        <p14:creationId xmlns:p14="http://schemas.microsoft.com/office/powerpoint/2010/main" val="267005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1742DA-59B8-FBE5-243B-B5E990EBFE55}"/>
              </a:ext>
            </a:extLst>
          </p:cNvPr>
          <p:cNvSpPr>
            <a:spLocks noGrp="1"/>
          </p:cNvSpPr>
          <p:nvPr>
            <p:ph type="body" sz="quarter" idx="10"/>
          </p:nvPr>
        </p:nvSpPr>
        <p:spPr/>
        <p:txBody>
          <a:bodyPr/>
          <a:lstStyle/>
          <a:p>
            <a:r>
              <a:rPr lang="en-US"/>
              <a:t>Change 101</a:t>
            </a:r>
          </a:p>
        </p:txBody>
      </p:sp>
      <p:sp>
        <p:nvSpPr>
          <p:cNvPr id="3" name="Text Placeholder 2">
            <a:extLst>
              <a:ext uri="{FF2B5EF4-FFF2-40B4-BE49-F238E27FC236}">
                <a16:creationId xmlns:a16="http://schemas.microsoft.com/office/drawing/2014/main" id="{1ED2A965-C366-5E27-075F-954D7027962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3971E5D0-508E-4910-E3FB-C05A7F13C8E9}"/>
              </a:ext>
            </a:extLst>
          </p:cNvPr>
          <p:cNvSpPr>
            <a:spLocks noGrp="1"/>
          </p:cNvSpPr>
          <p:nvPr>
            <p:ph type="sldNum" sz="quarter" idx="14"/>
          </p:nvPr>
        </p:nvSpPr>
        <p:spPr/>
        <p:txBody>
          <a:bodyPr/>
          <a:lstStyle/>
          <a:p>
            <a:fld id="{C0D0E87D-399F-EB4E-BCA3-C2811CAA7645}" type="slidenum">
              <a:rPr lang="en-US" smtClean="0"/>
              <a:pPr/>
              <a:t>3</a:t>
            </a:fld>
            <a:endParaRPr lang="en-US"/>
          </a:p>
        </p:txBody>
      </p:sp>
    </p:spTree>
    <p:extLst>
      <p:ext uri="{BB962C8B-B14F-4D97-AF65-F5344CB8AC3E}">
        <p14:creationId xmlns:p14="http://schemas.microsoft.com/office/powerpoint/2010/main" val="1143354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F0515E-3BEA-5E17-1D4A-F6B757A59768}"/>
              </a:ext>
            </a:extLst>
          </p:cNvPr>
          <p:cNvSpPr>
            <a:spLocks noGrp="1"/>
          </p:cNvSpPr>
          <p:nvPr>
            <p:ph type="body" sz="quarter" idx="10"/>
          </p:nvPr>
        </p:nvSpPr>
        <p:spPr/>
        <p:txBody>
          <a:bodyPr/>
          <a:lstStyle/>
          <a:p>
            <a:r>
              <a:rPr lang="en-US"/>
              <a:t>Coaching 101</a:t>
            </a:r>
          </a:p>
        </p:txBody>
      </p:sp>
      <p:sp>
        <p:nvSpPr>
          <p:cNvPr id="3" name="Text Placeholder 2">
            <a:extLst>
              <a:ext uri="{FF2B5EF4-FFF2-40B4-BE49-F238E27FC236}">
                <a16:creationId xmlns:a16="http://schemas.microsoft.com/office/drawing/2014/main" id="{3E8625E8-2293-8DFA-0D18-A39B123DD75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7705B56C-EE2B-E6AB-A7A2-504048C27AFA}"/>
              </a:ext>
            </a:extLst>
          </p:cNvPr>
          <p:cNvSpPr>
            <a:spLocks noGrp="1"/>
          </p:cNvSpPr>
          <p:nvPr>
            <p:ph type="sldNum" sz="quarter" idx="14"/>
          </p:nvPr>
        </p:nvSpPr>
        <p:spPr/>
        <p:txBody>
          <a:bodyPr/>
          <a:lstStyle/>
          <a:p>
            <a:fld id="{C0D0E87D-399F-EB4E-BCA3-C2811CAA7645}" type="slidenum">
              <a:rPr lang="en-US" smtClean="0"/>
              <a:pPr/>
              <a:t>30</a:t>
            </a:fld>
            <a:endParaRPr lang="en-US"/>
          </a:p>
        </p:txBody>
      </p:sp>
    </p:spTree>
    <p:extLst>
      <p:ext uri="{BB962C8B-B14F-4D97-AF65-F5344CB8AC3E}">
        <p14:creationId xmlns:p14="http://schemas.microsoft.com/office/powerpoint/2010/main" val="3594916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DE6FD-CF09-3D20-C6DD-1AB0C3979662}"/>
              </a:ext>
            </a:extLst>
          </p:cNvPr>
          <p:cNvSpPr>
            <a:spLocks noGrp="1"/>
          </p:cNvSpPr>
          <p:nvPr>
            <p:ph type="sldNum" sz="quarter" idx="13"/>
          </p:nvPr>
        </p:nvSpPr>
        <p:spPr/>
        <p:txBody>
          <a:bodyPr/>
          <a:lstStyle/>
          <a:p>
            <a:fld id="{C0D0E87D-399F-EB4E-BCA3-C2811CAA7645}" type="slidenum">
              <a:rPr lang="en-US" smtClean="0"/>
              <a:pPr/>
              <a:t>31</a:t>
            </a:fld>
            <a:endParaRPr lang="en-US"/>
          </a:p>
        </p:txBody>
      </p:sp>
      <p:sp>
        <p:nvSpPr>
          <p:cNvPr id="3" name="Text Placeholder 2">
            <a:extLst>
              <a:ext uri="{FF2B5EF4-FFF2-40B4-BE49-F238E27FC236}">
                <a16:creationId xmlns:a16="http://schemas.microsoft.com/office/drawing/2014/main" id="{67635797-336E-1294-BB09-4BE426D5DC36}"/>
              </a:ext>
            </a:extLst>
          </p:cNvPr>
          <p:cNvSpPr>
            <a:spLocks noGrp="1"/>
          </p:cNvSpPr>
          <p:nvPr>
            <p:ph type="body" sz="quarter" idx="10"/>
          </p:nvPr>
        </p:nvSpPr>
        <p:spPr/>
        <p:txBody>
          <a:bodyPr/>
          <a:lstStyle/>
          <a:p>
            <a:r>
              <a:rPr lang="en-US"/>
              <a:t>Coaching 101</a:t>
            </a:r>
          </a:p>
        </p:txBody>
      </p:sp>
      <p:sp>
        <p:nvSpPr>
          <p:cNvPr id="4" name="Text Placeholder 3">
            <a:extLst>
              <a:ext uri="{FF2B5EF4-FFF2-40B4-BE49-F238E27FC236}">
                <a16:creationId xmlns:a16="http://schemas.microsoft.com/office/drawing/2014/main" id="{A34569FD-F13A-FEC3-EA05-006B69FAF40B}"/>
              </a:ext>
            </a:extLst>
          </p:cNvPr>
          <p:cNvSpPr>
            <a:spLocks noGrp="1"/>
          </p:cNvSpPr>
          <p:nvPr>
            <p:ph type="body" sz="quarter" idx="11"/>
          </p:nvPr>
        </p:nvSpPr>
        <p:spPr>
          <a:xfrm>
            <a:off x="457200" y="1033471"/>
            <a:ext cx="9713496" cy="1421928"/>
          </a:xfrm>
        </p:spPr>
        <p:txBody>
          <a:bodyPr/>
          <a:lstStyle/>
          <a:p>
            <a:r>
              <a:rPr lang="en-US" sz="2400">
                <a:solidFill>
                  <a:schemeClr val="accent1"/>
                </a:solidFill>
              </a:rPr>
              <a:t>Overview: </a:t>
            </a:r>
            <a:r>
              <a:rPr lang="en-US" sz="2400" b="0">
                <a:solidFill>
                  <a:schemeClr val="accent1"/>
                </a:solidFill>
              </a:rPr>
              <a:t>This session will help leaders identify specific coaching strategies to promote positive behaviors helping staff to reach identified goals, metrics and KPIs while also improving employee engagement and confidence.</a:t>
            </a:r>
          </a:p>
        </p:txBody>
      </p:sp>
      <p:sp>
        <p:nvSpPr>
          <p:cNvPr id="5" name="Text Placeholder 4">
            <a:extLst>
              <a:ext uri="{FF2B5EF4-FFF2-40B4-BE49-F238E27FC236}">
                <a16:creationId xmlns:a16="http://schemas.microsoft.com/office/drawing/2014/main" id="{FF06EDA0-334B-2471-5D49-ADC08CB1F95D}"/>
              </a:ext>
            </a:extLst>
          </p:cNvPr>
          <p:cNvSpPr>
            <a:spLocks noGrp="1"/>
          </p:cNvSpPr>
          <p:nvPr>
            <p:ph type="body" sz="quarter" idx="12"/>
          </p:nvPr>
        </p:nvSpPr>
        <p:spPr>
          <a:xfrm>
            <a:off x="457199" y="2760099"/>
            <a:ext cx="10643937" cy="4185761"/>
          </a:xfrm>
        </p:spPr>
        <p:txBody>
          <a:bodyPr/>
          <a:lstStyle/>
          <a:p>
            <a:r>
              <a:rPr lang="en-US" sz="2400" b="1">
                <a:latin typeface="Arial Nova" panose="020B0504020202020204" pitchFamily="34" charset="0"/>
              </a:rPr>
              <a:t>Objectives:</a:t>
            </a:r>
          </a:p>
          <a:p>
            <a:pPr marL="285750" indent="-285750">
              <a:buChar char="•"/>
            </a:pPr>
            <a:r>
              <a:rPr lang="en-US" sz="2400">
                <a:latin typeface="Arial Nova" panose="020B0504020202020204" pitchFamily="34" charset="0"/>
                <a:ea typeface="Verdana"/>
              </a:rPr>
              <a:t>Leaders will describe the key differences between managing and coaching by providing examples of each. </a:t>
            </a:r>
          </a:p>
          <a:p>
            <a:pPr marL="285750" indent="-285750">
              <a:buFont typeface="Arial"/>
              <a:buChar char="•"/>
            </a:pPr>
            <a:r>
              <a:rPr lang="en-US" sz="2400">
                <a:latin typeface="Arial Nova" panose="020B0504020202020204" pitchFamily="34" charset="0"/>
                <a:ea typeface="Verdana"/>
              </a:rPr>
              <a:t>Leaders will articulate two situations in which they could apply coaching related to Wellframe. </a:t>
            </a:r>
          </a:p>
          <a:p>
            <a:pPr marL="285750" indent="-285750">
              <a:buFont typeface="Arial"/>
              <a:buChar char="•"/>
            </a:pPr>
            <a:r>
              <a:rPr lang="en-US" sz="2400">
                <a:latin typeface="Arial Nova" panose="020B0504020202020204" pitchFamily="34" charset="0"/>
                <a:ea typeface="Verdana"/>
              </a:rPr>
              <a:t>Leaders will schedule one-on-one coaching and include conversations related to Wellframe.</a:t>
            </a:r>
          </a:p>
          <a:p>
            <a:pPr marL="342900" indent="-342900">
              <a:buChar char="•"/>
            </a:pPr>
            <a:endParaRPr lang="en-US" sz="2400">
              <a:latin typeface="Arial Nova" panose="020B0504020202020204" pitchFamily="34" charset="0"/>
              <a:ea typeface="Verdana"/>
            </a:endParaRPr>
          </a:p>
          <a:p>
            <a:pPr marL="285750" indent="-285750">
              <a:buFont typeface="Arial" panose="020B0604020202020204" pitchFamily="34" charset="0"/>
              <a:buChar char="•"/>
            </a:pPr>
            <a:endParaRPr lang="en-US" sz="2400">
              <a:latin typeface="Arial Nova" panose="020B0504020202020204" pitchFamily="34" charset="0"/>
            </a:endParaRPr>
          </a:p>
        </p:txBody>
      </p:sp>
    </p:spTree>
    <p:extLst>
      <p:ext uri="{BB962C8B-B14F-4D97-AF65-F5344CB8AC3E}">
        <p14:creationId xmlns:p14="http://schemas.microsoft.com/office/powerpoint/2010/main" val="391692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DE6FD-CF09-3D20-C6DD-1AB0C3979662}"/>
              </a:ext>
            </a:extLst>
          </p:cNvPr>
          <p:cNvSpPr>
            <a:spLocks noGrp="1"/>
          </p:cNvSpPr>
          <p:nvPr>
            <p:ph type="sldNum" sz="quarter" idx="13"/>
          </p:nvPr>
        </p:nvSpPr>
        <p:spPr/>
        <p:txBody>
          <a:bodyPr/>
          <a:lstStyle/>
          <a:p>
            <a:fld id="{C0D0E87D-399F-EB4E-BCA3-C2811CAA7645}" type="slidenum">
              <a:rPr lang="en-US" smtClean="0"/>
              <a:pPr/>
              <a:t>32</a:t>
            </a:fld>
            <a:endParaRPr lang="en-US"/>
          </a:p>
        </p:txBody>
      </p:sp>
      <p:sp>
        <p:nvSpPr>
          <p:cNvPr id="3" name="Text Placeholder 2">
            <a:extLst>
              <a:ext uri="{FF2B5EF4-FFF2-40B4-BE49-F238E27FC236}">
                <a16:creationId xmlns:a16="http://schemas.microsoft.com/office/drawing/2014/main" id="{67635797-336E-1294-BB09-4BE426D5DC36}"/>
              </a:ext>
            </a:extLst>
          </p:cNvPr>
          <p:cNvSpPr>
            <a:spLocks noGrp="1"/>
          </p:cNvSpPr>
          <p:nvPr>
            <p:ph type="body" sz="quarter" idx="10"/>
          </p:nvPr>
        </p:nvSpPr>
        <p:spPr/>
        <p:txBody>
          <a:bodyPr/>
          <a:lstStyle/>
          <a:p>
            <a:r>
              <a:rPr lang="en-US"/>
              <a:t>Coaching vs. Managing</a:t>
            </a:r>
          </a:p>
        </p:txBody>
      </p:sp>
      <p:sp>
        <p:nvSpPr>
          <p:cNvPr id="10" name="Text Placeholder 4">
            <a:extLst>
              <a:ext uri="{FF2B5EF4-FFF2-40B4-BE49-F238E27FC236}">
                <a16:creationId xmlns:a16="http://schemas.microsoft.com/office/drawing/2014/main" id="{904A95C1-EC9C-C99B-CEB1-0607F8C747FA}"/>
              </a:ext>
            </a:extLst>
          </p:cNvPr>
          <p:cNvSpPr txBox="1">
            <a:spLocks/>
          </p:cNvSpPr>
          <p:nvPr/>
        </p:nvSpPr>
        <p:spPr>
          <a:xfrm>
            <a:off x="457200" y="2083475"/>
            <a:ext cx="5403954" cy="3816429"/>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b="1">
                <a:latin typeface="Arial Nova" panose="020B0504020202020204" pitchFamily="34" charset="0"/>
                <a:ea typeface="Verdana"/>
              </a:rPr>
              <a:t>Coaching</a:t>
            </a:r>
          </a:p>
          <a:p>
            <a:pPr marL="342900" indent="-342900">
              <a:buFont typeface="Arial" panose="020B0604020202020204" pitchFamily="34" charset="0"/>
              <a:buChar char="•"/>
            </a:pPr>
            <a:r>
              <a:rPr lang="en-US" sz="2400"/>
              <a:t>Improve employee performance</a:t>
            </a:r>
            <a:endParaRPr lang="en-US" sz="1800"/>
          </a:p>
          <a:p>
            <a:pPr marL="342900" indent="-342900">
              <a:buFont typeface="Arial" panose="020B0604020202020204" pitchFamily="34" charset="0"/>
              <a:buChar char="•"/>
            </a:pPr>
            <a:r>
              <a:rPr lang="en-US" sz="2400"/>
              <a:t>Increase employee engagement</a:t>
            </a:r>
          </a:p>
          <a:p>
            <a:pPr marL="342900" indent="-342900">
              <a:buFont typeface="Arial" panose="020B0604020202020204" pitchFamily="34" charset="0"/>
              <a:buChar char="•"/>
            </a:pPr>
            <a:r>
              <a:rPr lang="en-US" sz="2400"/>
              <a:t>Collaborate in long-term decision-making processes</a:t>
            </a:r>
          </a:p>
          <a:p>
            <a:pPr marL="342900" indent="-342900">
              <a:buFont typeface="Arial" panose="020B0604020202020204" pitchFamily="34" charset="0"/>
              <a:buChar char="•"/>
            </a:pPr>
            <a:r>
              <a:rPr lang="en-US" sz="2400"/>
              <a:t>Help employees with professional development</a:t>
            </a:r>
          </a:p>
          <a:p>
            <a:pPr marL="342900" indent="-342900">
              <a:buFont typeface="Arial" panose="020B0604020202020204" pitchFamily="34" charset="0"/>
              <a:buChar char="•"/>
            </a:pPr>
            <a:r>
              <a:rPr lang="en-US" sz="2400"/>
              <a:t>Provide constructive feedback3</a:t>
            </a:r>
          </a:p>
        </p:txBody>
      </p:sp>
      <p:sp>
        <p:nvSpPr>
          <p:cNvPr id="11" name="Text Placeholder 4">
            <a:extLst>
              <a:ext uri="{FF2B5EF4-FFF2-40B4-BE49-F238E27FC236}">
                <a16:creationId xmlns:a16="http://schemas.microsoft.com/office/drawing/2014/main" id="{ABB05578-DBC9-22A8-5FD2-18217325B4F5}"/>
              </a:ext>
            </a:extLst>
          </p:cNvPr>
          <p:cNvSpPr txBox="1">
            <a:spLocks/>
          </p:cNvSpPr>
          <p:nvPr/>
        </p:nvSpPr>
        <p:spPr>
          <a:xfrm>
            <a:off x="6545705" y="2083474"/>
            <a:ext cx="5403954" cy="4124206"/>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b="1">
                <a:latin typeface="Arial Nova" panose="020B0504020202020204" pitchFamily="34" charset="0"/>
                <a:ea typeface="Verdana"/>
              </a:rPr>
              <a:t>Managing</a:t>
            </a:r>
          </a:p>
          <a:p>
            <a:pPr marL="342900" indent="-342900">
              <a:buFont typeface="Arial" panose="020B0604020202020204" pitchFamily="34" charset="0"/>
              <a:buChar char="•"/>
            </a:pPr>
            <a:r>
              <a:rPr lang="en-US" sz="2400"/>
              <a:t>Assign tasks</a:t>
            </a:r>
            <a:endParaRPr lang="en-US" sz="1800"/>
          </a:p>
          <a:p>
            <a:pPr marL="342900" indent="-342900">
              <a:buFont typeface="Arial" panose="020B0604020202020204" pitchFamily="34" charset="0"/>
              <a:buChar char="•"/>
            </a:pPr>
            <a:r>
              <a:rPr lang="en-US" sz="2400"/>
              <a:t>Delegate work</a:t>
            </a:r>
          </a:p>
          <a:p>
            <a:pPr marL="342900" indent="-342900">
              <a:buFont typeface="Arial" panose="020B0604020202020204" pitchFamily="34" charset="0"/>
              <a:buChar char="•"/>
            </a:pPr>
            <a:r>
              <a:rPr lang="en-US" sz="2400"/>
              <a:t>Monitor and evaluate progress</a:t>
            </a:r>
          </a:p>
          <a:p>
            <a:pPr marL="342900" indent="-342900">
              <a:buFont typeface="Arial" panose="020B0604020202020204" pitchFamily="34" charset="0"/>
              <a:buChar char="•"/>
            </a:pPr>
            <a:r>
              <a:rPr lang="en-US" sz="2400"/>
              <a:t>Train new employees</a:t>
            </a:r>
          </a:p>
          <a:p>
            <a:pPr marL="342900" indent="-342900">
              <a:buFont typeface="Arial" panose="020B0604020202020204" pitchFamily="34" charset="0"/>
              <a:buChar char="•"/>
            </a:pPr>
            <a:r>
              <a:rPr lang="en-US" sz="2400"/>
              <a:t>Meet target deadlines</a:t>
            </a:r>
          </a:p>
          <a:p>
            <a:pPr marL="342900" indent="-342900">
              <a:buFont typeface="Arial" panose="020B0604020202020204" pitchFamily="34" charset="0"/>
              <a:buChar char="•"/>
            </a:pPr>
            <a:r>
              <a:rPr lang="en-US" sz="2400"/>
              <a:t>Solve problem and conflict situations</a:t>
            </a:r>
          </a:p>
          <a:p>
            <a:pPr marL="342900" indent="-342900">
              <a:buFont typeface="Arial" panose="020B0604020202020204" pitchFamily="34" charset="0"/>
              <a:buChar char="•"/>
            </a:pPr>
            <a:r>
              <a:rPr lang="en-US" sz="2400"/>
              <a:t>Respond to emergencies</a:t>
            </a:r>
          </a:p>
        </p:txBody>
      </p:sp>
    </p:spTree>
    <p:extLst>
      <p:ext uri="{BB962C8B-B14F-4D97-AF65-F5344CB8AC3E}">
        <p14:creationId xmlns:p14="http://schemas.microsoft.com/office/powerpoint/2010/main" val="2005998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DE6FD-CF09-3D20-C6DD-1AB0C3979662}"/>
              </a:ext>
            </a:extLst>
          </p:cNvPr>
          <p:cNvSpPr>
            <a:spLocks noGrp="1"/>
          </p:cNvSpPr>
          <p:nvPr>
            <p:ph type="sldNum" sz="quarter" idx="13"/>
          </p:nvPr>
        </p:nvSpPr>
        <p:spPr/>
        <p:txBody>
          <a:bodyPr/>
          <a:lstStyle/>
          <a:p>
            <a:fld id="{C0D0E87D-399F-EB4E-BCA3-C2811CAA7645}" type="slidenum">
              <a:rPr lang="en-US" smtClean="0"/>
              <a:pPr/>
              <a:t>33</a:t>
            </a:fld>
            <a:endParaRPr lang="en-US"/>
          </a:p>
        </p:txBody>
      </p:sp>
      <p:sp>
        <p:nvSpPr>
          <p:cNvPr id="3" name="Text Placeholder 2">
            <a:extLst>
              <a:ext uri="{FF2B5EF4-FFF2-40B4-BE49-F238E27FC236}">
                <a16:creationId xmlns:a16="http://schemas.microsoft.com/office/drawing/2014/main" id="{67635797-336E-1294-BB09-4BE426D5DC36}"/>
              </a:ext>
            </a:extLst>
          </p:cNvPr>
          <p:cNvSpPr>
            <a:spLocks noGrp="1"/>
          </p:cNvSpPr>
          <p:nvPr>
            <p:ph type="body" sz="quarter" idx="10"/>
          </p:nvPr>
        </p:nvSpPr>
        <p:spPr/>
        <p:txBody>
          <a:bodyPr/>
          <a:lstStyle/>
          <a:p>
            <a:r>
              <a:rPr lang="en-US"/>
              <a:t>Team Coaching Tips</a:t>
            </a:r>
          </a:p>
        </p:txBody>
      </p:sp>
      <p:sp>
        <p:nvSpPr>
          <p:cNvPr id="10" name="Text Placeholder 4">
            <a:extLst>
              <a:ext uri="{FF2B5EF4-FFF2-40B4-BE49-F238E27FC236}">
                <a16:creationId xmlns:a16="http://schemas.microsoft.com/office/drawing/2014/main" id="{904A95C1-EC9C-C99B-CEB1-0607F8C747FA}"/>
              </a:ext>
            </a:extLst>
          </p:cNvPr>
          <p:cNvSpPr txBox="1">
            <a:spLocks/>
          </p:cNvSpPr>
          <p:nvPr/>
        </p:nvSpPr>
        <p:spPr>
          <a:xfrm>
            <a:off x="1581461" y="1184065"/>
            <a:ext cx="7277725" cy="6217087"/>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635000" indent="-495300">
              <a:buAutoNum type="arabicPeriod"/>
            </a:pPr>
            <a:r>
              <a:rPr lang="en-US" sz="2400"/>
              <a:t>Foster a collaborative environment.</a:t>
            </a:r>
          </a:p>
          <a:p>
            <a:pPr marL="635000" indent="-495300">
              <a:buAutoNum type="arabicPeriod"/>
            </a:pPr>
            <a:r>
              <a:rPr lang="en-US" sz="2400" b="1"/>
              <a:t>Provide and ask for feedback.</a:t>
            </a:r>
          </a:p>
          <a:p>
            <a:pPr marL="635000" indent="-495300">
              <a:buAutoNum type="arabicPeriod"/>
            </a:pPr>
            <a:r>
              <a:rPr lang="en-US" sz="2400"/>
              <a:t>Instill transparency.</a:t>
            </a:r>
          </a:p>
          <a:p>
            <a:pPr marL="635000" indent="-495300">
              <a:buAutoNum type="arabicPeriod"/>
            </a:pPr>
            <a:r>
              <a:rPr lang="en-US" sz="2400" b="1"/>
              <a:t>Empower continuous learning.</a:t>
            </a:r>
          </a:p>
          <a:p>
            <a:pPr marL="635000" indent="-495300">
              <a:buAutoNum type="arabicPeriod"/>
            </a:pPr>
            <a:r>
              <a:rPr lang="en-US" sz="2400"/>
              <a:t>Understand individuals' strengths.</a:t>
            </a:r>
          </a:p>
          <a:p>
            <a:pPr marL="635000" indent="-495300">
              <a:buAutoNum type="arabicPeriod"/>
            </a:pPr>
            <a:r>
              <a:rPr lang="en-US" sz="2400" b="1"/>
              <a:t>Set long and short-term goals.</a:t>
            </a:r>
          </a:p>
          <a:p>
            <a:pPr marL="635000" indent="-495300">
              <a:buAutoNum type="arabicPeriod"/>
            </a:pPr>
            <a:r>
              <a:rPr lang="en-US" sz="2400" b="1"/>
              <a:t>Celebrate team and individual successes.</a:t>
            </a:r>
          </a:p>
          <a:p>
            <a:pPr marL="635000" indent="-495300">
              <a:buAutoNum type="arabicPeriod"/>
            </a:pPr>
            <a:r>
              <a:rPr lang="en-US" sz="2400"/>
              <a:t>Build trust.</a:t>
            </a:r>
          </a:p>
          <a:p>
            <a:pPr marL="635000" indent="-495300">
              <a:buAutoNum type="arabicPeriod"/>
            </a:pPr>
            <a:r>
              <a:rPr lang="en-US" sz="2400"/>
              <a:t>Display compassion.</a:t>
            </a:r>
          </a:p>
          <a:p>
            <a:pPr marL="635000" indent="-495300">
              <a:buAutoNum type="arabicPeriod"/>
            </a:pPr>
            <a:r>
              <a:rPr lang="en-US" sz="2400" b="1"/>
              <a:t>Communicate effectively and efficiently.</a:t>
            </a:r>
          </a:p>
          <a:p>
            <a:pPr marL="635000" indent="-495300">
              <a:buAutoNum type="arabicPeriod"/>
            </a:pPr>
            <a:r>
              <a:rPr lang="en-US" sz="2400"/>
              <a:t>Be flexible.</a:t>
            </a:r>
          </a:p>
          <a:p>
            <a:pPr marL="635000" indent="-495300">
              <a:buAutoNum type="arabicPeriod"/>
            </a:pPr>
            <a:r>
              <a:rPr lang="en-US" sz="2400"/>
              <a:t>Recognize work life balance.</a:t>
            </a:r>
          </a:p>
        </p:txBody>
      </p:sp>
    </p:spTree>
    <p:extLst>
      <p:ext uri="{BB962C8B-B14F-4D97-AF65-F5344CB8AC3E}">
        <p14:creationId xmlns:p14="http://schemas.microsoft.com/office/powerpoint/2010/main" val="1838219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DE6FD-CF09-3D20-C6DD-1AB0C3979662}"/>
              </a:ext>
            </a:extLst>
          </p:cNvPr>
          <p:cNvSpPr>
            <a:spLocks noGrp="1"/>
          </p:cNvSpPr>
          <p:nvPr>
            <p:ph type="sldNum" sz="quarter" idx="13"/>
          </p:nvPr>
        </p:nvSpPr>
        <p:spPr/>
        <p:txBody>
          <a:bodyPr/>
          <a:lstStyle/>
          <a:p>
            <a:fld id="{C0D0E87D-399F-EB4E-BCA3-C2811CAA7645}" type="slidenum">
              <a:rPr lang="en-US" smtClean="0"/>
              <a:pPr/>
              <a:t>34</a:t>
            </a:fld>
            <a:endParaRPr lang="en-US"/>
          </a:p>
        </p:txBody>
      </p:sp>
      <p:sp>
        <p:nvSpPr>
          <p:cNvPr id="3" name="Text Placeholder 2">
            <a:extLst>
              <a:ext uri="{FF2B5EF4-FFF2-40B4-BE49-F238E27FC236}">
                <a16:creationId xmlns:a16="http://schemas.microsoft.com/office/drawing/2014/main" id="{67635797-336E-1294-BB09-4BE426D5DC36}"/>
              </a:ext>
            </a:extLst>
          </p:cNvPr>
          <p:cNvSpPr>
            <a:spLocks noGrp="1"/>
          </p:cNvSpPr>
          <p:nvPr>
            <p:ph type="body" sz="quarter" idx="10"/>
          </p:nvPr>
        </p:nvSpPr>
        <p:spPr/>
        <p:txBody>
          <a:bodyPr/>
          <a:lstStyle/>
          <a:p>
            <a:r>
              <a:rPr lang="en-US"/>
              <a:t>Preparing for Coaching Conversations</a:t>
            </a:r>
          </a:p>
        </p:txBody>
      </p:sp>
      <p:sp>
        <p:nvSpPr>
          <p:cNvPr id="10" name="Text Placeholder 4">
            <a:extLst>
              <a:ext uri="{FF2B5EF4-FFF2-40B4-BE49-F238E27FC236}">
                <a16:creationId xmlns:a16="http://schemas.microsoft.com/office/drawing/2014/main" id="{904A95C1-EC9C-C99B-CEB1-0607F8C747FA}"/>
              </a:ext>
            </a:extLst>
          </p:cNvPr>
          <p:cNvSpPr txBox="1">
            <a:spLocks/>
          </p:cNvSpPr>
          <p:nvPr/>
        </p:nvSpPr>
        <p:spPr>
          <a:xfrm>
            <a:off x="1011837" y="2083317"/>
            <a:ext cx="5403954" cy="6026265"/>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85750" indent="-285750">
              <a:buFont typeface="Arial" panose="020B0604020202020204" pitchFamily="34" charset="0"/>
              <a:buChar char="•"/>
            </a:pPr>
            <a:r>
              <a:rPr lang="en-US" sz="2400">
                <a:latin typeface="Arial Nova Light"/>
              </a:rPr>
              <a:t>Define purpose of the meeting</a:t>
            </a:r>
          </a:p>
          <a:p>
            <a:pPr marL="285750" indent="-285750">
              <a:buFont typeface="Arial" panose="020B0604020202020204" pitchFamily="34" charset="0"/>
              <a:buChar char="•"/>
            </a:pPr>
            <a:r>
              <a:rPr lang="en-US" sz="2400">
                <a:latin typeface="Arial Nova Light"/>
              </a:rPr>
              <a:t>"PIE"- Performance, Innovation, Execution</a:t>
            </a:r>
          </a:p>
          <a:p>
            <a:pPr marL="285750" indent="-285750">
              <a:buFont typeface="Arial" panose="020B0604020202020204" pitchFamily="34" charset="0"/>
              <a:buChar char="•"/>
            </a:pPr>
            <a:r>
              <a:rPr lang="en-US" sz="2400">
                <a:latin typeface="Arial Nova Light"/>
              </a:rPr>
              <a:t>Establish the overall goal (smart)</a:t>
            </a:r>
          </a:p>
          <a:p>
            <a:pPr marL="285750" indent="-285750">
              <a:buFont typeface="Arial" panose="020B0604020202020204" pitchFamily="34" charset="0"/>
              <a:buChar char="•"/>
            </a:pPr>
            <a:r>
              <a:rPr lang="en-US" sz="2400">
                <a:latin typeface="Arial Nova Light"/>
              </a:rPr>
              <a:t>Establish milestones – KPIs </a:t>
            </a:r>
          </a:p>
          <a:p>
            <a:pPr marL="285750" indent="-285750">
              <a:buFont typeface="Arial" panose="020B0604020202020204" pitchFamily="34" charset="0"/>
              <a:buChar char="•"/>
            </a:pPr>
            <a:r>
              <a:rPr lang="en-US" sz="2400">
                <a:latin typeface="Arial Nova Light"/>
              </a:rPr>
              <a:t>Evaluate performance, innovation, execution</a:t>
            </a:r>
            <a:endParaRPr lang="en-US" sz="2400"/>
          </a:p>
          <a:p>
            <a:pPr marL="834390" lvl="1" indent="-285750">
              <a:buFont typeface="Arial" panose="020B0604020202020204" pitchFamily="34" charset="0"/>
              <a:buChar char="•"/>
            </a:pPr>
            <a:r>
              <a:rPr lang="en-US">
                <a:latin typeface="Arial Nova Light"/>
              </a:rPr>
              <a:t>Regular one on one meetings- monthly, quarterly, annually</a:t>
            </a:r>
          </a:p>
          <a:p>
            <a:pPr marL="834390" lvl="1" indent="-285750">
              <a:buFont typeface="Arial" panose="020B0604020202020204" pitchFamily="34" charset="0"/>
              <a:buChar char="•"/>
            </a:pPr>
            <a:r>
              <a:rPr lang="en-US">
                <a:latin typeface="Arial Nova Light"/>
              </a:rPr>
              <a:t>Data provides accountability (Performance)</a:t>
            </a:r>
          </a:p>
          <a:p>
            <a:pPr marL="834390" lvl="1" indent="-285750">
              <a:buFont typeface="Arial" panose="020B0604020202020204" pitchFamily="34" charset="0"/>
              <a:buChar char="•"/>
            </a:pPr>
            <a:r>
              <a:rPr lang="en-US">
                <a:latin typeface="Arial Nova Light"/>
              </a:rPr>
              <a:t>Following workflows? (Execution)</a:t>
            </a:r>
            <a:endParaRPr lang="en-US"/>
          </a:p>
          <a:p>
            <a:pPr marL="834390" lvl="1" indent="-285750">
              <a:buFont typeface="Arial" panose="020B0604020202020204" pitchFamily="34" charset="0"/>
              <a:buChar char="•"/>
            </a:pPr>
            <a:endParaRPr lang="en-US"/>
          </a:p>
          <a:p>
            <a:pPr marL="895350" lvl="1" indent="-285750">
              <a:buFont typeface="Arial" panose="020B0604020202020204" pitchFamily="34" charset="0"/>
              <a:buChar char="•"/>
            </a:pPr>
            <a:endParaRPr lang="en-US"/>
          </a:p>
          <a:p>
            <a:pPr marL="895350" lvl="1" indent="-285750">
              <a:buFont typeface="Arial" panose="020B0604020202020204" pitchFamily="34" charset="0"/>
              <a:buChar char="•"/>
            </a:pPr>
            <a:endParaRPr lang="en-US" sz="2400"/>
          </a:p>
        </p:txBody>
      </p:sp>
      <p:sp>
        <p:nvSpPr>
          <p:cNvPr id="11" name="Text Placeholder 4">
            <a:extLst>
              <a:ext uri="{FF2B5EF4-FFF2-40B4-BE49-F238E27FC236}">
                <a16:creationId xmlns:a16="http://schemas.microsoft.com/office/drawing/2014/main" id="{ABB05578-DBC9-22A8-5FD2-18217325B4F5}"/>
              </a:ext>
            </a:extLst>
          </p:cNvPr>
          <p:cNvSpPr txBox="1">
            <a:spLocks/>
          </p:cNvSpPr>
          <p:nvPr/>
        </p:nvSpPr>
        <p:spPr>
          <a:xfrm>
            <a:off x="7315200" y="2083475"/>
            <a:ext cx="5403954" cy="4379660"/>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13970">
              <a:buNone/>
            </a:pPr>
            <a:r>
              <a:rPr lang="en-US" sz="2400">
                <a:latin typeface="Arial Nova Light"/>
              </a:rPr>
              <a:t>Include: </a:t>
            </a:r>
            <a:endParaRPr lang="en-US">
              <a:latin typeface="Arial Nova Light"/>
            </a:endParaRPr>
          </a:p>
          <a:p>
            <a:pPr marL="285750" indent="-285750">
              <a:buFont typeface="Arial" panose="020B0604020202020204" pitchFamily="34" charset="0"/>
              <a:buChar char="•"/>
            </a:pPr>
            <a:r>
              <a:rPr lang="en-US" sz="2400">
                <a:latin typeface="Arial Nova Light"/>
              </a:rPr>
              <a:t>What's going well?</a:t>
            </a:r>
          </a:p>
          <a:p>
            <a:pPr marL="285750" indent="-285750">
              <a:buFont typeface="Arial" panose="020B0604020202020204" pitchFamily="34" charset="0"/>
              <a:buChar char="•"/>
            </a:pPr>
            <a:r>
              <a:rPr lang="en-US" sz="2400">
                <a:latin typeface="Arial Nova Light"/>
              </a:rPr>
              <a:t>What's not going so well?</a:t>
            </a:r>
          </a:p>
          <a:p>
            <a:pPr marL="285750" indent="-285750">
              <a:buFont typeface="Arial" panose="020B0604020202020204" pitchFamily="34" charset="0"/>
              <a:buChar char="•"/>
            </a:pPr>
            <a:r>
              <a:rPr lang="en-US" sz="2400">
                <a:latin typeface="Arial Nova Light"/>
              </a:rPr>
              <a:t>What could be better? Ask for a solution. (Innovation) </a:t>
            </a:r>
            <a:endParaRPr lang="en-US" sz="2400"/>
          </a:p>
          <a:p>
            <a:pPr marL="285750" indent="-285750">
              <a:buFont typeface="Arial" panose="020B0604020202020204" pitchFamily="34" charset="0"/>
              <a:buChar char="•"/>
            </a:pPr>
            <a:r>
              <a:rPr lang="en-US" sz="2400">
                <a:latin typeface="Arial Nova Light"/>
              </a:rPr>
              <a:t>Active listening skills</a:t>
            </a:r>
          </a:p>
          <a:p>
            <a:endParaRPr lang="en-US" sz="2400"/>
          </a:p>
          <a:p>
            <a:pPr marL="139700" indent="0">
              <a:buNone/>
            </a:pPr>
            <a:endParaRPr lang="en-US" sz="2400"/>
          </a:p>
          <a:p>
            <a:pPr marL="609600" lvl="1" indent="0">
              <a:buNone/>
            </a:pPr>
            <a:endParaRPr lang="en-US" sz="2400"/>
          </a:p>
        </p:txBody>
      </p:sp>
    </p:spTree>
    <p:extLst>
      <p:ext uri="{BB962C8B-B14F-4D97-AF65-F5344CB8AC3E}">
        <p14:creationId xmlns:p14="http://schemas.microsoft.com/office/powerpoint/2010/main" val="1922634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2C57B-65F3-6B18-09EE-823FF1C9E21C}"/>
              </a:ext>
            </a:extLst>
          </p:cNvPr>
          <p:cNvSpPr>
            <a:spLocks noGrp="1"/>
          </p:cNvSpPr>
          <p:nvPr>
            <p:ph type="body" sz="quarter" idx="10"/>
          </p:nvPr>
        </p:nvSpPr>
        <p:spPr/>
        <p:txBody>
          <a:bodyPr/>
          <a:lstStyle/>
          <a:p>
            <a:r>
              <a:rPr lang="en-US"/>
              <a:t>Activity</a:t>
            </a:r>
          </a:p>
        </p:txBody>
      </p:sp>
      <p:sp>
        <p:nvSpPr>
          <p:cNvPr id="4" name="Slide Number Placeholder 3">
            <a:extLst>
              <a:ext uri="{FF2B5EF4-FFF2-40B4-BE49-F238E27FC236}">
                <a16:creationId xmlns:a16="http://schemas.microsoft.com/office/drawing/2014/main" id="{E1F333E0-91A8-A844-EB61-EBF24C721089}"/>
              </a:ext>
            </a:extLst>
          </p:cNvPr>
          <p:cNvSpPr>
            <a:spLocks noGrp="1"/>
          </p:cNvSpPr>
          <p:nvPr>
            <p:ph type="sldNum" sz="quarter" idx="14"/>
          </p:nvPr>
        </p:nvSpPr>
        <p:spPr/>
        <p:txBody>
          <a:bodyPr/>
          <a:lstStyle/>
          <a:p>
            <a:fld id="{C0D0E87D-399F-EB4E-BCA3-C2811CAA7645}" type="slidenum">
              <a:rPr lang="en-US" smtClean="0"/>
              <a:pPr/>
              <a:t>35</a:t>
            </a:fld>
            <a:endParaRPr lang="en-US"/>
          </a:p>
        </p:txBody>
      </p:sp>
      <p:sp>
        <p:nvSpPr>
          <p:cNvPr id="3" name="Text Placeholder 4">
            <a:extLst>
              <a:ext uri="{FF2B5EF4-FFF2-40B4-BE49-F238E27FC236}">
                <a16:creationId xmlns:a16="http://schemas.microsoft.com/office/drawing/2014/main" id="{76F75060-B0C7-A531-DD93-FD02D257AEF8}"/>
              </a:ext>
            </a:extLst>
          </p:cNvPr>
          <p:cNvSpPr txBox="1">
            <a:spLocks/>
          </p:cNvSpPr>
          <p:nvPr/>
        </p:nvSpPr>
        <p:spPr>
          <a:xfrm>
            <a:off x="457200" y="1299411"/>
            <a:ext cx="11217729" cy="4524315"/>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Font typeface="Arial" panose="020B0604020202020204" pitchFamily="34" charset="0"/>
              <a:buChar char="•"/>
            </a:pPr>
            <a:r>
              <a:rPr lang="en-US" sz="2400">
                <a:latin typeface="Arial Nova" panose="020B0504020202020204" pitchFamily="34" charset="0"/>
              </a:rPr>
              <a:t>Describe a Wellframe topic for an upcoming coaching session.</a:t>
            </a:r>
          </a:p>
          <a:p>
            <a:pPr marL="834390" lvl="1" indent="-285750">
              <a:buSzPts val="1400"/>
              <a:buFont typeface="Arial" panose="020B0604020202020204" pitchFamily="34" charset="0"/>
              <a:buChar char="•"/>
            </a:pPr>
            <a:r>
              <a:rPr lang="en-US">
                <a:latin typeface="Arial Nova" panose="020B0504020202020204" pitchFamily="34" charset="0"/>
              </a:rPr>
              <a:t>Examples might include: </a:t>
            </a:r>
          </a:p>
          <a:p>
            <a:pPr marL="1383030" lvl="2" indent="-285750">
              <a:buSzPts val="1400"/>
              <a:buFont typeface="Arial" panose="020B0604020202020204" pitchFamily="34" charset="0"/>
              <a:buChar char="•"/>
            </a:pPr>
            <a:r>
              <a:rPr lang="en-US" sz="2000">
                <a:latin typeface="Arial Nova" panose="020B0504020202020204" pitchFamily="34" charset="0"/>
              </a:rPr>
              <a:t>Onboarding numbers</a:t>
            </a:r>
          </a:p>
          <a:p>
            <a:pPr marL="1383030" lvl="2" indent="-285750">
              <a:buFont typeface="Arial" panose="020B0604020202020204" pitchFamily="34" charset="0"/>
              <a:buChar char="•"/>
            </a:pPr>
            <a:r>
              <a:rPr lang="en-US" sz="2000">
                <a:latin typeface="Arial Nova" panose="020B0504020202020204" pitchFamily="34" charset="0"/>
              </a:rPr>
              <a:t>Invite script</a:t>
            </a:r>
          </a:p>
          <a:p>
            <a:pPr marL="1383030" lvl="2" indent="-285750">
              <a:buFont typeface="Arial" panose="020B0604020202020204" pitchFamily="34" charset="0"/>
              <a:buChar char="•"/>
            </a:pPr>
            <a:r>
              <a:rPr lang="en-US" sz="2000">
                <a:latin typeface="Arial Nova" panose="020B0504020202020204" pitchFamily="34" charset="0"/>
              </a:rPr>
              <a:t>Care programs being used</a:t>
            </a:r>
          </a:p>
          <a:p>
            <a:pPr marL="342900" indent="-342900">
              <a:buFont typeface="Arial" panose="020B0604020202020204" pitchFamily="34" charset="0"/>
              <a:buChar char="•"/>
            </a:pPr>
            <a:r>
              <a:rPr lang="en-US" sz="2400">
                <a:latin typeface="Arial Nova" panose="020B0504020202020204" pitchFamily="34" charset="0"/>
              </a:rPr>
              <a:t>What were some of the coaching interventions you might choose to use? </a:t>
            </a:r>
          </a:p>
          <a:p>
            <a:pPr marL="834390" lvl="1" indent="-285750">
              <a:buFont typeface="Arial" panose="020B0604020202020204" pitchFamily="34" charset="0"/>
              <a:buChar char="•"/>
            </a:pPr>
            <a:r>
              <a:rPr lang="en-US">
                <a:latin typeface="Arial Nova" panose="020B0504020202020204" pitchFamily="34" charset="0"/>
              </a:rPr>
              <a:t>Examples might include: </a:t>
            </a:r>
          </a:p>
          <a:p>
            <a:pPr marL="1383030" lvl="2" indent="-285750">
              <a:buFont typeface="Arial" panose="020B0604020202020204" pitchFamily="34" charset="0"/>
              <a:buChar char="•"/>
            </a:pPr>
            <a:r>
              <a:rPr lang="en-US" sz="2000">
                <a:latin typeface="Arial Nova"/>
              </a:rPr>
              <a:t>Use encouragement</a:t>
            </a:r>
          </a:p>
          <a:p>
            <a:pPr marL="1383030" lvl="2" indent="-285750">
              <a:buFont typeface="Arial" panose="020B0604020202020204" pitchFamily="34" charset="0"/>
              <a:buChar char="•"/>
            </a:pPr>
            <a:r>
              <a:rPr lang="en-US" sz="2000">
                <a:latin typeface="Arial Nova" panose="020B0504020202020204" pitchFamily="34" charset="0"/>
              </a:rPr>
              <a:t>Identified goals</a:t>
            </a:r>
          </a:p>
          <a:p>
            <a:pPr marL="1383030" lvl="2" indent="-285750">
              <a:buFont typeface="Arial" panose="020B0604020202020204" pitchFamily="34" charset="0"/>
              <a:buChar char="•"/>
            </a:pPr>
            <a:r>
              <a:rPr lang="en-US" sz="2000">
                <a:latin typeface="Arial Nova"/>
              </a:rPr>
              <a:t>Use transparency</a:t>
            </a:r>
          </a:p>
          <a:p>
            <a:pPr marL="1383030" lvl="2" indent="-285750">
              <a:buFont typeface="Arial" panose="020B0604020202020204" pitchFamily="34" charset="0"/>
              <a:buChar char="•"/>
            </a:pPr>
            <a:r>
              <a:rPr lang="en-US" sz="2000">
                <a:latin typeface="Arial Nova"/>
              </a:rPr>
              <a:t>Identify strengths</a:t>
            </a:r>
          </a:p>
          <a:p>
            <a:pPr marL="1383030" lvl="2" indent="-285750">
              <a:buFont typeface="Arial" panose="020B0604020202020204" pitchFamily="34" charset="0"/>
              <a:buChar char="•"/>
            </a:pPr>
            <a:r>
              <a:rPr lang="en-US" sz="2000">
                <a:latin typeface="Arial Nova"/>
              </a:rPr>
              <a:t>Display compassion</a:t>
            </a:r>
          </a:p>
        </p:txBody>
      </p:sp>
    </p:spTree>
    <p:extLst>
      <p:ext uri="{BB962C8B-B14F-4D97-AF65-F5344CB8AC3E}">
        <p14:creationId xmlns:p14="http://schemas.microsoft.com/office/powerpoint/2010/main" val="1481789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2C57B-65F3-6B18-09EE-823FF1C9E21C}"/>
              </a:ext>
            </a:extLst>
          </p:cNvPr>
          <p:cNvSpPr>
            <a:spLocks noGrp="1"/>
          </p:cNvSpPr>
          <p:nvPr>
            <p:ph type="body" sz="quarter" idx="10"/>
          </p:nvPr>
        </p:nvSpPr>
        <p:spPr/>
        <p:txBody>
          <a:bodyPr/>
          <a:lstStyle/>
          <a:p>
            <a:r>
              <a:rPr lang="en-US"/>
              <a:t>Key Takeaways</a:t>
            </a:r>
          </a:p>
        </p:txBody>
      </p:sp>
      <p:sp>
        <p:nvSpPr>
          <p:cNvPr id="4" name="Slide Number Placeholder 3">
            <a:extLst>
              <a:ext uri="{FF2B5EF4-FFF2-40B4-BE49-F238E27FC236}">
                <a16:creationId xmlns:a16="http://schemas.microsoft.com/office/drawing/2014/main" id="{E1F333E0-91A8-A844-EB61-EBF24C721089}"/>
              </a:ext>
            </a:extLst>
          </p:cNvPr>
          <p:cNvSpPr>
            <a:spLocks noGrp="1"/>
          </p:cNvSpPr>
          <p:nvPr>
            <p:ph type="sldNum" sz="quarter" idx="14"/>
          </p:nvPr>
        </p:nvSpPr>
        <p:spPr/>
        <p:txBody>
          <a:bodyPr/>
          <a:lstStyle/>
          <a:p>
            <a:fld id="{C0D0E87D-399F-EB4E-BCA3-C2811CAA7645}" type="slidenum">
              <a:rPr lang="en-US" smtClean="0"/>
              <a:pPr/>
              <a:t>36</a:t>
            </a:fld>
            <a:endParaRPr lang="en-US"/>
          </a:p>
        </p:txBody>
      </p:sp>
      <p:sp>
        <p:nvSpPr>
          <p:cNvPr id="3" name="Text Placeholder 4">
            <a:extLst>
              <a:ext uri="{FF2B5EF4-FFF2-40B4-BE49-F238E27FC236}">
                <a16:creationId xmlns:a16="http://schemas.microsoft.com/office/drawing/2014/main" id="{76F75060-B0C7-A531-DD93-FD02D257AEF8}"/>
              </a:ext>
            </a:extLst>
          </p:cNvPr>
          <p:cNvSpPr txBox="1">
            <a:spLocks/>
          </p:cNvSpPr>
          <p:nvPr/>
        </p:nvSpPr>
        <p:spPr>
          <a:xfrm>
            <a:off x="457201" y="1299411"/>
            <a:ext cx="10725462" cy="6368154"/>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85750" indent="-285750">
              <a:buFont typeface="Arial" panose="020B0604020202020204" pitchFamily="34" charset="0"/>
              <a:buChar char="•"/>
            </a:pPr>
            <a:r>
              <a:rPr lang="en-US" sz="2400"/>
              <a:t>Identify the differences between coaching and managing skill sets. </a:t>
            </a:r>
          </a:p>
          <a:p>
            <a:pPr marL="834390" lvl="1" indent="-285750">
              <a:lnSpc>
                <a:spcPct val="114999"/>
              </a:lnSpc>
              <a:buFont typeface="Arial" panose="020B0604020202020204" pitchFamily="34" charset="0"/>
              <a:buChar char="•"/>
            </a:pPr>
            <a:r>
              <a:rPr lang="en-US" sz="2400"/>
              <a:t>Do you know which of these you tend to favor and which ones you may need to lean in on for digital transformation? </a:t>
            </a:r>
          </a:p>
          <a:p>
            <a:pPr marL="285750" indent="-285750">
              <a:lnSpc>
                <a:spcPct val="114999"/>
              </a:lnSpc>
              <a:buFont typeface="Arial" panose="020B0604020202020204" pitchFamily="34" charset="0"/>
              <a:buChar char="•"/>
            </a:pPr>
            <a:r>
              <a:rPr lang="en-US" sz="2400"/>
              <a:t>Incorporate specific coaching skills to assist in transforming to digital care management. </a:t>
            </a:r>
          </a:p>
          <a:p>
            <a:pPr marL="834390" lvl="1" indent="-285750">
              <a:lnSpc>
                <a:spcPct val="114999"/>
              </a:lnSpc>
              <a:buFont typeface="Arial" panose="020B0604020202020204" pitchFamily="34" charset="0"/>
              <a:buChar char="•"/>
            </a:pPr>
            <a:r>
              <a:rPr lang="en-US" sz="2400"/>
              <a:t>Which coaching tips could you add to help your team transform? </a:t>
            </a:r>
          </a:p>
          <a:p>
            <a:pPr marL="285750" indent="-285750">
              <a:lnSpc>
                <a:spcPct val="114999"/>
              </a:lnSpc>
              <a:buFont typeface="Arial" panose="020B0604020202020204" pitchFamily="34" charset="0"/>
              <a:buChar char="•"/>
            </a:pPr>
            <a:r>
              <a:rPr lang="en-US" sz="2400">
                <a:latin typeface="Arial Nova Light"/>
              </a:rPr>
              <a:t>Prepare, schedule and hold regular "coaching conversations" with direct staff regarding Wellframe.   </a:t>
            </a:r>
          </a:p>
          <a:p>
            <a:pPr marL="834390" lvl="1" indent="-285750">
              <a:lnSpc>
                <a:spcPct val="114999"/>
              </a:lnSpc>
              <a:buFont typeface="Arial" panose="020B0604020202020204" pitchFamily="34" charset="0"/>
              <a:buChar char="•"/>
            </a:pPr>
            <a:r>
              <a:rPr lang="en-US" sz="2400"/>
              <a:t>Give yourself a due date to have these scheduled.</a:t>
            </a:r>
          </a:p>
          <a:p>
            <a:pPr marL="834390" lvl="1" indent="-285750">
              <a:lnSpc>
                <a:spcPct val="114999"/>
              </a:lnSpc>
              <a:buFont typeface="Arial" panose="020B0604020202020204" pitchFamily="34" charset="0"/>
              <a:buChar char="•"/>
            </a:pPr>
            <a:endParaRPr lang="en-US" sz="2400"/>
          </a:p>
          <a:p>
            <a:pPr marL="891540" lvl="1" indent="-342900">
              <a:lnSpc>
                <a:spcPct val="114999"/>
              </a:lnSpc>
              <a:buFont typeface="Arial" panose="020B0604020202020204" pitchFamily="34" charset="0"/>
              <a:buChar char="•"/>
            </a:pPr>
            <a:endParaRPr lang="en-US" sz="2400"/>
          </a:p>
          <a:p>
            <a:pPr marL="891540" lvl="1" indent="-342900">
              <a:lnSpc>
                <a:spcPct val="114999"/>
              </a:lnSpc>
              <a:buFont typeface="Arial" panose="020B0604020202020204" pitchFamily="34" charset="0"/>
              <a:buChar char="•"/>
            </a:pPr>
            <a:endParaRPr lang="en-US" sz="2400"/>
          </a:p>
          <a:p>
            <a:pPr marL="891540" lvl="1" indent="-342900">
              <a:lnSpc>
                <a:spcPct val="114999"/>
              </a:lnSpc>
              <a:buFont typeface="Arial" panose="020B0604020202020204" pitchFamily="34" charset="0"/>
              <a:buChar char="•"/>
            </a:pPr>
            <a:endParaRPr lang="en-US" sz="2400"/>
          </a:p>
        </p:txBody>
      </p:sp>
    </p:spTree>
    <p:extLst>
      <p:ext uri="{BB962C8B-B14F-4D97-AF65-F5344CB8AC3E}">
        <p14:creationId xmlns:p14="http://schemas.microsoft.com/office/powerpoint/2010/main" val="2307203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954DDD-E7F1-0F8A-8897-D92EFEE573A0}"/>
              </a:ext>
            </a:extLst>
          </p:cNvPr>
          <p:cNvSpPr>
            <a:spLocks noGrp="1"/>
          </p:cNvSpPr>
          <p:nvPr>
            <p:ph type="body" sz="quarter" idx="10"/>
          </p:nvPr>
        </p:nvSpPr>
        <p:spPr/>
        <p:txBody>
          <a:bodyPr/>
          <a:lstStyle/>
          <a:p>
            <a:r>
              <a:rPr lang="en-US"/>
              <a:t>Will Vs. Skill</a:t>
            </a:r>
          </a:p>
        </p:txBody>
      </p:sp>
      <p:sp>
        <p:nvSpPr>
          <p:cNvPr id="3" name="Text Placeholder 2">
            <a:extLst>
              <a:ext uri="{FF2B5EF4-FFF2-40B4-BE49-F238E27FC236}">
                <a16:creationId xmlns:a16="http://schemas.microsoft.com/office/drawing/2014/main" id="{299DE230-2B27-EE89-C908-DCD1D303D30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8579D493-0B55-3E0C-0B02-84B355F1634D}"/>
              </a:ext>
            </a:extLst>
          </p:cNvPr>
          <p:cNvSpPr>
            <a:spLocks noGrp="1"/>
          </p:cNvSpPr>
          <p:nvPr>
            <p:ph type="sldNum" sz="quarter" idx="14"/>
          </p:nvPr>
        </p:nvSpPr>
        <p:spPr/>
        <p:txBody>
          <a:bodyPr/>
          <a:lstStyle/>
          <a:p>
            <a:fld id="{C0D0E87D-399F-EB4E-BCA3-C2811CAA7645}" type="slidenum">
              <a:rPr lang="en-US" smtClean="0"/>
              <a:pPr/>
              <a:t>37</a:t>
            </a:fld>
            <a:endParaRPr lang="en-US"/>
          </a:p>
        </p:txBody>
      </p:sp>
    </p:spTree>
    <p:extLst>
      <p:ext uri="{BB962C8B-B14F-4D97-AF65-F5344CB8AC3E}">
        <p14:creationId xmlns:p14="http://schemas.microsoft.com/office/powerpoint/2010/main" val="817020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DE6FD-CF09-3D20-C6DD-1AB0C3979662}"/>
              </a:ext>
            </a:extLst>
          </p:cNvPr>
          <p:cNvSpPr>
            <a:spLocks noGrp="1"/>
          </p:cNvSpPr>
          <p:nvPr>
            <p:ph type="sldNum" sz="quarter" idx="13"/>
          </p:nvPr>
        </p:nvSpPr>
        <p:spPr/>
        <p:txBody>
          <a:bodyPr/>
          <a:lstStyle/>
          <a:p>
            <a:fld id="{C0D0E87D-399F-EB4E-BCA3-C2811CAA7645}" type="slidenum">
              <a:rPr lang="en-US" smtClean="0"/>
              <a:pPr/>
              <a:t>38</a:t>
            </a:fld>
            <a:endParaRPr lang="en-US"/>
          </a:p>
        </p:txBody>
      </p:sp>
      <p:sp>
        <p:nvSpPr>
          <p:cNvPr id="3" name="Text Placeholder 2">
            <a:extLst>
              <a:ext uri="{FF2B5EF4-FFF2-40B4-BE49-F238E27FC236}">
                <a16:creationId xmlns:a16="http://schemas.microsoft.com/office/drawing/2014/main" id="{67635797-336E-1294-BB09-4BE426D5DC36}"/>
              </a:ext>
            </a:extLst>
          </p:cNvPr>
          <p:cNvSpPr>
            <a:spLocks noGrp="1"/>
          </p:cNvSpPr>
          <p:nvPr>
            <p:ph type="body" sz="quarter" idx="10"/>
          </p:nvPr>
        </p:nvSpPr>
        <p:spPr/>
        <p:txBody>
          <a:bodyPr/>
          <a:lstStyle/>
          <a:p>
            <a:r>
              <a:rPr lang="en-US"/>
              <a:t>Will vs. Skill</a:t>
            </a:r>
          </a:p>
        </p:txBody>
      </p:sp>
      <p:sp>
        <p:nvSpPr>
          <p:cNvPr id="4" name="Text Placeholder 3">
            <a:extLst>
              <a:ext uri="{FF2B5EF4-FFF2-40B4-BE49-F238E27FC236}">
                <a16:creationId xmlns:a16="http://schemas.microsoft.com/office/drawing/2014/main" id="{A34569FD-F13A-FEC3-EA05-006B69FAF40B}"/>
              </a:ext>
            </a:extLst>
          </p:cNvPr>
          <p:cNvSpPr>
            <a:spLocks noGrp="1"/>
          </p:cNvSpPr>
          <p:nvPr>
            <p:ph type="body" sz="quarter" idx="11"/>
          </p:nvPr>
        </p:nvSpPr>
        <p:spPr>
          <a:xfrm>
            <a:off x="457200" y="1199670"/>
            <a:ext cx="9713496" cy="1089529"/>
          </a:xfrm>
        </p:spPr>
        <p:txBody>
          <a:bodyPr/>
          <a:lstStyle/>
          <a:p>
            <a:r>
              <a:rPr lang="en-US" sz="2400">
                <a:solidFill>
                  <a:schemeClr val="accent1"/>
                </a:solidFill>
              </a:rPr>
              <a:t>Overview: </a:t>
            </a:r>
            <a:r>
              <a:rPr lang="en-US" sz="2400" b="0">
                <a:solidFill>
                  <a:schemeClr val="accent1"/>
                </a:solidFill>
              </a:rPr>
              <a:t>This session will help leaders assess whether staff members need encouragement versus additional trainings and how to apply proper coaching strategies. </a:t>
            </a:r>
          </a:p>
        </p:txBody>
      </p:sp>
      <p:sp>
        <p:nvSpPr>
          <p:cNvPr id="5" name="Text Placeholder 4">
            <a:extLst>
              <a:ext uri="{FF2B5EF4-FFF2-40B4-BE49-F238E27FC236}">
                <a16:creationId xmlns:a16="http://schemas.microsoft.com/office/drawing/2014/main" id="{FF06EDA0-334B-2471-5D49-ADC08CB1F95D}"/>
              </a:ext>
            </a:extLst>
          </p:cNvPr>
          <p:cNvSpPr>
            <a:spLocks noGrp="1"/>
          </p:cNvSpPr>
          <p:nvPr>
            <p:ph type="body" sz="quarter" idx="12"/>
          </p:nvPr>
        </p:nvSpPr>
        <p:spPr>
          <a:xfrm>
            <a:off x="457199" y="2760099"/>
            <a:ext cx="10643937" cy="3293209"/>
          </a:xfrm>
        </p:spPr>
        <p:txBody>
          <a:bodyPr/>
          <a:lstStyle/>
          <a:p>
            <a:r>
              <a:rPr lang="en-US" sz="2400" b="1">
                <a:latin typeface="Arial Nova" panose="020B0504020202020204" pitchFamily="34" charset="0"/>
              </a:rPr>
              <a:t>Objectives:</a:t>
            </a:r>
          </a:p>
          <a:p>
            <a:pPr marL="285750" indent="-285750">
              <a:buFont typeface="Arial"/>
              <a:buChar char="•"/>
            </a:pPr>
            <a:r>
              <a:rPr lang="en-US" sz="2400">
                <a:latin typeface="Arial Nova" panose="020B0504020202020204" pitchFamily="34" charset="0"/>
                <a:ea typeface="Verdana"/>
              </a:rPr>
              <a:t>Leaders will describe how to accurately assess a staff member’s performance.</a:t>
            </a:r>
          </a:p>
          <a:p>
            <a:pPr marL="285750" indent="-285750">
              <a:buFont typeface="Arial"/>
              <a:buChar char="•"/>
            </a:pPr>
            <a:r>
              <a:rPr lang="en-US" sz="2400">
                <a:latin typeface="Arial Nova" panose="020B0504020202020204" pitchFamily="34" charset="0"/>
                <a:ea typeface="Verdana"/>
              </a:rPr>
              <a:t>Leaders will identify management strategies to implement based on the staff assessment to improve their performance. </a:t>
            </a:r>
          </a:p>
          <a:p>
            <a:pPr marL="342900" indent="-342900">
              <a:buChar char="•"/>
            </a:pPr>
            <a:endParaRPr lang="en-US" sz="2400">
              <a:latin typeface="Arial Nova" panose="020B0504020202020204" pitchFamily="34" charset="0"/>
              <a:ea typeface="Verdana"/>
            </a:endParaRPr>
          </a:p>
          <a:p>
            <a:pPr marL="285750" indent="-285750">
              <a:buFont typeface="Arial" panose="020B0604020202020204" pitchFamily="34" charset="0"/>
              <a:buChar char="•"/>
            </a:pPr>
            <a:endParaRPr lang="en-US" sz="2400">
              <a:latin typeface="Arial Nova" panose="020B0504020202020204" pitchFamily="34" charset="0"/>
            </a:endParaRPr>
          </a:p>
        </p:txBody>
      </p:sp>
    </p:spTree>
    <p:extLst>
      <p:ext uri="{BB962C8B-B14F-4D97-AF65-F5344CB8AC3E}">
        <p14:creationId xmlns:p14="http://schemas.microsoft.com/office/powerpoint/2010/main" val="1331843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2C57B-65F3-6B18-09EE-823FF1C9E21C}"/>
              </a:ext>
            </a:extLst>
          </p:cNvPr>
          <p:cNvSpPr>
            <a:spLocks noGrp="1"/>
          </p:cNvSpPr>
          <p:nvPr>
            <p:ph type="body" sz="quarter" idx="10"/>
          </p:nvPr>
        </p:nvSpPr>
        <p:spPr/>
        <p:txBody>
          <a:bodyPr/>
          <a:lstStyle/>
          <a:p>
            <a:r>
              <a:rPr lang="en-US"/>
              <a:t>Defining Will and Skill</a:t>
            </a:r>
          </a:p>
        </p:txBody>
      </p:sp>
      <p:sp>
        <p:nvSpPr>
          <p:cNvPr id="4" name="Slide Number Placeholder 3">
            <a:extLst>
              <a:ext uri="{FF2B5EF4-FFF2-40B4-BE49-F238E27FC236}">
                <a16:creationId xmlns:a16="http://schemas.microsoft.com/office/drawing/2014/main" id="{E1F333E0-91A8-A844-EB61-EBF24C721089}"/>
              </a:ext>
            </a:extLst>
          </p:cNvPr>
          <p:cNvSpPr>
            <a:spLocks noGrp="1"/>
          </p:cNvSpPr>
          <p:nvPr>
            <p:ph type="sldNum" sz="quarter" idx="14"/>
          </p:nvPr>
        </p:nvSpPr>
        <p:spPr/>
        <p:txBody>
          <a:bodyPr/>
          <a:lstStyle/>
          <a:p>
            <a:fld id="{C0D0E87D-399F-EB4E-BCA3-C2811CAA7645}" type="slidenum">
              <a:rPr lang="en-US" smtClean="0"/>
              <a:pPr/>
              <a:t>39</a:t>
            </a:fld>
            <a:endParaRPr lang="en-US"/>
          </a:p>
        </p:txBody>
      </p:sp>
      <p:sp>
        <p:nvSpPr>
          <p:cNvPr id="3" name="Text Placeholder 4">
            <a:extLst>
              <a:ext uri="{FF2B5EF4-FFF2-40B4-BE49-F238E27FC236}">
                <a16:creationId xmlns:a16="http://schemas.microsoft.com/office/drawing/2014/main" id="{76F75060-B0C7-A531-DD93-FD02D257AEF8}"/>
              </a:ext>
            </a:extLst>
          </p:cNvPr>
          <p:cNvSpPr txBox="1">
            <a:spLocks/>
          </p:cNvSpPr>
          <p:nvPr/>
        </p:nvSpPr>
        <p:spPr>
          <a:xfrm>
            <a:off x="457200" y="1299411"/>
            <a:ext cx="11217729" cy="5262979"/>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400">
              <a:solidFill>
                <a:srgbClr val="202124"/>
              </a:solidFill>
            </a:endParaRPr>
          </a:p>
          <a:p>
            <a:r>
              <a:rPr lang="en-US" sz="2800" b="1">
                <a:latin typeface="Roboto"/>
              </a:rPr>
              <a:t>What is skill?</a:t>
            </a:r>
            <a:r>
              <a:rPr lang="en-US" sz="2400" b="1">
                <a:latin typeface="Roboto"/>
              </a:rPr>
              <a:t> </a:t>
            </a:r>
            <a:endParaRPr lang="en-US" sz="1800"/>
          </a:p>
          <a:p>
            <a:r>
              <a:rPr lang="en-US" sz="2400">
                <a:latin typeface="Roboto"/>
              </a:rPr>
              <a:t>S</a:t>
            </a:r>
            <a:r>
              <a:rPr lang="en-US" sz="2400">
                <a:solidFill>
                  <a:srgbClr val="040C28"/>
                </a:solidFill>
                <a:latin typeface="Roboto"/>
              </a:rPr>
              <a:t>kill is how competent a worker is at a specific task or how effective they are in their role.</a:t>
            </a:r>
            <a:endParaRPr lang="en-US" sz="1800"/>
          </a:p>
          <a:p>
            <a:endParaRPr lang="en-US" sz="2400">
              <a:latin typeface="Roboto"/>
              <a:ea typeface="Verdana"/>
            </a:endParaRPr>
          </a:p>
          <a:p>
            <a:r>
              <a:rPr lang="en-US" sz="2800" b="1">
                <a:solidFill>
                  <a:srgbClr val="040C28"/>
                </a:solidFill>
                <a:latin typeface="Roboto"/>
                <a:ea typeface="Verdana"/>
              </a:rPr>
              <a:t>What is will? </a:t>
            </a:r>
          </a:p>
          <a:p>
            <a:r>
              <a:rPr lang="en-US" sz="2400">
                <a:solidFill>
                  <a:srgbClr val="040C28"/>
                </a:solidFill>
                <a:latin typeface="Roboto"/>
                <a:ea typeface="Verdana"/>
              </a:rPr>
              <a:t>Will is how motivated they are to complete their task or perform their role well</a:t>
            </a:r>
            <a:r>
              <a:rPr lang="en-US" sz="2400">
                <a:solidFill>
                  <a:srgbClr val="202124"/>
                </a:solidFill>
                <a:latin typeface="Roboto"/>
                <a:ea typeface="Verdana"/>
              </a:rPr>
              <a:t>.</a:t>
            </a:r>
            <a:r>
              <a:rPr lang="en-US" sz="2400">
                <a:solidFill>
                  <a:srgbClr val="202124"/>
                </a:solidFill>
                <a:ea typeface="Verdana"/>
              </a:rPr>
              <a:t> </a:t>
            </a:r>
            <a:endParaRPr lang="en-US" sz="1800"/>
          </a:p>
          <a:p>
            <a:endParaRPr lang="en-US" sz="2400">
              <a:latin typeface="Roboto"/>
              <a:ea typeface="Verdana"/>
            </a:endParaRPr>
          </a:p>
          <a:p>
            <a:r>
              <a:rPr lang="en-US" sz="2800" b="1">
                <a:latin typeface="Roboto"/>
                <a:ea typeface="Verdana"/>
              </a:rPr>
              <a:t>Why does assessing this matter?</a:t>
            </a:r>
          </a:p>
          <a:p>
            <a:endParaRPr lang="en-US" sz="2800" b="1">
              <a:latin typeface="Roboto"/>
              <a:ea typeface="Verdana"/>
            </a:endParaRPr>
          </a:p>
        </p:txBody>
      </p:sp>
    </p:spTree>
    <p:extLst>
      <p:ext uri="{BB962C8B-B14F-4D97-AF65-F5344CB8AC3E}">
        <p14:creationId xmlns:p14="http://schemas.microsoft.com/office/powerpoint/2010/main" val="145816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DE6FD-CF09-3D20-C6DD-1AB0C3979662}"/>
              </a:ext>
            </a:extLst>
          </p:cNvPr>
          <p:cNvSpPr>
            <a:spLocks noGrp="1"/>
          </p:cNvSpPr>
          <p:nvPr>
            <p:ph type="sldNum" sz="quarter" idx="13"/>
          </p:nvPr>
        </p:nvSpPr>
        <p:spPr/>
        <p:txBody>
          <a:bodyPr/>
          <a:lstStyle/>
          <a:p>
            <a:fld id="{C0D0E87D-399F-EB4E-BCA3-C2811CAA7645}" type="slidenum">
              <a:rPr lang="en-US" smtClean="0"/>
              <a:pPr/>
              <a:t>4</a:t>
            </a:fld>
            <a:endParaRPr lang="en-US"/>
          </a:p>
        </p:txBody>
      </p:sp>
      <p:sp>
        <p:nvSpPr>
          <p:cNvPr id="3" name="Text Placeholder 2">
            <a:extLst>
              <a:ext uri="{FF2B5EF4-FFF2-40B4-BE49-F238E27FC236}">
                <a16:creationId xmlns:a16="http://schemas.microsoft.com/office/drawing/2014/main" id="{67635797-336E-1294-BB09-4BE426D5DC36}"/>
              </a:ext>
            </a:extLst>
          </p:cNvPr>
          <p:cNvSpPr>
            <a:spLocks noGrp="1"/>
          </p:cNvSpPr>
          <p:nvPr>
            <p:ph type="body" sz="quarter" idx="10"/>
          </p:nvPr>
        </p:nvSpPr>
        <p:spPr/>
        <p:txBody>
          <a:bodyPr/>
          <a:lstStyle/>
          <a:p>
            <a:r>
              <a:rPr lang="en-US"/>
              <a:t>Change 101</a:t>
            </a:r>
          </a:p>
        </p:txBody>
      </p:sp>
      <p:sp>
        <p:nvSpPr>
          <p:cNvPr id="4" name="Text Placeholder 3">
            <a:extLst>
              <a:ext uri="{FF2B5EF4-FFF2-40B4-BE49-F238E27FC236}">
                <a16:creationId xmlns:a16="http://schemas.microsoft.com/office/drawing/2014/main" id="{A34569FD-F13A-FEC3-EA05-006B69FAF40B}"/>
              </a:ext>
            </a:extLst>
          </p:cNvPr>
          <p:cNvSpPr>
            <a:spLocks noGrp="1"/>
          </p:cNvSpPr>
          <p:nvPr>
            <p:ph type="body" sz="quarter" idx="11"/>
          </p:nvPr>
        </p:nvSpPr>
        <p:spPr>
          <a:xfrm>
            <a:off x="457200" y="1365869"/>
            <a:ext cx="9713496" cy="757130"/>
          </a:xfrm>
        </p:spPr>
        <p:txBody>
          <a:bodyPr/>
          <a:lstStyle/>
          <a:p>
            <a:r>
              <a:rPr lang="en-US" sz="2400">
                <a:solidFill>
                  <a:schemeClr val="accent1"/>
                </a:solidFill>
              </a:rPr>
              <a:t>Overview: </a:t>
            </a:r>
            <a:r>
              <a:rPr lang="en-US" sz="2400" b="0">
                <a:solidFill>
                  <a:schemeClr val="accent1"/>
                </a:solidFill>
              </a:rPr>
              <a:t>review of what change management is and how you can help move your team through the stages of change</a:t>
            </a:r>
          </a:p>
        </p:txBody>
      </p:sp>
      <p:sp>
        <p:nvSpPr>
          <p:cNvPr id="5" name="Text Placeholder 4">
            <a:extLst>
              <a:ext uri="{FF2B5EF4-FFF2-40B4-BE49-F238E27FC236}">
                <a16:creationId xmlns:a16="http://schemas.microsoft.com/office/drawing/2014/main" id="{FF06EDA0-334B-2471-5D49-ADC08CB1F95D}"/>
              </a:ext>
            </a:extLst>
          </p:cNvPr>
          <p:cNvSpPr>
            <a:spLocks noGrp="1"/>
          </p:cNvSpPr>
          <p:nvPr>
            <p:ph type="body" sz="quarter" idx="12"/>
          </p:nvPr>
        </p:nvSpPr>
        <p:spPr>
          <a:xfrm>
            <a:off x="457199" y="2422359"/>
            <a:ext cx="10643937" cy="4370427"/>
          </a:xfrm>
        </p:spPr>
        <p:txBody>
          <a:bodyPr/>
          <a:lstStyle/>
          <a:p>
            <a:r>
              <a:rPr lang="en-US" sz="2400" b="1">
                <a:latin typeface="Arial Nova" panose="020B0504020202020204" pitchFamily="34" charset="0"/>
              </a:rPr>
              <a:t>Objectives:</a:t>
            </a:r>
          </a:p>
          <a:p>
            <a:pPr marL="285750" indent="-285750">
              <a:lnSpc>
                <a:spcPct val="150000"/>
              </a:lnSpc>
              <a:buSzPts val="1400"/>
              <a:buFont typeface="Arial"/>
              <a:buChar char="•"/>
            </a:pPr>
            <a:r>
              <a:rPr lang="en-US" sz="2400">
                <a:latin typeface="Arial Nova" panose="020B0504020202020204" pitchFamily="34" charset="0"/>
                <a:ea typeface="Verdana"/>
              </a:rPr>
              <a:t>Leaders will be able to define the goal(s) of the change. </a:t>
            </a:r>
            <a:endParaRPr lang="en" sz="2400">
              <a:latin typeface="Arial Nova" panose="020B0504020202020204" pitchFamily="34" charset="0"/>
              <a:ea typeface="Verdana"/>
            </a:endParaRPr>
          </a:p>
          <a:p>
            <a:pPr marL="285750" indent="-285750">
              <a:lnSpc>
                <a:spcPct val="150000"/>
              </a:lnSpc>
              <a:buSzPts val="1400"/>
              <a:buFont typeface="Arial"/>
              <a:buChar char="•"/>
            </a:pPr>
            <a:r>
              <a:rPr lang="en-US" sz="2400">
                <a:latin typeface="Arial Nova" panose="020B0504020202020204" pitchFamily="34" charset="0"/>
                <a:ea typeface="Verdana"/>
              </a:rPr>
              <a:t>Leaders will create a vision statement for the upcoming change. </a:t>
            </a:r>
            <a:endParaRPr lang="en" sz="2400">
              <a:latin typeface="Arial Nova" panose="020B0504020202020204" pitchFamily="34" charset="0"/>
              <a:ea typeface="Verdana"/>
            </a:endParaRPr>
          </a:p>
          <a:p>
            <a:pPr marL="285750" indent="-285750">
              <a:lnSpc>
                <a:spcPct val="150000"/>
              </a:lnSpc>
              <a:buSzPts val="1400"/>
              <a:buFont typeface="Arial"/>
              <a:buChar char="•"/>
            </a:pPr>
            <a:r>
              <a:rPr lang="en-US" sz="2400">
                <a:latin typeface="Arial Nova" panose="020B0504020202020204" pitchFamily="34" charset="0"/>
                <a:ea typeface="Verdana"/>
              </a:rPr>
              <a:t>Leaders will identify stakeholders to participate in the upcoming change. </a:t>
            </a:r>
            <a:endParaRPr lang="en" sz="2400">
              <a:latin typeface="Arial Nova" panose="020B0504020202020204" pitchFamily="34" charset="0"/>
              <a:ea typeface="Verdana"/>
            </a:endParaRPr>
          </a:p>
          <a:p>
            <a:pPr marL="285750" indent="-285750">
              <a:lnSpc>
                <a:spcPct val="150000"/>
              </a:lnSpc>
              <a:buSzPts val="1400"/>
              <a:buFont typeface="Arial"/>
              <a:buChar char="•"/>
            </a:pPr>
            <a:r>
              <a:rPr lang="en-US" sz="2400">
                <a:latin typeface="Arial Nova" panose="020B0504020202020204" pitchFamily="34" charset="0"/>
                <a:ea typeface="Verdana"/>
              </a:rPr>
              <a:t>Leaders will develop a plan for the change. </a:t>
            </a:r>
            <a:endParaRPr lang="en" sz="2400">
              <a:latin typeface="Arial Nova" panose="020B0504020202020204" pitchFamily="34" charset="0"/>
              <a:ea typeface="Verdana"/>
            </a:endParaRPr>
          </a:p>
          <a:p>
            <a:pPr marL="285750" indent="-285750">
              <a:buFont typeface="Arial" panose="020B0604020202020204" pitchFamily="34" charset="0"/>
              <a:buChar char="•"/>
            </a:pPr>
            <a:endParaRPr lang="en-US" sz="2400">
              <a:latin typeface="Arial Nova" panose="020B0504020202020204" pitchFamily="34" charset="0"/>
            </a:endParaRPr>
          </a:p>
        </p:txBody>
      </p:sp>
    </p:spTree>
    <p:extLst>
      <p:ext uri="{BB962C8B-B14F-4D97-AF65-F5344CB8AC3E}">
        <p14:creationId xmlns:p14="http://schemas.microsoft.com/office/powerpoint/2010/main" val="2478274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2C57B-65F3-6B18-09EE-823FF1C9E21C}"/>
              </a:ext>
            </a:extLst>
          </p:cNvPr>
          <p:cNvSpPr>
            <a:spLocks noGrp="1"/>
          </p:cNvSpPr>
          <p:nvPr>
            <p:ph type="body" sz="quarter" idx="10"/>
          </p:nvPr>
        </p:nvSpPr>
        <p:spPr/>
        <p:txBody>
          <a:bodyPr/>
          <a:lstStyle/>
          <a:p>
            <a:r>
              <a:rPr lang="en-US"/>
              <a:t>Questions to Address Will or Skill</a:t>
            </a:r>
          </a:p>
        </p:txBody>
      </p:sp>
      <p:sp>
        <p:nvSpPr>
          <p:cNvPr id="4" name="Slide Number Placeholder 3">
            <a:extLst>
              <a:ext uri="{FF2B5EF4-FFF2-40B4-BE49-F238E27FC236}">
                <a16:creationId xmlns:a16="http://schemas.microsoft.com/office/drawing/2014/main" id="{E1F333E0-91A8-A844-EB61-EBF24C721089}"/>
              </a:ext>
            </a:extLst>
          </p:cNvPr>
          <p:cNvSpPr>
            <a:spLocks noGrp="1"/>
          </p:cNvSpPr>
          <p:nvPr>
            <p:ph type="sldNum" sz="quarter" idx="14"/>
          </p:nvPr>
        </p:nvSpPr>
        <p:spPr/>
        <p:txBody>
          <a:bodyPr/>
          <a:lstStyle/>
          <a:p>
            <a:fld id="{C0D0E87D-399F-EB4E-BCA3-C2811CAA7645}" type="slidenum">
              <a:rPr lang="en-US" smtClean="0"/>
              <a:pPr/>
              <a:t>40</a:t>
            </a:fld>
            <a:endParaRPr lang="en-US"/>
          </a:p>
        </p:txBody>
      </p:sp>
      <p:sp>
        <p:nvSpPr>
          <p:cNvPr id="3" name="Text Placeholder 4">
            <a:extLst>
              <a:ext uri="{FF2B5EF4-FFF2-40B4-BE49-F238E27FC236}">
                <a16:creationId xmlns:a16="http://schemas.microsoft.com/office/drawing/2014/main" id="{76F75060-B0C7-A531-DD93-FD02D257AEF8}"/>
              </a:ext>
            </a:extLst>
          </p:cNvPr>
          <p:cNvSpPr txBox="1">
            <a:spLocks/>
          </p:cNvSpPr>
          <p:nvPr/>
        </p:nvSpPr>
        <p:spPr>
          <a:xfrm>
            <a:off x="457201" y="1299411"/>
            <a:ext cx="10155836" cy="5124480"/>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457200" indent="-457200">
              <a:spcAft>
                <a:spcPts val="600"/>
              </a:spcAft>
              <a:buFont typeface="+mj-lt"/>
              <a:buAutoNum type="arabicPeriod"/>
            </a:pPr>
            <a:r>
              <a:rPr lang="en-US" sz="2400">
                <a:latin typeface="Arial Nova" panose="020B0504020202020204" pitchFamily="34" charset="0"/>
              </a:rPr>
              <a:t>Does the person have a clear picture of the goal of the task or the project? Is it a SMART goal? </a:t>
            </a:r>
          </a:p>
          <a:p>
            <a:pPr marL="457200" indent="-457200">
              <a:spcAft>
                <a:spcPts val="600"/>
              </a:spcAft>
              <a:buFont typeface="+mj-lt"/>
              <a:buAutoNum type="arabicPeriod"/>
            </a:pPr>
            <a:r>
              <a:rPr lang="en-US" sz="2400">
                <a:latin typeface="Arial Nova" panose="020B0504020202020204" pitchFamily="34" charset="0"/>
              </a:rPr>
              <a:t>Has this team member done this kind of work successfully before? </a:t>
            </a:r>
            <a:br>
              <a:rPr lang="en-US" sz="2400">
                <a:latin typeface="Arial Nova" panose="020B0504020202020204" pitchFamily="34" charset="0"/>
              </a:rPr>
            </a:br>
            <a:r>
              <a:rPr lang="en-US" sz="2400">
                <a:latin typeface="Arial Nova" panose="020B0504020202020204" pitchFamily="34" charset="0"/>
              </a:rPr>
              <a:t>(high skill/low skill) </a:t>
            </a:r>
          </a:p>
          <a:p>
            <a:pPr marL="457200" indent="-457200">
              <a:spcAft>
                <a:spcPts val="600"/>
              </a:spcAft>
              <a:buFont typeface="+mj-lt"/>
              <a:buAutoNum type="arabicPeriod"/>
            </a:pPr>
            <a:r>
              <a:rPr lang="en-US" sz="2400">
                <a:latin typeface="Arial Nova" panose="020B0504020202020204" pitchFamily="34" charset="0"/>
              </a:rPr>
              <a:t>Does the team member feel excited about doing this task or project?</a:t>
            </a:r>
          </a:p>
          <a:p>
            <a:pPr marL="1062990" lvl="1" indent="-514350">
              <a:spcAft>
                <a:spcPts val="600"/>
              </a:spcAft>
              <a:buFont typeface="+mj-lt"/>
              <a:buAutoNum type="alphaLcPeriod"/>
            </a:pPr>
            <a:r>
              <a:rPr lang="en-US" sz="2400">
                <a:latin typeface="Arial Nova" panose="020B0504020202020204" pitchFamily="34" charset="0"/>
              </a:rPr>
              <a:t>What concerns might they have? </a:t>
            </a:r>
            <a:br>
              <a:rPr lang="en-US" sz="2400">
                <a:latin typeface="Arial Nova" panose="020B0504020202020204" pitchFamily="34" charset="0"/>
              </a:rPr>
            </a:br>
            <a:r>
              <a:rPr lang="en-US" sz="2400">
                <a:latin typeface="Arial Nova" panose="020B0504020202020204" pitchFamily="34" charset="0"/>
              </a:rPr>
              <a:t>(high will/low will) </a:t>
            </a:r>
          </a:p>
          <a:p>
            <a:pPr marL="514350" indent="-514350">
              <a:spcAft>
                <a:spcPts val="600"/>
              </a:spcAft>
              <a:buFont typeface="+mj-lt"/>
              <a:buAutoNum type="arabicPeriod"/>
            </a:pPr>
            <a:r>
              <a:rPr lang="en-US" sz="2400">
                <a:latin typeface="Arial Nova" panose="020B0504020202020204" pitchFamily="34" charset="0"/>
              </a:rPr>
              <a:t>How much input will they need from you in terms of: </a:t>
            </a:r>
          </a:p>
          <a:p>
            <a:pPr marL="1062990" lvl="1" indent="-514350">
              <a:spcAft>
                <a:spcPts val="600"/>
              </a:spcAft>
              <a:buFont typeface="+mj-lt"/>
              <a:buAutoNum type="alphaLcPeriod"/>
            </a:pPr>
            <a:r>
              <a:rPr lang="en-US" sz="2400">
                <a:latin typeface="Arial Nova" panose="020B0504020202020204" pitchFamily="34" charset="0"/>
              </a:rPr>
              <a:t>Direction: Telling them what and how to do things </a:t>
            </a:r>
          </a:p>
          <a:p>
            <a:pPr marL="1062990" lvl="1" indent="-514350">
              <a:spcAft>
                <a:spcPts val="600"/>
              </a:spcAft>
              <a:buFont typeface="+mj-lt"/>
              <a:buAutoNum type="alphaLcPeriod"/>
            </a:pPr>
            <a:r>
              <a:rPr lang="en-US" sz="2400">
                <a:latin typeface="Arial Nova" panose="020B0504020202020204" pitchFamily="34" charset="0"/>
              </a:rPr>
              <a:t>Support: Listening and helping them problem-solve for themselves.</a:t>
            </a:r>
          </a:p>
        </p:txBody>
      </p:sp>
    </p:spTree>
    <p:extLst>
      <p:ext uri="{BB962C8B-B14F-4D97-AF65-F5344CB8AC3E}">
        <p14:creationId xmlns:p14="http://schemas.microsoft.com/office/powerpoint/2010/main" val="3124404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7FB99-EFE5-1695-06CB-76D751276F8A}"/>
              </a:ext>
            </a:extLst>
          </p:cNvPr>
          <p:cNvSpPr>
            <a:spLocks noGrp="1"/>
          </p:cNvSpPr>
          <p:nvPr>
            <p:ph type="sldNum" sz="quarter" idx="14"/>
          </p:nvPr>
        </p:nvSpPr>
        <p:spPr/>
        <p:txBody>
          <a:bodyPr/>
          <a:lstStyle/>
          <a:p>
            <a:fld id="{C0D0E87D-399F-EB4E-BCA3-C2811CAA7645}" type="slidenum">
              <a:rPr lang="en-US" smtClean="0"/>
              <a:pPr/>
              <a:t>41</a:t>
            </a:fld>
            <a:endParaRPr lang="en-US"/>
          </a:p>
        </p:txBody>
      </p:sp>
      <p:sp>
        <p:nvSpPr>
          <p:cNvPr id="3" name="Text Placeholder 2">
            <a:extLst>
              <a:ext uri="{FF2B5EF4-FFF2-40B4-BE49-F238E27FC236}">
                <a16:creationId xmlns:a16="http://schemas.microsoft.com/office/drawing/2014/main" id="{479D5ECE-1CB5-F7CB-35FE-10951DFF4DA6}"/>
              </a:ext>
            </a:extLst>
          </p:cNvPr>
          <p:cNvSpPr>
            <a:spLocks noGrp="1"/>
          </p:cNvSpPr>
          <p:nvPr>
            <p:ph type="body" sz="quarter" idx="10"/>
          </p:nvPr>
        </p:nvSpPr>
        <p:spPr/>
        <p:txBody>
          <a:bodyPr/>
          <a:lstStyle/>
          <a:p>
            <a:r>
              <a:rPr lang="en-US"/>
              <a:t>The Skill/Will Matrix</a:t>
            </a:r>
          </a:p>
        </p:txBody>
      </p:sp>
      <p:sp>
        <p:nvSpPr>
          <p:cNvPr id="17" name="Freeform 16">
            <a:extLst>
              <a:ext uri="{FF2B5EF4-FFF2-40B4-BE49-F238E27FC236}">
                <a16:creationId xmlns:a16="http://schemas.microsoft.com/office/drawing/2014/main" id="{377AE9CB-1613-E391-CEBC-C6C10DBB4842}"/>
              </a:ext>
            </a:extLst>
          </p:cNvPr>
          <p:cNvSpPr/>
          <p:nvPr/>
        </p:nvSpPr>
        <p:spPr>
          <a:xfrm>
            <a:off x="4431178" y="1481349"/>
            <a:ext cx="2600960" cy="2600960"/>
          </a:xfrm>
          <a:custGeom>
            <a:avLst/>
            <a:gdLst>
              <a:gd name="connsiteX0" fmla="*/ 0 w 2600960"/>
              <a:gd name="connsiteY0" fmla="*/ 433502 h 2600960"/>
              <a:gd name="connsiteX1" fmla="*/ 433502 w 2600960"/>
              <a:gd name="connsiteY1" fmla="*/ 0 h 2600960"/>
              <a:gd name="connsiteX2" fmla="*/ 2167458 w 2600960"/>
              <a:gd name="connsiteY2" fmla="*/ 0 h 2600960"/>
              <a:gd name="connsiteX3" fmla="*/ 2600960 w 2600960"/>
              <a:gd name="connsiteY3" fmla="*/ 433502 h 2600960"/>
              <a:gd name="connsiteX4" fmla="*/ 2600960 w 2600960"/>
              <a:gd name="connsiteY4" fmla="*/ 2167458 h 2600960"/>
              <a:gd name="connsiteX5" fmla="*/ 2167458 w 2600960"/>
              <a:gd name="connsiteY5" fmla="*/ 2600960 h 2600960"/>
              <a:gd name="connsiteX6" fmla="*/ 433502 w 2600960"/>
              <a:gd name="connsiteY6" fmla="*/ 2600960 h 2600960"/>
              <a:gd name="connsiteX7" fmla="*/ 0 w 2600960"/>
              <a:gd name="connsiteY7" fmla="*/ 2167458 h 2600960"/>
              <a:gd name="connsiteX8" fmla="*/ 0 w 2600960"/>
              <a:gd name="connsiteY8" fmla="*/ 433502 h 260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960" h="2600960">
                <a:moveTo>
                  <a:pt x="0" y="433502"/>
                </a:moveTo>
                <a:cubicBezTo>
                  <a:pt x="0" y="194085"/>
                  <a:pt x="194085" y="0"/>
                  <a:pt x="433502" y="0"/>
                </a:cubicBezTo>
                <a:lnTo>
                  <a:pt x="2167458" y="0"/>
                </a:lnTo>
                <a:cubicBezTo>
                  <a:pt x="2406875" y="0"/>
                  <a:pt x="2600960" y="194085"/>
                  <a:pt x="2600960" y="433502"/>
                </a:cubicBezTo>
                <a:lnTo>
                  <a:pt x="2600960" y="2167458"/>
                </a:lnTo>
                <a:cubicBezTo>
                  <a:pt x="2600960" y="2406875"/>
                  <a:pt x="2406875" y="2600960"/>
                  <a:pt x="2167458" y="2600960"/>
                </a:cubicBezTo>
                <a:lnTo>
                  <a:pt x="433502" y="2600960"/>
                </a:lnTo>
                <a:cubicBezTo>
                  <a:pt x="194085" y="2600960"/>
                  <a:pt x="0" y="2406875"/>
                  <a:pt x="0" y="2167458"/>
                </a:cubicBezTo>
                <a:lnTo>
                  <a:pt x="0" y="4335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128" tIns="264128" rIns="264128" bIns="264128" numCol="1" spcCol="1270" anchor="ctr" anchorCtr="0">
            <a:noAutofit/>
          </a:bodyPr>
          <a:lstStyle/>
          <a:p>
            <a:pPr marL="0" lvl="0" indent="0" algn="ctr" defTabSz="1600200">
              <a:lnSpc>
                <a:spcPct val="90000"/>
              </a:lnSpc>
              <a:spcBef>
                <a:spcPct val="0"/>
              </a:spcBef>
              <a:spcAft>
                <a:spcPct val="35000"/>
              </a:spcAft>
              <a:buNone/>
            </a:pPr>
            <a:r>
              <a:rPr lang="en-US" sz="3600" kern="1200">
                <a:latin typeface="Arial Nova" panose="020B0504020202020204" pitchFamily="34" charset="0"/>
              </a:rPr>
              <a:t>Guide</a:t>
            </a:r>
          </a:p>
        </p:txBody>
      </p:sp>
      <p:sp>
        <p:nvSpPr>
          <p:cNvPr id="18" name="Freeform 17">
            <a:extLst>
              <a:ext uri="{FF2B5EF4-FFF2-40B4-BE49-F238E27FC236}">
                <a16:creationId xmlns:a16="http://schemas.microsoft.com/office/drawing/2014/main" id="{1870F561-37E5-9E8A-14FE-CC554B3104D0}"/>
              </a:ext>
            </a:extLst>
          </p:cNvPr>
          <p:cNvSpPr/>
          <p:nvPr/>
        </p:nvSpPr>
        <p:spPr>
          <a:xfrm>
            <a:off x="7259722" y="1481349"/>
            <a:ext cx="2600960" cy="2600960"/>
          </a:xfrm>
          <a:custGeom>
            <a:avLst/>
            <a:gdLst>
              <a:gd name="connsiteX0" fmla="*/ 0 w 2600960"/>
              <a:gd name="connsiteY0" fmla="*/ 433502 h 2600960"/>
              <a:gd name="connsiteX1" fmla="*/ 433502 w 2600960"/>
              <a:gd name="connsiteY1" fmla="*/ 0 h 2600960"/>
              <a:gd name="connsiteX2" fmla="*/ 2167458 w 2600960"/>
              <a:gd name="connsiteY2" fmla="*/ 0 h 2600960"/>
              <a:gd name="connsiteX3" fmla="*/ 2600960 w 2600960"/>
              <a:gd name="connsiteY3" fmla="*/ 433502 h 2600960"/>
              <a:gd name="connsiteX4" fmla="*/ 2600960 w 2600960"/>
              <a:gd name="connsiteY4" fmla="*/ 2167458 h 2600960"/>
              <a:gd name="connsiteX5" fmla="*/ 2167458 w 2600960"/>
              <a:gd name="connsiteY5" fmla="*/ 2600960 h 2600960"/>
              <a:gd name="connsiteX6" fmla="*/ 433502 w 2600960"/>
              <a:gd name="connsiteY6" fmla="*/ 2600960 h 2600960"/>
              <a:gd name="connsiteX7" fmla="*/ 0 w 2600960"/>
              <a:gd name="connsiteY7" fmla="*/ 2167458 h 2600960"/>
              <a:gd name="connsiteX8" fmla="*/ 0 w 2600960"/>
              <a:gd name="connsiteY8" fmla="*/ 433502 h 260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960" h="2600960">
                <a:moveTo>
                  <a:pt x="0" y="433502"/>
                </a:moveTo>
                <a:cubicBezTo>
                  <a:pt x="0" y="194085"/>
                  <a:pt x="194085" y="0"/>
                  <a:pt x="433502" y="0"/>
                </a:cubicBezTo>
                <a:lnTo>
                  <a:pt x="2167458" y="0"/>
                </a:lnTo>
                <a:cubicBezTo>
                  <a:pt x="2406875" y="0"/>
                  <a:pt x="2600960" y="194085"/>
                  <a:pt x="2600960" y="433502"/>
                </a:cubicBezTo>
                <a:lnTo>
                  <a:pt x="2600960" y="2167458"/>
                </a:lnTo>
                <a:cubicBezTo>
                  <a:pt x="2600960" y="2406875"/>
                  <a:pt x="2406875" y="2600960"/>
                  <a:pt x="2167458" y="2600960"/>
                </a:cubicBezTo>
                <a:lnTo>
                  <a:pt x="433502" y="2600960"/>
                </a:lnTo>
                <a:cubicBezTo>
                  <a:pt x="194085" y="2600960"/>
                  <a:pt x="0" y="2406875"/>
                  <a:pt x="0" y="2167458"/>
                </a:cubicBezTo>
                <a:lnTo>
                  <a:pt x="0" y="4335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128" tIns="264128" rIns="264128" bIns="264128" numCol="1" spcCol="1270" anchor="ctr" anchorCtr="0">
            <a:noAutofit/>
          </a:bodyPr>
          <a:lstStyle/>
          <a:p>
            <a:pPr marL="0" lvl="0" indent="0" algn="ctr" defTabSz="1600200">
              <a:lnSpc>
                <a:spcPct val="90000"/>
              </a:lnSpc>
              <a:spcBef>
                <a:spcPct val="0"/>
              </a:spcBef>
              <a:spcAft>
                <a:spcPct val="35000"/>
              </a:spcAft>
              <a:buNone/>
            </a:pPr>
            <a:r>
              <a:rPr lang="en-US" sz="3600" kern="1200">
                <a:latin typeface="Arial Nova" panose="020B0504020202020204" pitchFamily="34" charset="0"/>
              </a:rPr>
              <a:t>Delegate</a:t>
            </a:r>
          </a:p>
        </p:txBody>
      </p:sp>
      <p:sp>
        <p:nvSpPr>
          <p:cNvPr id="19" name="Freeform 18">
            <a:extLst>
              <a:ext uri="{FF2B5EF4-FFF2-40B4-BE49-F238E27FC236}">
                <a16:creationId xmlns:a16="http://schemas.microsoft.com/office/drawing/2014/main" id="{76A14C81-809F-3253-B921-9800D6C834E8}"/>
              </a:ext>
            </a:extLst>
          </p:cNvPr>
          <p:cNvSpPr/>
          <p:nvPr/>
        </p:nvSpPr>
        <p:spPr>
          <a:xfrm>
            <a:off x="4431178" y="4204963"/>
            <a:ext cx="2600960" cy="2600960"/>
          </a:xfrm>
          <a:custGeom>
            <a:avLst/>
            <a:gdLst>
              <a:gd name="connsiteX0" fmla="*/ 0 w 2600960"/>
              <a:gd name="connsiteY0" fmla="*/ 433502 h 2600960"/>
              <a:gd name="connsiteX1" fmla="*/ 433502 w 2600960"/>
              <a:gd name="connsiteY1" fmla="*/ 0 h 2600960"/>
              <a:gd name="connsiteX2" fmla="*/ 2167458 w 2600960"/>
              <a:gd name="connsiteY2" fmla="*/ 0 h 2600960"/>
              <a:gd name="connsiteX3" fmla="*/ 2600960 w 2600960"/>
              <a:gd name="connsiteY3" fmla="*/ 433502 h 2600960"/>
              <a:gd name="connsiteX4" fmla="*/ 2600960 w 2600960"/>
              <a:gd name="connsiteY4" fmla="*/ 2167458 h 2600960"/>
              <a:gd name="connsiteX5" fmla="*/ 2167458 w 2600960"/>
              <a:gd name="connsiteY5" fmla="*/ 2600960 h 2600960"/>
              <a:gd name="connsiteX6" fmla="*/ 433502 w 2600960"/>
              <a:gd name="connsiteY6" fmla="*/ 2600960 h 2600960"/>
              <a:gd name="connsiteX7" fmla="*/ 0 w 2600960"/>
              <a:gd name="connsiteY7" fmla="*/ 2167458 h 2600960"/>
              <a:gd name="connsiteX8" fmla="*/ 0 w 2600960"/>
              <a:gd name="connsiteY8" fmla="*/ 433502 h 260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960" h="2600960">
                <a:moveTo>
                  <a:pt x="0" y="433502"/>
                </a:moveTo>
                <a:cubicBezTo>
                  <a:pt x="0" y="194085"/>
                  <a:pt x="194085" y="0"/>
                  <a:pt x="433502" y="0"/>
                </a:cubicBezTo>
                <a:lnTo>
                  <a:pt x="2167458" y="0"/>
                </a:lnTo>
                <a:cubicBezTo>
                  <a:pt x="2406875" y="0"/>
                  <a:pt x="2600960" y="194085"/>
                  <a:pt x="2600960" y="433502"/>
                </a:cubicBezTo>
                <a:lnTo>
                  <a:pt x="2600960" y="2167458"/>
                </a:lnTo>
                <a:cubicBezTo>
                  <a:pt x="2600960" y="2406875"/>
                  <a:pt x="2406875" y="2600960"/>
                  <a:pt x="2167458" y="2600960"/>
                </a:cubicBezTo>
                <a:lnTo>
                  <a:pt x="433502" y="2600960"/>
                </a:lnTo>
                <a:cubicBezTo>
                  <a:pt x="194085" y="2600960"/>
                  <a:pt x="0" y="2406875"/>
                  <a:pt x="0" y="2167458"/>
                </a:cubicBezTo>
                <a:lnTo>
                  <a:pt x="0" y="4335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128" tIns="264128" rIns="264128" bIns="264128" numCol="1" spcCol="1270" anchor="ctr" anchorCtr="0">
            <a:noAutofit/>
          </a:bodyPr>
          <a:lstStyle/>
          <a:p>
            <a:pPr marL="0" lvl="0" indent="0" algn="ctr" defTabSz="1600200">
              <a:lnSpc>
                <a:spcPct val="90000"/>
              </a:lnSpc>
              <a:spcBef>
                <a:spcPct val="0"/>
              </a:spcBef>
              <a:spcAft>
                <a:spcPct val="35000"/>
              </a:spcAft>
              <a:buNone/>
            </a:pPr>
            <a:r>
              <a:rPr lang="en-US" sz="3600" kern="1200">
                <a:latin typeface="Arial Nova" panose="020B0504020202020204" pitchFamily="34" charset="0"/>
              </a:rPr>
              <a:t>Direct</a:t>
            </a:r>
          </a:p>
        </p:txBody>
      </p:sp>
      <p:sp>
        <p:nvSpPr>
          <p:cNvPr id="20" name="Freeform 19">
            <a:extLst>
              <a:ext uri="{FF2B5EF4-FFF2-40B4-BE49-F238E27FC236}">
                <a16:creationId xmlns:a16="http://schemas.microsoft.com/office/drawing/2014/main" id="{7929C7D4-D41F-0F94-F798-E4479FD36A2F}"/>
              </a:ext>
            </a:extLst>
          </p:cNvPr>
          <p:cNvSpPr/>
          <p:nvPr/>
        </p:nvSpPr>
        <p:spPr>
          <a:xfrm>
            <a:off x="7259722" y="4204963"/>
            <a:ext cx="2600960" cy="2600960"/>
          </a:xfrm>
          <a:custGeom>
            <a:avLst/>
            <a:gdLst>
              <a:gd name="connsiteX0" fmla="*/ 0 w 2600960"/>
              <a:gd name="connsiteY0" fmla="*/ 433502 h 2600960"/>
              <a:gd name="connsiteX1" fmla="*/ 433502 w 2600960"/>
              <a:gd name="connsiteY1" fmla="*/ 0 h 2600960"/>
              <a:gd name="connsiteX2" fmla="*/ 2167458 w 2600960"/>
              <a:gd name="connsiteY2" fmla="*/ 0 h 2600960"/>
              <a:gd name="connsiteX3" fmla="*/ 2600960 w 2600960"/>
              <a:gd name="connsiteY3" fmla="*/ 433502 h 2600960"/>
              <a:gd name="connsiteX4" fmla="*/ 2600960 w 2600960"/>
              <a:gd name="connsiteY4" fmla="*/ 2167458 h 2600960"/>
              <a:gd name="connsiteX5" fmla="*/ 2167458 w 2600960"/>
              <a:gd name="connsiteY5" fmla="*/ 2600960 h 2600960"/>
              <a:gd name="connsiteX6" fmla="*/ 433502 w 2600960"/>
              <a:gd name="connsiteY6" fmla="*/ 2600960 h 2600960"/>
              <a:gd name="connsiteX7" fmla="*/ 0 w 2600960"/>
              <a:gd name="connsiteY7" fmla="*/ 2167458 h 2600960"/>
              <a:gd name="connsiteX8" fmla="*/ 0 w 2600960"/>
              <a:gd name="connsiteY8" fmla="*/ 433502 h 260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960" h="2600960">
                <a:moveTo>
                  <a:pt x="0" y="433502"/>
                </a:moveTo>
                <a:cubicBezTo>
                  <a:pt x="0" y="194085"/>
                  <a:pt x="194085" y="0"/>
                  <a:pt x="433502" y="0"/>
                </a:cubicBezTo>
                <a:lnTo>
                  <a:pt x="2167458" y="0"/>
                </a:lnTo>
                <a:cubicBezTo>
                  <a:pt x="2406875" y="0"/>
                  <a:pt x="2600960" y="194085"/>
                  <a:pt x="2600960" y="433502"/>
                </a:cubicBezTo>
                <a:lnTo>
                  <a:pt x="2600960" y="2167458"/>
                </a:lnTo>
                <a:cubicBezTo>
                  <a:pt x="2600960" y="2406875"/>
                  <a:pt x="2406875" y="2600960"/>
                  <a:pt x="2167458" y="2600960"/>
                </a:cubicBezTo>
                <a:lnTo>
                  <a:pt x="433502" y="2600960"/>
                </a:lnTo>
                <a:cubicBezTo>
                  <a:pt x="194085" y="2600960"/>
                  <a:pt x="0" y="2406875"/>
                  <a:pt x="0" y="2167458"/>
                </a:cubicBezTo>
                <a:lnTo>
                  <a:pt x="0" y="4335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128" tIns="264128" rIns="264128" bIns="264128" numCol="1" spcCol="1270" anchor="ctr" anchorCtr="0">
            <a:noAutofit/>
          </a:bodyPr>
          <a:lstStyle/>
          <a:p>
            <a:pPr marL="0" lvl="0" indent="0" algn="ctr" defTabSz="1600200">
              <a:lnSpc>
                <a:spcPct val="90000"/>
              </a:lnSpc>
              <a:spcBef>
                <a:spcPct val="0"/>
              </a:spcBef>
              <a:spcAft>
                <a:spcPct val="35000"/>
              </a:spcAft>
              <a:buNone/>
            </a:pPr>
            <a:r>
              <a:rPr lang="en-US" sz="3600" kern="1200">
                <a:latin typeface="Arial Nova" panose="020B0504020202020204" pitchFamily="34" charset="0"/>
              </a:rPr>
              <a:t>Excite</a:t>
            </a:r>
          </a:p>
        </p:txBody>
      </p:sp>
      <p:sp>
        <p:nvSpPr>
          <p:cNvPr id="5" name="TextBox 4">
            <a:extLst>
              <a:ext uri="{FF2B5EF4-FFF2-40B4-BE49-F238E27FC236}">
                <a16:creationId xmlns:a16="http://schemas.microsoft.com/office/drawing/2014/main" id="{089F3136-5E9B-1AFD-857D-9D329A8F776B}"/>
              </a:ext>
            </a:extLst>
          </p:cNvPr>
          <p:cNvSpPr txBox="1"/>
          <p:nvPr/>
        </p:nvSpPr>
        <p:spPr>
          <a:xfrm rot="16200000">
            <a:off x="3272728" y="5351554"/>
            <a:ext cx="1031886" cy="307777"/>
          </a:xfrm>
          <a:prstGeom prst="rect">
            <a:avLst/>
          </a:prstGeom>
          <a:noFill/>
        </p:spPr>
        <p:txBody>
          <a:bodyPr wrap="none" rtlCol="0">
            <a:spAutoFit/>
          </a:bodyPr>
          <a:lstStyle/>
          <a:p>
            <a:r>
              <a:rPr lang="en-US" sz="1400">
                <a:latin typeface="Arial Nova" panose="020B0504020202020204" pitchFamily="34" charset="0"/>
              </a:rPr>
              <a:t>LOW WILL</a:t>
            </a:r>
          </a:p>
        </p:txBody>
      </p:sp>
      <p:sp>
        <p:nvSpPr>
          <p:cNvPr id="6" name="TextBox 5">
            <a:extLst>
              <a:ext uri="{FF2B5EF4-FFF2-40B4-BE49-F238E27FC236}">
                <a16:creationId xmlns:a16="http://schemas.microsoft.com/office/drawing/2014/main" id="{D9C339C6-114E-CF85-D1F4-9D87529007FB}"/>
              </a:ext>
            </a:extLst>
          </p:cNvPr>
          <p:cNvSpPr txBox="1"/>
          <p:nvPr/>
        </p:nvSpPr>
        <p:spPr>
          <a:xfrm rot="16200000">
            <a:off x="3254711" y="2724351"/>
            <a:ext cx="1067921" cy="307777"/>
          </a:xfrm>
          <a:prstGeom prst="rect">
            <a:avLst/>
          </a:prstGeom>
          <a:noFill/>
        </p:spPr>
        <p:txBody>
          <a:bodyPr wrap="none" rtlCol="0">
            <a:spAutoFit/>
          </a:bodyPr>
          <a:lstStyle/>
          <a:p>
            <a:r>
              <a:rPr lang="en-US" sz="1400">
                <a:latin typeface="Arial Nova" panose="020B0504020202020204" pitchFamily="34" charset="0"/>
              </a:rPr>
              <a:t>HIGH WILL</a:t>
            </a:r>
          </a:p>
        </p:txBody>
      </p:sp>
      <p:sp>
        <p:nvSpPr>
          <p:cNvPr id="7" name="TextBox 6">
            <a:extLst>
              <a:ext uri="{FF2B5EF4-FFF2-40B4-BE49-F238E27FC236}">
                <a16:creationId xmlns:a16="http://schemas.microsoft.com/office/drawing/2014/main" id="{C4CB54B6-3E58-5852-66EB-430B81999DFC}"/>
              </a:ext>
            </a:extLst>
          </p:cNvPr>
          <p:cNvSpPr txBox="1"/>
          <p:nvPr/>
        </p:nvSpPr>
        <p:spPr>
          <a:xfrm>
            <a:off x="5154087" y="7053920"/>
            <a:ext cx="1099212" cy="307777"/>
          </a:xfrm>
          <a:prstGeom prst="rect">
            <a:avLst/>
          </a:prstGeom>
          <a:noFill/>
        </p:spPr>
        <p:txBody>
          <a:bodyPr wrap="none" rtlCol="0">
            <a:spAutoFit/>
          </a:bodyPr>
          <a:lstStyle/>
          <a:p>
            <a:r>
              <a:rPr lang="en-US" sz="1400">
                <a:latin typeface="Arial Nova" panose="020B0504020202020204" pitchFamily="34" charset="0"/>
              </a:rPr>
              <a:t>LOW SKILL</a:t>
            </a:r>
          </a:p>
        </p:txBody>
      </p:sp>
      <p:sp>
        <p:nvSpPr>
          <p:cNvPr id="8" name="TextBox 7">
            <a:extLst>
              <a:ext uri="{FF2B5EF4-FFF2-40B4-BE49-F238E27FC236}">
                <a16:creationId xmlns:a16="http://schemas.microsoft.com/office/drawing/2014/main" id="{C595F0B3-CE80-AB02-F387-A35E0C91FAC6}"/>
              </a:ext>
            </a:extLst>
          </p:cNvPr>
          <p:cNvSpPr txBox="1"/>
          <p:nvPr/>
        </p:nvSpPr>
        <p:spPr>
          <a:xfrm>
            <a:off x="7992578" y="7025466"/>
            <a:ext cx="1135247" cy="307777"/>
          </a:xfrm>
          <a:prstGeom prst="rect">
            <a:avLst/>
          </a:prstGeom>
          <a:noFill/>
        </p:spPr>
        <p:txBody>
          <a:bodyPr wrap="none" rtlCol="0">
            <a:spAutoFit/>
          </a:bodyPr>
          <a:lstStyle/>
          <a:p>
            <a:r>
              <a:rPr lang="en-US" sz="1400">
                <a:latin typeface="Arial Nova" panose="020B0504020202020204" pitchFamily="34" charset="0"/>
              </a:rPr>
              <a:t>HIGH SKILL</a:t>
            </a:r>
          </a:p>
        </p:txBody>
      </p:sp>
      <p:sp>
        <p:nvSpPr>
          <p:cNvPr id="21" name="Right Arrow 20">
            <a:extLst>
              <a:ext uri="{FF2B5EF4-FFF2-40B4-BE49-F238E27FC236}">
                <a16:creationId xmlns:a16="http://schemas.microsoft.com/office/drawing/2014/main" id="{566155CC-A535-597C-2D04-D002C262D3A6}"/>
              </a:ext>
            </a:extLst>
          </p:cNvPr>
          <p:cNvSpPr/>
          <p:nvPr/>
        </p:nvSpPr>
        <p:spPr>
          <a:xfrm>
            <a:off x="4167267" y="6865662"/>
            <a:ext cx="6099132" cy="20324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F6DC4D07-F58E-C66C-28B7-5D0DF8699180}"/>
              </a:ext>
            </a:extLst>
          </p:cNvPr>
          <p:cNvSpPr/>
          <p:nvPr/>
        </p:nvSpPr>
        <p:spPr>
          <a:xfrm rot="16200000">
            <a:off x="1310966" y="3956133"/>
            <a:ext cx="5833491" cy="27258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155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7FB99-EFE5-1695-06CB-76D751276F8A}"/>
              </a:ext>
            </a:extLst>
          </p:cNvPr>
          <p:cNvSpPr>
            <a:spLocks noGrp="1"/>
          </p:cNvSpPr>
          <p:nvPr>
            <p:ph type="sldNum" sz="quarter" idx="14"/>
          </p:nvPr>
        </p:nvSpPr>
        <p:spPr/>
        <p:txBody>
          <a:bodyPr/>
          <a:lstStyle/>
          <a:p>
            <a:fld id="{C0D0E87D-399F-EB4E-BCA3-C2811CAA7645}" type="slidenum">
              <a:rPr lang="en-US" smtClean="0"/>
              <a:pPr/>
              <a:t>42</a:t>
            </a:fld>
            <a:endParaRPr lang="en-US"/>
          </a:p>
        </p:txBody>
      </p:sp>
      <p:sp>
        <p:nvSpPr>
          <p:cNvPr id="3" name="Text Placeholder 2">
            <a:extLst>
              <a:ext uri="{FF2B5EF4-FFF2-40B4-BE49-F238E27FC236}">
                <a16:creationId xmlns:a16="http://schemas.microsoft.com/office/drawing/2014/main" id="{479D5ECE-1CB5-F7CB-35FE-10951DFF4DA6}"/>
              </a:ext>
            </a:extLst>
          </p:cNvPr>
          <p:cNvSpPr>
            <a:spLocks noGrp="1"/>
          </p:cNvSpPr>
          <p:nvPr>
            <p:ph type="body" sz="quarter" idx="10"/>
          </p:nvPr>
        </p:nvSpPr>
        <p:spPr/>
        <p:txBody>
          <a:bodyPr/>
          <a:lstStyle/>
          <a:p>
            <a:r>
              <a:rPr lang="en-US"/>
              <a:t>Coaching/Managing Will and Skill</a:t>
            </a:r>
          </a:p>
        </p:txBody>
      </p:sp>
      <p:sp>
        <p:nvSpPr>
          <p:cNvPr id="17" name="Freeform 16">
            <a:extLst>
              <a:ext uri="{FF2B5EF4-FFF2-40B4-BE49-F238E27FC236}">
                <a16:creationId xmlns:a16="http://schemas.microsoft.com/office/drawing/2014/main" id="{377AE9CB-1613-E391-CEBC-C6C10DBB4842}"/>
              </a:ext>
            </a:extLst>
          </p:cNvPr>
          <p:cNvSpPr/>
          <p:nvPr/>
        </p:nvSpPr>
        <p:spPr>
          <a:xfrm>
            <a:off x="4431178" y="1481349"/>
            <a:ext cx="2600960" cy="2600960"/>
          </a:xfrm>
          <a:custGeom>
            <a:avLst/>
            <a:gdLst>
              <a:gd name="connsiteX0" fmla="*/ 0 w 2600960"/>
              <a:gd name="connsiteY0" fmla="*/ 433502 h 2600960"/>
              <a:gd name="connsiteX1" fmla="*/ 433502 w 2600960"/>
              <a:gd name="connsiteY1" fmla="*/ 0 h 2600960"/>
              <a:gd name="connsiteX2" fmla="*/ 2167458 w 2600960"/>
              <a:gd name="connsiteY2" fmla="*/ 0 h 2600960"/>
              <a:gd name="connsiteX3" fmla="*/ 2600960 w 2600960"/>
              <a:gd name="connsiteY3" fmla="*/ 433502 h 2600960"/>
              <a:gd name="connsiteX4" fmla="*/ 2600960 w 2600960"/>
              <a:gd name="connsiteY4" fmla="*/ 2167458 h 2600960"/>
              <a:gd name="connsiteX5" fmla="*/ 2167458 w 2600960"/>
              <a:gd name="connsiteY5" fmla="*/ 2600960 h 2600960"/>
              <a:gd name="connsiteX6" fmla="*/ 433502 w 2600960"/>
              <a:gd name="connsiteY6" fmla="*/ 2600960 h 2600960"/>
              <a:gd name="connsiteX7" fmla="*/ 0 w 2600960"/>
              <a:gd name="connsiteY7" fmla="*/ 2167458 h 2600960"/>
              <a:gd name="connsiteX8" fmla="*/ 0 w 2600960"/>
              <a:gd name="connsiteY8" fmla="*/ 433502 h 260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960" h="2600960">
                <a:moveTo>
                  <a:pt x="0" y="433502"/>
                </a:moveTo>
                <a:cubicBezTo>
                  <a:pt x="0" y="194085"/>
                  <a:pt x="194085" y="0"/>
                  <a:pt x="433502" y="0"/>
                </a:cubicBezTo>
                <a:lnTo>
                  <a:pt x="2167458" y="0"/>
                </a:lnTo>
                <a:cubicBezTo>
                  <a:pt x="2406875" y="0"/>
                  <a:pt x="2600960" y="194085"/>
                  <a:pt x="2600960" y="433502"/>
                </a:cubicBezTo>
                <a:lnTo>
                  <a:pt x="2600960" y="2167458"/>
                </a:lnTo>
                <a:cubicBezTo>
                  <a:pt x="2600960" y="2406875"/>
                  <a:pt x="2406875" y="2600960"/>
                  <a:pt x="2167458" y="2600960"/>
                </a:cubicBezTo>
                <a:lnTo>
                  <a:pt x="433502" y="2600960"/>
                </a:lnTo>
                <a:cubicBezTo>
                  <a:pt x="194085" y="2600960"/>
                  <a:pt x="0" y="2406875"/>
                  <a:pt x="0" y="2167458"/>
                </a:cubicBezTo>
                <a:lnTo>
                  <a:pt x="0" y="4335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128" tIns="264128" rIns="264128" bIns="264128" numCol="1" spcCol="1270" anchor="ctr" anchorCtr="0">
            <a:noAutofit/>
          </a:bodyPr>
          <a:lstStyle/>
          <a:p>
            <a:r>
              <a:rPr lang="en-US" sz="1600">
                <a:solidFill>
                  <a:schemeClr val="bg1"/>
                </a:solidFill>
                <a:latin typeface="Arial Nova" panose="020B0504020202020204" pitchFamily="34" charset="0"/>
              </a:rPr>
              <a:t>Individuals like this should be supported and guided so that they improve their level of skill. They want to learn and develop and should be helped to do so.</a:t>
            </a:r>
          </a:p>
        </p:txBody>
      </p:sp>
      <p:sp>
        <p:nvSpPr>
          <p:cNvPr id="18" name="Freeform 17">
            <a:extLst>
              <a:ext uri="{FF2B5EF4-FFF2-40B4-BE49-F238E27FC236}">
                <a16:creationId xmlns:a16="http://schemas.microsoft.com/office/drawing/2014/main" id="{1870F561-37E5-9E8A-14FE-CC554B3104D0}"/>
              </a:ext>
            </a:extLst>
          </p:cNvPr>
          <p:cNvSpPr/>
          <p:nvPr/>
        </p:nvSpPr>
        <p:spPr>
          <a:xfrm>
            <a:off x="7259722" y="1481349"/>
            <a:ext cx="2600960" cy="2600960"/>
          </a:xfrm>
          <a:custGeom>
            <a:avLst/>
            <a:gdLst>
              <a:gd name="connsiteX0" fmla="*/ 0 w 2600960"/>
              <a:gd name="connsiteY0" fmla="*/ 433502 h 2600960"/>
              <a:gd name="connsiteX1" fmla="*/ 433502 w 2600960"/>
              <a:gd name="connsiteY1" fmla="*/ 0 h 2600960"/>
              <a:gd name="connsiteX2" fmla="*/ 2167458 w 2600960"/>
              <a:gd name="connsiteY2" fmla="*/ 0 h 2600960"/>
              <a:gd name="connsiteX3" fmla="*/ 2600960 w 2600960"/>
              <a:gd name="connsiteY3" fmla="*/ 433502 h 2600960"/>
              <a:gd name="connsiteX4" fmla="*/ 2600960 w 2600960"/>
              <a:gd name="connsiteY4" fmla="*/ 2167458 h 2600960"/>
              <a:gd name="connsiteX5" fmla="*/ 2167458 w 2600960"/>
              <a:gd name="connsiteY5" fmla="*/ 2600960 h 2600960"/>
              <a:gd name="connsiteX6" fmla="*/ 433502 w 2600960"/>
              <a:gd name="connsiteY6" fmla="*/ 2600960 h 2600960"/>
              <a:gd name="connsiteX7" fmla="*/ 0 w 2600960"/>
              <a:gd name="connsiteY7" fmla="*/ 2167458 h 2600960"/>
              <a:gd name="connsiteX8" fmla="*/ 0 w 2600960"/>
              <a:gd name="connsiteY8" fmla="*/ 433502 h 260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960" h="2600960">
                <a:moveTo>
                  <a:pt x="0" y="433502"/>
                </a:moveTo>
                <a:cubicBezTo>
                  <a:pt x="0" y="194085"/>
                  <a:pt x="194085" y="0"/>
                  <a:pt x="433502" y="0"/>
                </a:cubicBezTo>
                <a:lnTo>
                  <a:pt x="2167458" y="0"/>
                </a:lnTo>
                <a:cubicBezTo>
                  <a:pt x="2406875" y="0"/>
                  <a:pt x="2600960" y="194085"/>
                  <a:pt x="2600960" y="433502"/>
                </a:cubicBezTo>
                <a:lnTo>
                  <a:pt x="2600960" y="2167458"/>
                </a:lnTo>
                <a:cubicBezTo>
                  <a:pt x="2600960" y="2406875"/>
                  <a:pt x="2406875" y="2600960"/>
                  <a:pt x="2167458" y="2600960"/>
                </a:cubicBezTo>
                <a:lnTo>
                  <a:pt x="433502" y="2600960"/>
                </a:lnTo>
                <a:cubicBezTo>
                  <a:pt x="194085" y="2600960"/>
                  <a:pt x="0" y="2406875"/>
                  <a:pt x="0" y="2167458"/>
                </a:cubicBezTo>
                <a:lnTo>
                  <a:pt x="0" y="4335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128" tIns="264128" rIns="264128" bIns="264128" numCol="1" spcCol="1270" anchor="ctr" anchorCtr="0">
            <a:noAutofit/>
          </a:bodyPr>
          <a:lstStyle/>
          <a:p>
            <a:r>
              <a:rPr lang="en-US" sz="1600">
                <a:solidFill>
                  <a:schemeClr val="bg1"/>
                </a:solidFill>
                <a:latin typeface="Arial Nova" panose="020B0504020202020204" pitchFamily="34" charset="0"/>
              </a:rPr>
              <a:t>Your role as a manager is to get out of their way, let them perform, recognize their achievements and support them as required, perhaps as a coach or mentor.</a:t>
            </a:r>
            <a:endParaRPr lang="en-US" sz="1600" b="1">
              <a:solidFill>
                <a:schemeClr val="bg1"/>
              </a:solidFill>
              <a:latin typeface="Arial Nova" panose="020B0504020202020204" pitchFamily="34" charset="0"/>
            </a:endParaRPr>
          </a:p>
        </p:txBody>
      </p:sp>
      <p:sp>
        <p:nvSpPr>
          <p:cNvPr id="19" name="Freeform 18">
            <a:extLst>
              <a:ext uri="{FF2B5EF4-FFF2-40B4-BE49-F238E27FC236}">
                <a16:creationId xmlns:a16="http://schemas.microsoft.com/office/drawing/2014/main" id="{76A14C81-809F-3253-B921-9800D6C834E8}"/>
              </a:ext>
            </a:extLst>
          </p:cNvPr>
          <p:cNvSpPr/>
          <p:nvPr/>
        </p:nvSpPr>
        <p:spPr>
          <a:xfrm>
            <a:off x="4431178" y="4204963"/>
            <a:ext cx="2600960" cy="2600960"/>
          </a:xfrm>
          <a:custGeom>
            <a:avLst/>
            <a:gdLst>
              <a:gd name="connsiteX0" fmla="*/ 0 w 2600960"/>
              <a:gd name="connsiteY0" fmla="*/ 433502 h 2600960"/>
              <a:gd name="connsiteX1" fmla="*/ 433502 w 2600960"/>
              <a:gd name="connsiteY1" fmla="*/ 0 h 2600960"/>
              <a:gd name="connsiteX2" fmla="*/ 2167458 w 2600960"/>
              <a:gd name="connsiteY2" fmla="*/ 0 h 2600960"/>
              <a:gd name="connsiteX3" fmla="*/ 2600960 w 2600960"/>
              <a:gd name="connsiteY3" fmla="*/ 433502 h 2600960"/>
              <a:gd name="connsiteX4" fmla="*/ 2600960 w 2600960"/>
              <a:gd name="connsiteY4" fmla="*/ 2167458 h 2600960"/>
              <a:gd name="connsiteX5" fmla="*/ 2167458 w 2600960"/>
              <a:gd name="connsiteY5" fmla="*/ 2600960 h 2600960"/>
              <a:gd name="connsiteX6" fmla="*/ 433502 w 2600960"/>
              <a:gd name="connsiteY6" fmla="*/ 2600960 h 2600960"/>
              <a:gd name="connsiteX7" fmla="*/ 0 w 2600960"/>
              <a:gd name="connsiteY7" fmla="*/ 2167458 h 2600960"/>
              <a:gd name="connsiteX8" fmla="*/ 0 w 2600960"/>
              <a:gd name="connsiteY8" fmla="*/ 433502 h 260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960" h="2600960">
                <a:moveTo>
                  <a:pt x="0" y="433502"/>
                </a:moveTo>
                <a:cubicBezTo>
                  <a:pt x="0" y="194085"/>
                  <a:pt x="194085" y="0"/>
                  <a:pt x="433502" y="0"/>
                </a:cubicBezTo>
                <a:lnTo>
                  <a:pt x="2167458" y="0"/>
                </a:lnTo>
                <a:cubicBezTo>
                  <a:pt x="2406875" y="0"/>
                  <a:pt x="2600960" y="194085"/>
                  <a:pt x="2600960" y="433502"/>
                </a:cubicBezTo>
                <a:lnTo>
                  <a:pt x="2600960" y="2167458"/>
                </a:lnTo>
                <a:cubicBezTo>
                  <a:pt x="2600960" y="2406875"/>
                  <a:pt x="2406875" y="2600960"/>
                  <a:pt x="2167458" y="2600960"/>
                </a:cubicBezTo>
                <a:lnTo>
                  <a:pt x="433502" y="2600960"/>
                </a:lnTo>
                <a:cubicBezTo>
                  <a:pt x="194085" y="2600960"/>
                  <a:pt x="0" y="2406875"/>
                  <a:pt x="0" y="2167458"/>
                </a:cubicBezTo>
                <a:lnTo>
                  <a:pt x="0" y="4335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128" tIns="264128" rIns="264128" bIns="264128" numCol="1" spcCol="1270" anchor="ctr" anchorCtr="0">
            <a:noAutofit/>
          </a:bodyPr>
          <a:lstStyle/>
          <a:p>
            <a:r>
              <a:rPr lang="en-US" sz="1600">
                <a:solidFill>
                  <a:schemeClr val="bg1"/>
                </a:solidFill>
                <a:latin typeface="Arial Nova" panose="020B0504020202020204" pitchFamily="34" charset="0"/>
              </a:rPr>
              <a:t>Individuals with low levels of both skill and will may be in the wrong role. Managers and leaders should focus on helping these individuals increase their skill and will, or perhaps help them find a role they truly want.</a:t>
            </a:r>
          </a:p>
        </p:txBody>
      </p:sp>
      <p:sp>
        <p:nvSpPr>
          <p:cNvPr id="20" name="Freeform 19">
            <a:extLst>
              <a:ext uri="{FF2B5EF4-FFF2-40B4-BE49-F238E27FC236}">
                <a16:creationId xmlns:a16="http://schemas.microsoft.com/office/drawing/2014/main" id="{7929C7D4-D41F-0F94-F798-E4479FD36A2F}"/>
              </a:ext>
            </a:extLst>
          </p:cNvPr>
          <p:cNvSpPr/>
          <p:nvPr/>
        </p:nvSpPr>
        <p:spPr>
          <a:xfrm>
            <a:off x="7259722" y="4204963"/>
            <a:ext cx="2600960" cy="2600960"/>
          </a:xfrm>
          <a:custGeom>
            <a:avLst/>
            <a:gdLst>
              <a:gd name="connsiteX0" fmla="*/ 0 w 2600960"/>
              <a:gd name="connsiteY0" fmla="*/ 433502 h 2600960"/>
              <a:gd name="connsiteX1" fmla="*/ 433502 w 2600960"/>
              <a:gd name="connsiteY1" fmla="*/ 0 h 2600960"/>
              <a:gd name="connsiteX2" fmla="*/ 2167458 w 2600960"/>
              <a:gd name="connsiteY2" fmla="*/ 0 h 2600960"/>
              <a:gd name="connsiteX3" fmla="*/ 2600960 w 2600960"/>
              <a:gd name="connsiteY3" fmla="*/ 433502 h 2600960"/>
              <a:gd name="connsiteX4" fmla="*/ 2600960 w 2600960"/>
              <a:gd name="connsiteY4" fmla="*/ 2167458 h 2600960"/>
              <a:gd name="connsiteX5" fmla="*/ 2167458 w 2600960"/>
              <a:gd name="connsiteY5" fmla="*/ 2600960 h 2600960"/>
              <a:gd name="connsiteX6" fmla="*/ 433502 w 2600960"/>
              <a:gd name="connsiteY6" fmla="*/ 2600960 h 2600960"/>
              <a:gd name="connsiteX7" fmla="*/ 0 w 2600960"/>
              <a:gd name="connsiteY7" fmla="*/ 2167458 h 2600960"/>
              <a:gd name="connsiteX8" fmla="*/ 0 w 2600960"/>
              <a:gd name="connsiteY8" fmla="*/ 433502 h 260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960" h="2600960">
                <a:moveTo>
                  <a:pt x="0" y="433502"/>
                </a:moveTo>
                <a:cubicBezTo>
                  <a:pt x="0" y="194085"/>
                  <a:pt x="194085" y="0"/>
                  <a:pt x="433502" y="0"/>
                </a:cubicBezTo>
                <a:lnTo>
                  <a:pt x="2167458" y="0"/>
                </a:lnTo>
                <a:cubicBezTo>
                  <a:pt x="2406875" y="0"/>
                  <a:pt x="2600960" y="194085"/>
                  <a:pt x="2600960" y="433502"/>
                </a:cubicBezTo>
                <a:lnTo>
                  <a:pt x="2600960" y="2167458"/>
                </a:lnTo>
                <a:cubicBezTo>
                  <a:pt x="2600960" y="2406875"/>
                  <a:pt x="2406875" y="2600960"/>
                  <a:pt x="2167458" y="2600960"/>
                </a:cubicBezTo>
                <a:lnTo>
                  <a:pt x="433502" y="2600960"/>
                </a:lnTo>
                <a:cubicBezTo>
                  <a:pt x="194085" y="2600960"/>
                  <a:pt x="0" y="2406875"/>
                  <a:pt x="0" y="2167458"/>
                </a:cubicBezTo>
                <a:lnTo>
                  <a:pt x="0" y="4335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128" tIns="264128" rIns="264128" bIns="264128" numCol="1" spcCol="1270" anchor="ctr" anchorCtr="0">
            <a:noAutofit/>
          </a:bodyPr>
          <a:lstStyle/>
          <a:p>
            <a:r>
              <a:rPr lang="en-US" sz="1600">
                <a:solidFill>
                  <a:schemeClr val="bg1"/>
                </a:solidFill>
                <a:latin typeface="Arial Nova" panose="020B0504020202020204" pitchFamily="34" charset="0"/>
              </a:rPr>
              <a:t>They have the ability but lack the drive – managers can help motivate them, to excite them about the tasks at hand. </a:t>
            </a:r>
          </a:p>
        </p:txBody>
      </p:sp>
      <p:sp>
        <p:nvSpPr>
          <p:cNvPr id="5" name="TextBox 4">
            <a:extLst>
              <a:ext uri="{FF2B5EF4-FFF2-40B4-BE49-F238E27FC236}">
                <a16:creationId xmlns:a16="http://schemas.microsoft.com/office/drawing/2014/main" id="{089F3136-5E9B-1AFD-857D-9D329A8F776B}"/>
              </a:ext>
            </a:extLst>
          </p:cNvPr>
          <p:cNvSpPr txBox="1"/>
          <p:nvPr/>
        </p:nvSpPr>
        <p:spPr>
          <a:xfrm rot="16200000">
            <a:off x="3272728" y="5351554"/>
            <a:ext cx="1031886" cy="307777"/>
          </a:xfrm>
          <a:prstGeom prst="rect">
            <a:avLst/>
          </a:prstGeom>
          <a:noFill/>
        </p:spPr>
        <p:txBody>
          <a:bodyPr wrap="none" rtlCol="0">
            <a:spAutoFit/>
          </a:bodyPr>
          <a:lstStyle/>
          <a:p>
            <a:r>
              <a:rPr lang="en-US" sz="1400">
                <a:latin typeface="Arial Nova" panose="020B0504020202020204" pitchFamily="34" charset="0"/>
              </a:rPr>
              <a:t>LOW WILL</a:t>
            </a:r>
          </a:p>
        </p:txBody>
      </p:sp>
      <p:sp>
        <p:nvSpPr>
          <p:cNvPr id="6" name="TextBox 5">
            <a:extLst>
              <a:ext uri="{FF2B5EF4-FFF2-40B4-BE49-F238E27FC236}">
                <a16:creationId xmlns:a16="http://schemas.microsoft.com/office/drawing/2014/main" id="{D9C339C6-114E-CF85-D1F4-9D87529007FB}"/>
              </a:ext>
            </a:extLst>
          </p:cNvPr>
          <p:cNvSpPr txBox="1"/>
          <p:nvPr/>
        </p:nvSpPr>
        <p:spPr>
          <a:xfrm rot="16200000">
            <a:off x="3254711" y="2724351"/>
            <a:ext cx="1067921" cy="307777"/>
          </a:xfrm>
          <a:prstGeom prst="rect">
            <a:avLst/>
          </a:prstGeom>
          <a:noFill/>
        </p:spPr>
        <p:txBody>
          <a:bodyPr wrap="none" rtlCol="0">
            <a:spAutoFit/>
          </a:bodyPr>
          <a:lstStyle/>
          <a:p>
            <a:r>
              <a:rPr lang="en-US" sz="1400">
                <a:latin typeface="Arial Nova" panose="020B0504020202020204" pitchFamily="34" charset="0"/>
              </a:rPr>
              <a:t>HIGH WILL</a:t>
            </a:r>
          </a:p>
        </p:txBody>
      </p:sp>
      <p:sp>
        <p:nvSpPr>
          <p:cNvPr id="7" name="TextBox 6">
            <a:extLst>
              <a:ext uri="{FF2B5EF4-FFF2-40B4-BE49-F238E27FC236}">
                <a16:creationId xmlns:a16="http://schemas.microsoft.com/office/drawing/2014/main" id="{C4CB54B6-3E58-5852-66EB-430B81999DFC}"/>
              </a:ext>
            </a:extLst>
          </p:cNvPr>
          <p:cNvSpPr txBox="1"/>
          <p:nvPr/>
        </p:nvSpPr>
        <p:spPr>
          <a:xfrm>
            <a:off x="5154087" y="7053920"/>
            <a:ext cx="1099212" cy="307777"/>
          </a:xfrm>
          <a:prstGeom prst="rect">
            <a:avLst/>
          </a:prstGeom>
          <a:noFill/>
        </p:spPr>
        <p:txBody>
          <a:bodyPr wrap="none" rtlCol="0">
            <a:spAutoFit/>
          </a:bodyPr>
          <a:lstStyle/>
          <a:p>
            <a:r>
              <a:rPr lang="en-US" sz="1400">
                <a:latin typeface="Arial Nova" panose="020B0504020202020204" pitchFamily="34" charset="0"/>
              </a:rPr>
              <a:t>LOW SKILL</a:t>
            </a:r>
          </a:p>
        </p:txBody>
      </p:sp>
      <p:sp>
        <p:nvSpPr>
          <p:cNvPr id="8" name="TextBox 7">
            <a:extLst>
              <a:ext uri="{FF2B5EF4-FFF2-40B4-BE49-F238E27FC236}">
                <a16:creationId xmlns:a16="http://schemas.microsoft.com/office/drawing/2014/main" id="{C595F0B3-CE80-AB02-F387-A35E0C91FAC6}"/>
              </a:ext>
            </a:extLst>
          </p:cNvPr>
          <p:cNvSpPr txBox="1"/>
          <p:nvPr/>
        </p:nvSpPr>
        <p:spPr>
          <a:xfrm>
            <a:off x="7992578" y="7025466"/>
            <a:ext cx="1135247" cy="307777"/>
          </a:xfrm>
          <a:prstGeom prst="rect">
            <a:avLst/>
          </a:prstGeom>
          <a:noFill/>
        </p:spPr>
        <p:txBody>
          <a:bodyPr wrap="none" rtlCol="0">
            <a:spAutoFit/>
          </a:bodyPr>
          <a:lstStyle/>
          <a:p>
            <a:r>
              <a:rPr lang="en-US" sz="1400">
                <a:latin typeface="Arial Nova" panose="020B0504020202020204" pitchFamily="34" charset="0"/>
              </a:rPr>
              <a:t>HIGH SKILL</a:t>
            </a:r>
          </a:p>
        </p:txBody>
      </p:sp>
      <p:sp>
        <p:nvSpPr>
          <p:cNvPr id="21" name="Right Arrow 20">
            <a:extLst>
              <a:ext uri="{FF2B5EF4-FFF2-40B4-BE49-F238E27FC236}">
                <a16:creationId xmlns:a16="http://schemas.microsoft.com/office/drawing/2014/main" id="{566155CC-A535-597C-2D04-D002C262D3A6}"/>
              </a:ext>
            </a:extLst>
          </p:cNvPr>
          <p:cNvSpPr/>
          <p:nvPr/>
        </p:nvSpPr>
        <p:spPr>
          <a:xfrm>
            <a:off x="4167267" y="6865662"/>
            <a:ext cx="6099132" cy="20324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F6DC4D07-F58E-C66C-28B7-5D0DF8699180}"/>
              </a:ext>
            </a:extLst>
          </p:cNvPr>
          <p:cNvSpPr/>
          <p:nvPr/>
        </p:nvSpPr>
        <p:spPr>
          <a:xfrm rot="16200000">
            <a:off x="1310966" y="3956133"/>
            <a:ext cx="5833491" cy="27258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255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2C57B-65F3-6B18-09EE-823FF1C9E21C}"/>
              </a:ext>
            </a:extLst>
          </p:cNvPr>
          <p:cNvSpPr>
            <a:spLocks noGrp="1"/>
          </p:cNvSpPr>
          <p:nvPr>
            <p:ph type="body" sz="quarter" idx="10"/>
          </p:nvPr>
        </p:nvSpPr>
        <p:spPr/>
        <p:txBody>
          <a:bodyPr/>
          <a:lstStyle/>
          <a:p>
            <a:r>
              <a:rPr lang="en-US"/>
              <a:t>Activity</a:t>
            </a:r>
          </a:p>
        </p:txBody>
      </p:sp>
      <p:sp>
        <p:nvSpPr>
          <p:cNvPr id="4" name="Slide Number Placeholder 3">
            <a:extLst>
              <a:ext uri="{FF2B5EF4-FFF2-40B4-BE49-F238E27FC236}">
                <a16:creationId xmlns:a16="http://schemas.microsoft.com/office/drawing/2014/main" id="{E1F333E0-91A8-A844-EB61-EBF24C721089}"/>
              </a:ext>
            </a:extLst>
          </p:cNvPr>
          <p:cNvSpPr>
            <a:spLocks noGrp="1"/>
          </p:cNvSpPr>
          <p:nvPr>
            <p:ph type="sldNum" sz="quarter" idx="14"/>
          </p:nvPr>
        </p:nvSpPr>
        <p:spPr/>
        <p:txBody>
          <a:bodyPr/>
          <a:lstStyle/>
          <a:p>
            <a:fld id="{C0D0E87D-399F-EB4E-BCA3-C2811CAA7645}" type="slidenum">
              <a:rPr lang="en-US" smtClean="0"/>
              <a:pPr/>
              <a:t>43</a:t>
            </a:fld>
            <a:endParaRPr lang="en-US"/>
          </a:p>
        </p:txBody>
      </p:sp>
      <p:sp>
        <p:nvSpPr>
          <p:cNvPr id="3" name="Text Placeholder 4">
            <a:extLst>
              <a:ext uri="{FF2B5EF4-FFF2-40B4-BE49-F238E27FC236}">
                <a16:creationId xmlns:a16="http://schemas.microsoft.com/office/drawing/2014/main" id="{76F75060-B0C7-A531-DD93-FD02D257AEF8}"/>
              </a:ext>
            </a:extLst>
          </p:cNvPr>
          <p:cNvSpPr txBox="1">
            <a:spLocks/>
          </p:cNvSpPr>
          <p:nvPr/>
        </p:nvSpPr>
        <p:spPr>
          <a:xfrm>
            <a:off x="457200" y="1299411"/>
            <a:ext cx="10080885" cy="7654403"/>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Font typeface="+mj-lt"/>
              <a:buAutoNum type="arabicPeriod"/>
            </a:pPr>
            <a:r>
              <a:rPr lang="en-US" sz="2400">
                <a:latin typeface="Arial Nova" panose="020B0504020202020204" pitchFamily="34" charset="0"/>
              </a:rPr>
              <a:t>Use questions to assess your team member's status regarding will and skill.</a:t>
            </a:r>
          </a:p>
          <a:p>
            <a:pPr marL="342900" indent="-342900">
              <a:buFont typeface="+mj-lt"/>
              <a:buAutoNum type="arabicPeriod"/>
            </a:pPr>
            <a:r>
              <a:rPr lang="en-US" sz="2400">
                <a:latin typeface="Arial Nova" panose="020B0504020202020204" pitchFamily="34" charset="0"/>
              </a:rPr>
              <a:t>Use the matrix and plot out each team member. Take notice to where most are falling.  </a:t>
            </a:r>
          </a:p>
          <a:p>
            <a:pPr marL="342900" indent="-342900">
              <a:buFont typeface="+mj-lt"/>
              <a:buAutoNum type="arabicPeriod"/>
            </a:pPr>
            <a:r>
              <a:rPr lang="en-US" sz="2400">
                <a:latin typeface="Arial Nova" panose="020B0504020202020204" pitchFamily="34" charset="0"/>
              </a:rPr>
              <a:t>Are you surprised by where any of the team members are located on the matrix diagram? </a:t>
            </a:r>
          </a:p>
          <a:p>
            <a:pPr marL="342900" indent="-342900">
              <a:buFont typeface="+mj-lt"/>
              <a:buAutoNum type="arabicPeriod"/>
            </a:pPr>
            <a:r>
              <a:rPr lang="en-US" sz="2400">
                <a:latin typeface="Arial Nova" panose="020B0504020202020204" pitchFamily="34" charset="0"/>
              </a:rPr>
              <a:t>What coaching strategies would be best to implement based on this assessment?</a:t>
            </a:r>
          </a:p>
          <a:p>
            <a:pPr marL="342900" indent="-342900">
              <a:buFont typeface="+mj-lt"/>
              <a:buAutoNum type="arabicPeriod"/>
            </a:pPr>
            <a:endParaRPr lang="en-US" sz="2400">
              <a:latin typeface="Arial Nova" panose="020B0504020202020204" pitchFamily="34" charset="0"/>
            </a:endParaRPr>
          </a:p>
          <a:p>
            <a:pPr marL="228600" indent="-228600">
              <a:buFont typeface="+mj-lt"/>
              <a:buAutoNum type="arabicPeriod"/>
            </a:pPr>
            <a:endParaRPr lang="en-US" sz="2400" b="1">
              <a:solidFill>
                <a:srgbClr val="172B4D"/>
              </a:solidFill>
              <a:latin typeface="Arial Nova" panose="020B0504020202020204" pitchFamily="34" charset="0"/>
            </a:endParaRPr>
          </a:p>
          <a:p>
            <a:pPr marL="342900" indent="-342900">
              <a:buFont typeface="+mj-lt"/>
              <a:buAutoNum type="arabicPeriod"/>
            </a:pPr>
            <a:endParaRPr lang="en-US" sz="1600">
              <a:latin typeface="Roboto"/>
            </a:endParaRPr>
          </a:p>
          <a:p>
            <a:pPr marL="342900" indent="-342900">
              <a:buFont typeface="+mj-lt"/>
              <a:buAutoNum type="arabicPeriod"/>
            </a:pPr>
            <a:endParaRPr lang="en-US" sz="1600">
              <a:latin typeface="Roboto"/>
            </a:endParaRPr>
          </a:p>
          <a:p>
            <a:pPr marL="342900" indent="-342900">
              <a:buFont typeface="+mj-lt"/>
              <a:buAutoNum type="arabicPeriod"/>
            </a:pPr>
            <a:endParaRPr lang="en-US" sz="1600">
              <a:latin typeface="Roboto"/>
            </a:endParaRPr>
          </a:p>
          <a:p>
            <a:pPr marL="342900" lvl="3" indent="-342900">
              <a:buFont typeface="+mj-lt"/>
              <a:buAutoNum type="arabicPeriod"/>
            </a:pPr>
            <a:endParaRPr lang="en-US" sz="1600">
              <a:latin typeface="Roboto"/>
            </a:endParaRPr>
          </a:p>
          <a:p>
            <a:pPr marL="342900" indent="-342900">
              <a:buFont typeface="+mj-lt"/>
              <a:buAutoNum type="arabicPeriod"/>
            </a:pPr>
            <a:endParaRPr lang="en-US" sz="1600">
              <a:latin typeface="Roboto"/>
            </a:endParaRPr>
          </a:p>
          <a:p>
            <a:pPr marL="342900" indent="-342900">
              <a:buFont typeface="+mj-lt"/>
              <a:buAutoNum type="arabicPeriod"/>
            </a:pPr>
            <a:endParaRPr lang="en-US" sz="1600">
              <a:latin typeface="Roboto"/>
            </a:endParaRPr>
          </a:p>
          <a:p>
            <a:pPr marL="342900" indent="-342900">
              <a:buFont typeface="+mj-lt"/>
              <a:buAutoNum type="arabicPeriod"/>
            </a:pPr>
            <a:endParaRPr lang="en-US" sz="1600">
              <a:latin typeface="Roboto"/>
            </a:endParaRPr>
          </a:p>
          <a:p>
            <a:pPr marL="342900" indent="-342900">
              <a:buFont typeface="+mj-lt"/>
              <a:buAutoNum type="arabicPeriod"/>
            </a:pPr>
            <a:endParaRPr lang="en-US" sz="1600">
              <a:latin typeface="Roboto"/>
            </a:endParaRPr>
          </a:p>
        </p:txBody>
      </p:sp>
    </p:spTree>
    <p:extLst>
      <p:ext uri="{BB962C8B-B14F-4D97-AF65-F5344CB8AC3E}">
        <p14:creationId xmlns:p14="http://schemas.microsoft.com/office/powerpoint/2010/main" val="209693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4695B6-A1E6-3650-4FEB-E6CA5232ACA2}"/>
              </a:ext>
            </a:extLst>
          </p:cNvPr>
          <p:cNvSpPr>
            <a:spLocks noGrp="1"/>
          </p:cNvSpPr>
          <p:nvPr>
            <p:ph type="body" sz="quarter" idx="10"/>
          </p:nvPr>
        </p:nvSpPr>
        <p:spPr/>
        <p:txBody>
          <a:bodyPr/>
          <a:lstStyle/>
          <a:p>
            <a:r>
              <a:rPr lang="en-US"/>
              <a:t>All About Metrics</a:t>
            </a:r>
          </a:p>
        </p:txBody>
      </p:sp>
      <p:sp>
        <p:nvSpPr>
          <p:cNvPr id="3" name="Text Placeholder 2">
            <a:extLst>
              <a:ext uri="{FF2B5EF4-FFF2-40B4-BE49-F238E27FC236}">
                <a16:creationId xmlns:a16="http://schemas.microsoft.com/office/drawing/2014/main" id="{BA2AEC3D-E8D1-8952-2891-A1FD95EEDC49}"/>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849EA4B4-718A-2573-DE9E-E864587B4C72}"/>
              </a:ext>
            </a:extLst>
          </p:cNvPr>
          <p:cNvSpPr>
            <a:spLocks noGrp="1"/>
          </p:cNvSpPr>
          <p:nvPr>
            <p:ph type="sldNum" sz="quarter" idx="14"/>
          </p:nvPr>
        </p:nvSpPr>
        <p:spPr/>
        <p:txBody>
          <a:bodyPr/>
          <a:lstStyle/>
          <a:p>
            <a:fld id="{C0D0E87D-399F-EB4E-BCA3-C2811CAA7645}" type="slidenum">
              <a:rPr lang="en-US" smtClean="0"/>
              <a:pPr/>
              <a:t>44</a:t>
            </a:fld>
            <a:endParaRPr lang="en-US"/>
          </a:p>
        </p:txBody>
      </p:sp>
    </p:spTree>
    <p:extLst>
      <p:ext uri="{BB962C8B-B14F-4D97-AF65-F5344CB8AC3E}">
        <p14:creationId xmlns:p14="http://schemas.microsoft.com/office/powerpoint/2010/main" val="4152132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DE6FD-CF09-3D20-C6DD-1AB0C3979662}"/>
              </a:ext>
            </a:extLst>
          </p:cNvPr>
          <p:cNvSpPr>
            <a:spLocks noGrp="1"/>
          </p:cNvSpPr>
          <p:nvPr>
            <p:ph type="sldNum" sz="quarter" idx="13"/>
          </p:nvPr>
        </p:nvSpPr>
        <p:spPr/>
        <p:txBody>
          <a:bodyPr/>
          <a:lstStyle/>
          <a:p>
            <a:fld id="{C0D0E87D-399F-EB4E-BCA3-C2811CAA7645}" type="slidenum">
              <a:rPr lang="en-US" smtClean="0"/>
              <a:pPr/>
              <a:t>45</a:t>
            </a:fld>
            <a:endParaRPr lang="en-US"/>
          </a:p>
        </p:txBody>
      </p:sp>
      <p:sp>
        <p:nvSpPr>
          <p:cNvPr id="3" name="Text Placeholder 2">
            <a:extLst>
              <a:ext uri="{FF2B5EF4-FFF2-40B4-BE49-F238E27FC236}">
                <a16:creationId xmlns:a16="http://schemas.microsoft.com/office/drawing/2014/main" id="{67635797-336E-1294-BB09-4BE426D5DC36}"/>
              </a:ext>
            </a:extLst>
          </p:cNvPr>
          <p:cNvSpPr>
            <a:spLocks noGrp="1"/>
          </p:cNvSpPr>
          <p:nvPr>
            <p:ph type="body" sz="quarter" idx="10"/>
          </p:nvPr>
        </p:nvSpPr>
        <p:spPr/>
        <p:txBody>
          <a:bodyPr/>
          <a:lstStyle/>
          <a:p>
            <a:r>
              <a:rPr lang="en-US"/>
              <a:t>All About Metrics</a:t>
            </a:r>
          </a:p>
        </p:txBody>
      </p:sp>
      <p:sp>
        <p:nvSpPr>
          <p:cNvPr id="4" name="Text Placeholder 3">
            <a:extLst>
              <a:ext uri="{FF2B5EF4-FFF2-40B4-BE49-F238E27FC236}">
                <a16:creationId xmlns:a16="http://schemas.microsoft.com/office/drawing/2014/main" id="{A34569FD-F13A-FEC3-EA05-006B69FAF40B}"/>
              </a:ext>
            </a:extLst>
          </p:cNvPr>
          <p:cNvSpPr>
            <a:spLocks noGrp="1"/>
          </p:cNvSpPr>
          <p:nvPr>
            <p:ph type="body" sz="quarter" idx="11"/>
          </p:nvPr>
        </p:nvSpPr>
        <p:spPr>
          <a:xfrm>
            <a:off x="457200" y="1199669"/>
            <a:ext cx="9713496" cy="1089529"/>
          </a:xfrm>
        </p:spPr>
        <p:txBody>
          <a:bodyPr/>
          <a:lstStyle/>
          <a:p>
            <a:r>
              <a:rPr lang="en-US" sz="2400">
                <a:solidFill>
                  <a:schemeClr val="accent1"/>
                </a:solidFill>
              </a:rPr>
              <a:t>Overview: </a:t>
            </a:r>
            <a:r>
              <a:rPr lang="en-US" sz="2400" b="0">
                <a:solidFill>
                  <a:schemeClr val="accent1"/>
                </a:solidFill>
              </a:rPr>
              <a:t>This session is designed to provide leaders' strategies in using metrics within Wellframe reports/dashboards regularly to manage and monitor progress toward goals. </a:t>
            </a:r>
            <a:endParaRPr lang="en-US" sz="2400">
              <a:solidFill>
                <a:schemeClr val="accent1"/>
              </a:solidFill>
            </a:endParaRPr>
          </a:p>
        </p:txBody>
      </p:sp>
      <p:sp>
        <p:nvSpPr>
          <p:cNvPr id="5" name="Text Placeholder 4">
            <a:extLst>
              <a:ext uri="{FF2B5EF4-FFF2-40B4-BE49-F238E27FC236}">
                <a16:creationId xmlns:a16="http://schemas.microsoft.com/office/drawing/2014/main" id="{FF06EDA0-334B-2471-5D49-ADC08CB1F95D}"/>
              </a:ext>
            </a:extLst>
          </p:cNvPr>
          <p:cNvSpPr>
            <a:spLocks noGrp="1"/>
          </p:cNvSpPr>
          <p:nvPr>
            <p:ph type="body" sz="quarter" idx="12"/>
          </p:nvPr>
        </p:nvSpPr>
        <p:spPr>
          <a:xfrm>
            <a:off x="457199" y="2760099"/>
            <a:ext cx="10643937" cy="3662541"/>
          </a:xfrm>
        </p:spPr>
        <p:txBody>
          <a:bodyPr/>
          <a:lstStyle/>
          <a:p>
            <a:r>
              <a:rPr lang="en-US" sz="2400" b="1">
                <a:latin typeface="Arial Nova" panose="020B0504020202020204" pitchFamily="34" charset="0"/>
              </a:rPr>
              <a:t>Objectives:</a:t>
            </a:r>
          </a:p>
          <a:p>
            <a:pPr marL="285750" indent="-285750">
              <a:buFont typeface="Arial"/>
              <a:buChar char="•"/>
            </a:pPr>
            <a:r>
              <a:rPr lang="en-US" sz="2400">
                <a:latin typeface="Arial Nova" panose="020B0504020202020204" pitchFamily="34" charset="0"/>
                <a:ea typeface="Verdana"/>
              </a:rPr>
              <a:t>Leaders will describe which metrics they will use to track progress on goals. </a:t>
            </a:r>
          </a:p>
          <a:p>
            <a:pPr marL="285750" indent="-285750">
              <a:buFont typeface="Arial"/>
              <a:buChar char="•"/>
            </a:pPr>
            <a:r>
              <a:rPr lang="en-US" sz="2400">
                <a:latin typeface="Arial Nova" panose="020B0504020202020204" pitchFamily="34" charset="0"/>
                <a:ea typeface="Verdana"/>
              </a:rPr>
              <a:t>Leaders will develop a preferred cadence of tracking progress (how often to review – reports/dashboards) </a:t>
            </a:r>
          </a:p>
          <a:p>
            <a:pPr marL="285750" indent="-285750">
              <a:buFont typeface="Arial"/>
              <a:buChar char="•"/>
            </a:pPr>
            <a:r>
              <a:rPr lang="en-US" sz="2400">
                <a:latin typeface="Arial Nova" panose="020B0504020202020204" pitchFamily="34" charset="0"/>
                <a:ea typeface="Verdana"/>
              </a:rPr>
              <a:t>Leaders plan how to use the metrics to guide the 1:1 and team discussion(s) related to Wellframe.</a:t>
            </a:r>
          </a:p>
          <a:p>
            <a:pPr marL="285750" indent="-285750">
              <a:buFont typeface="Arial" panose="020B0604020202020204" pitchFamily="34" charset="0"/>
              <a:buChar char="•"/>
            </a:pPr>
            <a:endParaRPr lang="en-US" sz="2400">
              <a:latin typeface="Arial Nova" panose="020B0504020202020204" pitchFamily="34" charset="0"/>
            </a:endParaRPr>
          </a:p>
        </p:txBody>
      </p:sp>
    </p:spTree>
    <p:extLst>
      <p:ext uri="{BB962C8B-B14F-4D97-AF65-F5344CB8AC3E}">
        <p14:creationId xmlns:p14="http://schemas.microsoft.com/office/powerpoint/2010/main" val="2666528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9079"/>
            <a:ext cx="12305212" cy="1431161"/>
          </a:xfrm>
        </p:spPr>
        <p:txBody>
          <a:bodyPr/>
          <a:lstStyle/>
          <a:p>
            <a:pPr>
              <a:lnSpc>
                <a:spcPct val="100000"/>
              </a:lnSpc>
              <a:spcBef>
                <a:spcPts val="0"/>
              </a:spcBef>
              <a:buClrTx/>
              <a:defRPr/>
            </a:pPr>
            <a:r>
              <a:rPr lang="en-US" sz="1800" b="1">
                <a:solidFill>
                  <a:schemeClr val="bg2">
                    <a:lumMod val="10000"/>
                  </a:schemeClr>
                </a:solidFill>
              </a:rPr>
              <a:t>CUSTOMER INSIGHTS PORTAL</a:t>
            </a:r>
            <a:br>
              <a:rPr lang="en-US">
                <a:solidFill>
                  <a:schemeClr val="bg2">
                    <a:lumMod val="10000"/>
                  </a:schemeClr>
                </a:solidFill>
                <a:sym typeface="Roboto"/>
              </a:rPr>
            </a:br>
            <a:r>
              <a:rPr lang="en-US"/>
              <a:t>Available reports</a:t>
            </a:r>
          </a:p>
          <a:p>
            <a:endParaRPr lang="en-US">
              <a:latin typeface="Arial Nova" panose="020B0504020202020204" pitchFamily="34" charset="0"/>
            </a:endParaRPr>
          </a:p>
        </p:txBody>
      </p:sp>
      <p:graphicFrame>
        <p:nvGraphicFramePr>
          <p:cNvPr id="3" name="Table 4">
            <a:extLst>
              <a:ext uri="{FF2B5EF4-FFF2-40B4-BE49-F238E27FC236}">
                <a16:creationId xmlns:a16="http://schemas.microsoft.com/office/drawing/2014/main" id="{F66DC152-14C6-8562-4E44-7AFE9A9C8FE2}"/>
              </a:ext>
            </a:extLst>
          </p:cNvPr>
          <p:cNvGraphicFramePr>
            <a:graphicFrameLocks noGrp="1"/>
          </p:cNvGraphicFramePr>
          <p:nvPr>
            <p:extLst>
              <p:ext uri="{D42A27DB-BD31-4B8C-83A1-F6EECF244321}">
                <p14:modId xmlns:p14="http://schemas.microsoft.com/office/powerpoint/2010/main" val="1378620131"/>
              </p:ext>
            </p:extLst>
          </p:nvPr>
        </p:nvGraphicFramePr>
        <p:xfrm>
          <a:off x="320038" y="1182612"/>
          <a:ext cx="13635806" cy="6153133"/>
        </p:xfrm>
        <a:graphic>
          <a:graphicData uri="http://schemas.openxmlformats.org/drawingml/2006/table">
            <a:tbl>
              <a:tblPr firstRow="1" bandRow="1">
                <a:tableStyleId>{5C22544A-7EE6-4342-B048-85BDC9FD1C3A}</a:tableStyleId>
              </a:tblPr>
              <a:tblGrid>
                <a:gridCol w="2296587">
                  <a:extLst>
                    <a:ext uri="{9D8B030D-6E8A-4147-A177-3AD203B41FA5}">
                      <a16:colId xmlns:a16="http://schemas.microsoft.com/office/drawing/2014/main" val="469524440"/>
                    </a:ext>
                  </a:extLst>
                </a:gridCol>
                <a:gridCol w="8953715">
                  <a:extLst>
                    <a:ext uri="{9D8B030D-6E8A-4147-A177-3AD203B41FA5}">
                      <a16:colId xmlns:a16="http://schemas.microsoft.com/office/drawing/2014/main" val="3766041086"/>
                    </a:ext>
                  </a:extLst>
                </a:gridCol>
                <a:gridCol w="2385504">
                  <a:extLst>
                    <a:ext uri="{9D8B030D-6E8A-4147-A177-3AD203B41FA5}">
                      <a16:colId xmlns:a16="http://schemas.microsoft.com/office/drawing/2014/main" val="4184788708"/>
                    </a:ext>
                  </a:extLst>
                </a:gridCol>
              </a:tblGrid>
              <a:tr h="556247">
                <a:tc>
                  <a:txBody>
                    <a:bodyPr/>
                    <a:lstStyle/>
                    <a:p>
                      <a:pPr algn="l"/>
                      <a:r>
                        <a:rPr lang="en-US" sz="2000">
                          <a:solidFill>
                            <a:schemeClr val="bg1"/>
                          </a:solidFill>
                          <a:latin typeface="Arial Nova" panose="020B0504020202020204" pitchFamily="34" charset="0"/>
                        </a:rPr>
                        <a:t>Report Name</a:t>
                      </a:r>
                    </a:p>
                  </a:txBody>
                  <a:tcPr anchor="ct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solidFill>
                      <a:schemeClr val="tx1"/>
                    </a:solidFill>
                  </a:tcPr>
                </a:tc>
                <a:tc>
                  <a:txBody>
                    <a:bodyPr/>
                    <a:lstStyle/>
                    <a:p>
                      <a:pPr lvl="0" algn="l">
                        <a:buNone/>
                      </a:pPr>
                      <a:r>
                        <a:rPr lang="en-US" sz="2000">
                          <a:solidFill>
                            <a:schemeClr val="bg1"/>
                          </a:solidFill>
                          <a:latin typeface="Arial Nova" panose="020B0504020202020204" pitchFamily="34" charset="0"/>
                        </a:rPr>
                        <a:t>Objective</a:t>
                      </a:r>
                      <a:endParaRPr lang="en-US" sz="2000">
                        <a:latin typeface="Arial Nova" panose="020B0504020202020204" pitchFamily="34" charset="0"/>
                      </a:endParaRPr>
                    </a:p>
                  </a:txBody>
                  <a:tcPr anchor="ct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solidFill>
                      <a:schemeClr val="tx1"/>
                    </a:solidFill>
                  </a:tcPr>
                </a:tc>
                <a:tc>
                  <a:txBody>
                    <a:bodyPr/>
                    <a:lstStyle/>
                    <a:p>
                      <a:pPr algn="l"/>
                      <a:r>
                        <a:rPr lang="en-US" sz="2000">
                          <a:solidFill>
                            <a:schemeClr val="bg1"/>
                          </a:solidFill>
                          <a:latin typeface="Arial Nova" panose="020B0504020202020204" pitchFamily="34" charset="0"/>
                        </a:rPr>
                        <a:t>Value Measure</a:t>
                      </a:r>
                    </a:p>
                  </a:txBody>
                  <a:tcPr anchor="ct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solidFill>
                      <a:schemeClr val="tx1"/>
                    </a:solidFill>
                  </a:tcPr>
                </a:tc>
                <a:extLst>
                  <a:ext uri="{0D108BD9-81ED-4DB2-BD59-A6C34878D82A}">
                    <a16:rowId xmlns:a16="http://schemas.microsoft.com/office/drawing/2014/main" val="280151270"/>
                  </a:ext>
                </a:extLst>
              </a:tr>
              <a:tr h="1306589">
                <a:tc>
                  <a:txBody>
                    <a:bodyPr/>
                    <a:lstStyle/>
                    <a:p>
                      <a:r>
                        <a:rPr lang="en-US" sz="1800" b="1">
                          <a:latin typeface="Arial Nova" panose="020B0504020202020204" pitchFamily="34" charset="0"/>
                          <a:ea typeface="Roboto"/>
                        </a:rPr>
                        <a:t>Staff Performance</a:t>
                      </a:r>
                      <a:r>
                        <a:rPr lang="en-US" sz="1800" b="1" i="0" u="none" strike="noStrike" cap="none">
                          <a:solidFill>
                            <a:schemeClr val="dk1"/>
                          </a:solidFill>
                          <a:effectLst/>
                          <a:latin typeface="Arial Nova" panose="020B0504020202020204" pitchFamily="34" charset="0"/>
                          <a:ea typeface="Roboto"/>
                          <a:cs typeface="+mn-cs"/>
                          <a:sym typeface="Arial"/>
                        </a:rPr>
                        <a:t> </a:t>
                      </a:r>
                      <a:endParaRPr lang="en-US" sz="1800" b="1">
                        <a:latin typeface="Arial Nova" panose="020B0504020202020204" pitchFamily="34" charset="0"/>
                        <a:ea typeface="Roboto"/>
                      </a:endParaRPr>
                    </a:p>
                  </a:txBody>
                  <a:tcP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noFill/>
                  </a:tcPr>
                </a:tc>
                <a:tc>
                  <a:txBody>
                    <a:bodyPr/>
                    <a:lstStyle/>
                    <a:p>
                      <a:pPr marL="171450" lvl="0" indent="-171450">
                        <a:buFont typeface="Arial"/>
                        <a:buChar char="•"/>
                      </a:pPr>
                      <a:r>
                        <a:rPr lang="en-US" sz="1800" b="0">
                          <a:solidFill>
                            <a:schemeClr val="bg2">
                              <a:lumMod val="10000"/>
                            </a:schemeClr>
                          </a:solidFill>
                          <a:latin typeface="Arial Nova" panose="020B0504020202020204" pitchFamily="34" charset="0"/>
                          <a:ea typeface="Roboto"/>
                        </a:rPr>
                        <a:t>Measure how staff are performing on a weekly basis and what actions staff can take to improve performance. </a:t>
                      </a:r>
                      <a:endParaRPr lang="en-US" sz="1800" b="0">
                        <a:solidFill>
                          <a:schemeClr val="bg2">
                            <a:lumMod val="10000"/>
                          </a:schemeClr>
                        </a:solidFill>
                        <a:latin typeface="Arial Nova" panose="020B0504020202020204" pitchFamily="34" charset="0"/>
                      </a:endParaRPr>
                    </a:p>
                    <a:p>
                      <a:pPr marL="171450" lvl="0" indent="-171450">
                        <a:buFont typeface="Arial"/>
                        <a:buChar char="•"/>
                      </a:pPr>
                      <a:r>
                        <a:rPr lang="en-US" sz="1800" b="0">
                          <a:solidFill>
                            <a:schemeClr val="bg2">
                              <a:lumMod val="10000"/>
                            </a:schemeClr>
                          </a:solidFill>
                          <a:latin typeface="Arial Nova" panose="020B0504020202020204" pitchFamily="34" charset="0"/>
                          <a:ea typeface="Roboto"/>
                        </a:rPr>
                        <a:t>Track weekly trends in performance and understand staff caseload size.</a:t>
                      </a:r>
                      <a:endParaRPr lang="en-US" sz="1800" b="0">
                        <a:solidFill>
                          <a:schemeClr val="bg2">
                            <a:lumMod val="10000"/>
                          </a:schemeClr>
                        </a:solidFill>
                        <a:latin typeface="Arial Nova" panose="020B0504020202020204" pitchFamily="34" charset="0"/>
                      </a:endParaRPr>
                    </a:p>
                  </a:txBody>
                  <a:tcP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noFill/>
                  </a:tcPr>
                </a:tc>
                <a:tc>
                  <a:txBody>
                    <a:bodyPr/>
                    <a:lstStyle/>
                    <a:p>
                      <a:r>
                        <a:rPr lang="en-US" sz="1800">
                          <a:latin typeface="Arial Nova" panose="020B0504020202020204" pitchFamily="34" charset="0"/>
                          <a:ea typeface="Roboto"/>
                        </a:rPr>
                        <a:t>Operational Efficiency</a:t>
                      </a:r>
                    </a:p>
                  </a:txBody>
                  <a:tcP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noFill/>
                  </a:tcPr>
                </a:tc>
                <a:extLst>
                  <a:ext uri="{0D108BD9-81ED-4DB2-BD59-A6C34878D82A}">
                    <a16:rowId xmlns:a16="http://schemas.microsoft.com/office/drawing/2014/main" val="918656727"/>
                  </a:ext>
                </a:extLst>
              </a:tr>
              <a:tr h="2047643">
                <a:tc>
                  <a:txBody>
                    <a:bodyPr/>
                    <a:lstStyle/>
                    <a:p>
                      <a:r>
                        <a:rPr lang="en-US" sz="1800" b="1">
                          <a:latin typeface="Arial Nova" panose="020B0504020202020204" pitchFamily="34" charset="0"/>
                          <a:ea typeface="Roboto"/>
                        </a:rPr>
                        <a:t>Member Activity</a:t>
                      </a:r>
                    </a:p>
                  </a:txBody>
                  <a:tcP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noFill/>
                  </a:tcPr>
                </a:tc>
                <a:tc>
                  <a:txBody>
                    <a:bodyPr/>
                    <a:lstStyle/>
                    <a:p>
                      <a:pPr marL="171450" lvl="0" indent="-171450">
                        <a:buFont typeface="Arial"/>
                        <a:buChar char="•"/>
                      </a:pPr>
                      <a:r>
                        <a:rPr lang="en-US" sz="1800" b="0">
                          <a:solidFill>
                            <a:schemeClr val="bg2">
                              <a:lumMod val="10000"/>
                            </a:schemeClr>
                          </a:solidFill>
                          <a:latin typeface="Arial Nova" panose="020B0504020202020204" pitchFamily="34" charset="0"/>
                          <a:ea typeface="Roboto"/>
                        </a:rPr>
                        <a:t>Understand how different segments of members are using the app (features, messaging, program tasks) as well as how frequently and consistently. </a:t>
                      </a:r>
                      <a:endParaRPr lang="en-US" sz="1800" b="0">
                        <a:solidFill>
                          <a:schemeClr val="bg2">
                            <a:lumMod val="10000"/>
                          </a:schemeClr>
                        </a:solidFill>
                        <a:latin typeface="Arial Nova" panose="020B0504020202020204" pitchFamily="34" charset="0"/>
                      </a:endParaRPr>
                    </a:p>
                    <a:p>
                      <a:pPr marL="171450" lvl="0" indent="-171450">
                        <a:buFont typeface="Arial"/>
                        <a:buChar char="•"/>
                      </a:pPr>
                      <a:r>
                        <a:rPr lang="en-US" sz="1800" b="0">
                          <a:solidFill>
                            <a:schemeClr val="bg2">
                              <a:lumMod val="10000"/>
                            </a:schemeClr>
                          </a:solidFill>
                          <a:latin typeface="Arial Nova" panose="020B0504020202020204" pitchFamily="34" charset="0"/>
                          <a:ea typeface="Roboto"/>
                        </a:rPr>
                        <a:t>Measure retention rates across care areas. </a:t>
                      </a:r>
                      <a:endParaRPr lang="en-US" sz="1800" b="0">
                        <a:solidFill>
                          <a:schemeClr val="bg2">
                            <a:lumMod val="10000"/>
                          </a:schemeClr>
                        </a:solidFill>
                        <a:latin typeface="Arial Nova" panose="020B0504020202020204" pitchFamily="34" charset="0"/>
                      </a:endParaRPr>
                    </a:p>
                    <a:p>
                      <a:pPr marL="171450" lvl="0" indent="-171450">
                        <a:buFont typeface="Arial"/>
                        <a:buChar char="•"/>
                      </a:pPr>
                      <a:r>
                        <a:rPr lang="en-US" sz="1800" b="0">
                          <a:solidFill>
                            <a:schemeClr val="bg2">
                              <a:lumMod val="10000"/>
                            </a:schemeClr>
                          </a:solidFill>
                          <a:latin typeface="Arial Nova" panose="020B0504020202020204" pitchFamily="34" charset="0"/>
                          <a:ea typeface="Roboto"/>
                        </a:rPr>
                        <a:t>Depicts how member activity changes over time relative to onboarding date and program start date.</a:t>
                      </a:r>
                      <a:endParaRPr lang="en-US" sz="1800" b="0">
                        <a:solidFill>
                          <a:schemeClr val="bg2">
                            <a:lumMod val="10000"/>
                          </a:schemeClr>
                        </a:solidFill>
                        <a:latin typeface="Arial Nova" panose="020B0504020202020204" pitchFamily="34" charset="0"/>
                      </a:endParaRPr>
                    </a:p>
                  </a:txBody>
                  <a:tcP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noFill/>
                  </a:tcPr>
                </a:tc>
                <a:tc>
                  <a:txBody>
                    <a:bodyPr/>
                    <a:lstStyle/>
                    <a:p>
                      <a:r>
                        <a:rPr lang="en-US" sz="1800">
                          <a:latin typeface="Arial Nova" panose="020B0504020202020204" pitchFamily="34" charset="0"/>
                          <a:ea typeface="Roboto"/>
                        </a:rPr>
                        <a:t>Engagement</a:t>
                      </a:r>
                    </a:p>
                  </a:txBody>
                  <a:tcP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noFill/>
                  </a:tcPr>
                </a:tc>
                <a:extLst>
                  <a:ext uri="{0D108BD9-81ED-4DB2-BD59-A6C34878D82A}">
                    <a16:rowId xmlns:a16="http://schemas.microsoft.com/office/drawing/2014/main" val="1893300709"/>
                  </a:ext>
                </a:extLst>
              </a:tr>
              <a:tr h="1306589">
                <a:tc>
                  <a:txBody>
                    <a:bodyPr/>
                    <a:lstStyle/>
                    <a:p>
                      <a:r>
                        <a:rPr lang="en-US" sz="1800" b="1">
                          <a:latin typeface="Arial Nova" panose="020B0504020202020204" pitchFamily="34" charset="0"/>
                          <a:ea typeface="Roboto"/>
                        </a:rPr>
                        <a:t>Onboarding Detail</a:t>
                      </a:r>
                    </a:p>
                  </a:txBody>
                  <a:tcP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noFill/>
                  </a:tcPr>
                </a:tc>
                <a:tc>
                  <a:txBody>
                    <a:bodyPr/>
                    <a:lstStyle/>
                    <a:p>
                      <a:pPr marL="171450" lvl="0" indent="-171450">
                        <a:buFont typeface="Arial"/>
                        <a:buChar char="•"/>
                      </a:pPr>
                      <a:r>
                        <a:rPr lang="en-US" sz="1800" b="0">
                          <a:solidFill>
                            <a:schemeClr val="bg2">
                              <a:lumMod val="10000"/>
                            </a:schemeClr>
                          </a:solidFill>
                          <a:latin typeface="Arial Nova" panose="020B0504020202020204" pitchFamily="34" charset="0"/>
                          <a:ea typeface="Roboto"/>
                        </a:rPr>
                        <a:t>Measure onboarding across the plan, including the number and demographics of members invited and onboarded, conversion rates, self and staff onboards, and programs members onboarded into. </a:t>
                      </a:r>
                      <a:endParaRPr lang="en-US" sz="1800" b="0">
                        <a:solidFill>
                          <a:schemeClr val="bg2">
                            <a:lumMod val="10000"/>
                          </a:schemeClr>
                        </a:solidFill>
                        <a:latin typeface="Arial Nova" panose="020B0504020202020204" pitchFamily="34" charset="0"/>
                      </a:endParaRPr>
                    </a:p>
                  </a:txBody>
                  <a:tcP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noFill/>
                  </a:tcPr>
                </a:tc>
                <a:tc>
                  <a:txBody>
                    <a:bodyPr/>
                    <a:lstStyle/>
                    <a:p>
                      <a:r>
                        <a:rPr lang="en-US" sz="1800">
                          <a:latin typeface="Arial Nova" panose="020B0504020202020204" pitchFamily="34" charset="0"/>
                          <a:ea typeface="Roboto"/>
                        </a:rPr>
                        <a:t>Volume</a:t>
                      </a:r>
                    </a:p>
                  </a:txBody>
                  <a:tcP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noFill/>
                  </a:tcPr>
                </a:tc>
                <a:extLst>
                  <a:ext uri="{0D108BD9-81ED-4DB2-BD59-A6C34878D82A}">
                    <a16:rowId xmlns:a16="http://schemas.microsoft.com/office/drawing/2014/main" val="292330504"/>
                  </a:ext>
                </a:extLst>
              </a:tr>
              <a:tr h="936065">
                <a:tc>
                  <a:txBody>
                    <a:bodyPr/>
                    <a:lstStyle/>
                    <a:p>
                      <a:r>
                        <a:rPr lang="en-US" sz="1800" b="1">
                          <a:latin typeface="Arial Nova" panose="020B0504020202020204" pitchFamily="34" charset="0"/>
                          <a:ea typeface="Roboto"/>
                        </a:rPr>
                        <a:t>Ecosystem</a:t>
                      </a:r>
                    </a:p>
                  </a:txBody>
                  <a:tcP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noFill/>
                  </a:tcPr>
                </a:tc>
                <a:tc>
                  <a:txBody>
                    <a:bodyPr/>
                    <a:lstStyle/>
                    <a:p>
                      <a:pPr marL="171450" lvl="0" indent="-171450">
                        <a:buFont typeface="Arial"/>
                        <a:buChar char="•"/>
                      </a:pPr>
                      <a:r>
                        <a:rPr lang="en-US" sz="1800" b="0">
                          <a:solidFill>
                            <a:schemeClr val="bg2">
                              <a:lumMod val="10000"/>
                            </a:schemeClr>
                          </a:solidFill>
                          <a:latin typeface="Arial Nova" panose="020B0504020202020204" pitchFamily="34" charset="0"/>
                          <a:ea typeface="Roboto"/>
                        </a:rPr>
                        <a:t>One report for executives and account managers to broadly observe trends and current state metrics. </a:t>
                      </a:r>
                    </a:p>
                  </a:txBody>
                  <a:tcP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noFill/>
                  </a:tcPr>
                </a:tc>
                <a:tc>
                  <a:txBody>
                    <a:bodyPr/>
                    <a:lstStyle/>
                    <a:p>
                      <a:r>
                        <a:rPr lang="en-US" sz="1800">
                          <a:latin typeface="Arial Nova" panose="020B0504020202020204" pitchFamily="34" charset="0"/>
                          <a:ea typeface="Roboto"/>
                        </a:rPr>
                        <a:t>All</a:t>
                      </a:r>
                    </a:p>
                  </a:txBody>
                  <a:tcPr>
                    <a:lnL w="12700">
                      <a:solidFill>
                        <a:schemeClr val="tx1">
                          <a:lumMod val="10000"/>
                          <a:lumOff val="90000"/>
                        </a:schemeClr>
                      </a:solidFill>
                    </a:lnL>
                    <a:lnR w="12700">
                      <a:solidFill>
                        <a:schemeClr val="tx1">
                          <a:lumMod val="10000"/>
                          <a:lumOff val="90000"/>
                        </a:schemeClr>
                      </a:solidFill>
                    </a:lnR>
                    <a:lnT w="12700">
                      <a:solidFill>
                        <a:schemeClr val="tx1">
                          <a:lumMod val="10000"/>
                          <a:lumOff val="90000"/>
                        </a:schemeClr>
                      </a:solidFill>
                    </a:lnT>
                    <a:lnB w="12700">
                      <a:solidFill>
                        <a:schemeClr val="tx1">
                          <a:lumMod val="10000"/>
                          <a:lumOff val="90000"/>
                        </a:schemeClr>
                      </a:solidFill>
                    </a:lnB>
                    <a:noFill/>
                  </a:tcPr>
                </a:tc>
                <a:extLst>
                  <a:ext uri="{0D108BD9-81ED-4DB2-BD59-A6C34878D82A}">
                    <a16:rowId xmlns:a16="http://schemas.microsoft.com/office/drawing/2014/main" val="2480555941"/>
                  </a:ext>
                </a:extLst>
              </a:tr>
            </a:tbl>
          </a:graphicData>
        </a:graphic>
      </p:graphicFrame>
    </p:spTree>
    <p:extLst>
      <p:ext uri="{BB962C8B-B14F-4D97-AF65-F5344CB8AC3E}">
        <p14:creationId xmlns:p14="http://schemas.microsoft.com/office/powerpoint/2010/main" val="1049809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9079"/>
            <a:ext cx="12305212" cy="1431161"/>
          </a:xfrm>
        </p:spPr>
        <p:txBody>
          <a:bodyPr/>
          <a:lstStyle/>
          <a:p>
            <a:pPr>
              <a:lnSpc>
                <a:spcPct val="100000"/>
              </a:lnSpc>
              <a:spcBef>
                <a:spcPts val="0"/>
              </a:spcBef>
              <a:buClrTx/>
              <a:defRPr/>
            </a:pPr>
            <a:r>
              <a:rPr lang="en-US" sz="1800" b="1">
                <a:solidFill>
                  <a:schemeClr val="bg2">
                    <a:lumMod val="10000"/>
                  </a:schemeClr>
                </a:solidFill>
              </a:rPr>
              <a:t>CUSTOMER INSIGHTS PORTAL REPORT SUMMARIES</a:t>
            </a:r>
            <a:br>
              <a:rPr lang="en-US">
                <a:solidFill>
                  <a:schemeClr val="bg2">
                    <a:lumMod val="10000"/>
                  </a:schemeClr>
                </a:solidFill>
                <a:sym typeface="Roboto"/>
              </a:rPr>
            </a:br>
            <a:r>
              <a:rPr lang="en-US"/>
              <a:t>Staff Performance Report</a:t>
            </a:r>
          </a:p>
          <a:p>
            <a:endParaRPr lang="en-US">
              <a:latin typeface="Arial Nova" panose="020B0504020202020204" pitchFamily="34" charset="0"/>
            </a:endParaRPr>
          </a:p>
        </p:txBody>
      </p:sp>
      <p:graphicFrame>
        <p:nvGraphicFramePr>
          <p:cNvPr id="6" name="Table 3">
            <a:extLst>
              <a:ext uri="{FF2B5EF4-FFF2-40B4-BE49-F238E27FC236}">
                <a16:creationId xmlns:a16="http://schemas.microsoft.com/office/drawing/2014/main" id="{80792D62-0960-E909-4F19-3FDDBA0C0896}"/>
              </a:ext>
            </a:extLst>
          </p:cNvPr>
          <p:cNvGraphicFramePr>
            <a:graphicFrameLocks noGrp="1"/>
          </p:cNvGraphicFramePr>
          <p:nvPr>
            <p:extLst>
              <p:ext uri="{D42A27DB-BD31-4B8C-83A1-F6EECF244321}">
                <p14:modId xmlns:p14="http://schemas.microsoft.com/office/powerpoint/2010/main" val="1403128954"/>
              </p:ext>
            </p:extLst>
          </p:nvPr>
        </p:nvGraphicFramePr>
        <p:xfrm>
          <a:off x="284716" y="1652986"/>
          <a:ext cx="9085390" cy="5108448"/>
        </p:xfrm>
        <a:graphic>
          <a:graphicData uri="http://schemas.openxmlformats.org/drawingml/2006/table">
            <a:tbl>
              <a:tblPr firstCol="1" bandRow="1">
                <a:tableStyleId>{5C22544A-7EE6-4342-B048-85BDC9FD1C3A}</a:tableStyleId>
              </a:tblPr>
              <a:tblGrid>
                <a:gridCol w="1770187">
                  <a:extLst>
                    <a:ext uri="{9D8B030D-6E8A-4147-A177-3AD203B41FA5}">
                      <a16:colId xmlns:a16="http://schemas.microsoft.com/office/drawing/2014/main" val="3596267226"/>
                    </a:ext>
                  </a:extLst>
                </a:gridCol>
                <a:gridCol w="3082835">
                  <a:extLst>
                    <a:ext uri="{9D8B030D-6E8A-4147-A177-3AD203B41FA5}">
                      <a16:colId xmlns:a16="http://schemas.microsoft.com/office/drawing/2014/main" val="2583787155"/>
                    </a:ext>
                  </a:extLst>
                </a:gridCol>
                <a:gridCol w="4232368">
                  <a:extLst>
                    <a:ext uri="{9D8B030D-6E8A-4147-A177-3AD203B41FA5}">
                      <a16:colId xmlns:a16="http://schemas.microsoft.com/office/drawing/2014/main" val="2562594581"/>
                    </a:ext>
                  </a:extLst>
                </a:gridCol>
              </a:tblGrid>
              <a:tr h="1487424">
                <a:tc>
                  <a:txBody>
                    <a:bodyPr/>
                    <a:lstStyle/>
                    <a:p>
                      <a:r>
                        <a:rPr lang="en-US" sz="1800" b="1" i="0" u="none" strike="noStrike" cap="none">
                          <a:solidFill>
                            <a:schemeClr val="bg2">
                              <a:lumMod val="10000"/>
                            </a:schemeClr>
                          </a:solidFill>
                          <a:latin typeface="Arial Nova" panose="020B0504020202020204" pitchFamily="34" charset="0"/>
                          <a:ea typeface="Roboto"/>
                          <a:cs typeface="+mn-cs"/>
                          <a:sym typeface="Arial"/>
                        </a:rPr>
                        <a:t>Purpose</a:t>
                      </a:r>
                    </a:p>
                  </a:txBody>
                  <a:tcPr marL="146304" marR="146304" marT="73152" marB="73152">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marL="171450" indent="-171450">
                        <a:buFont typeface="Arial"/>
                        <a:buChar char="•"/>
                      </a:pPr>
                      <a:r>
                        <a:rPr lang="en-US" sz="1600">
                          <a:latin typeface="Arial Nova" panose="020B0504020202020204" pitchFamily="34" charset="0"/>
                          <a:ea typeface="Roboto"/>
                        </a:rPr>
                        <a:t>Measure staff performance over time and increase efficiency using a single Staff Performance Score. </a:t>
                      </a:r>
                    </a:p>
                    <a:p>
                      <a:pPr marL="171450" lvl="0" indent="-171450">
                        <a:buFont typeface="Arial"/>
                        <a:buChar char="•"/>
                      </a:pPr>
                      <a:r>
                        <a:rPr lang="en-US" sz="1600">
                          <a:latin typeface="Arial Nova" panose="020B0504020202020204" pitchFamily="34" charset="0"/>
                          <a:ea typeface="Roboto"/>
                        </a:rPr>
                        <a:t>Includes 3 sections that break down performance at the individual level: Staff Performance by Week, Staff Performance Week over Week, and Staff Score Breakdown. </a:t>
                      </a:r>
                    </a:p>
                  </a:txBody>
                  <a:tcPr marL="146304" marR="146304" marT="73152" marB="73152">
                    <a:lnL w="381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r>
                        <a:rPr lang="en-US"/>
                        <a:t>Measure staff performance over time and increase efficiency using a single Staff Performance Score. There are 3 key sections that help break down performance at the individual level: Staff Performance by Week, Staff Performance Week over Week, and Staff Score Breakdown. </a:t>
                      </a:r>
                    </a:p>
                  </a:txBody>
                  <a:tcPr/>
                </a:tc>
                <a:extLst>
                  <a:ext uri="{0D108BD9-81ED-4DB2-BD59-A6C34878D82A}">
                    <a16:rowId xmlns:a16="http://schemas.microsoft.com/office/drawing/2014/main" val="3800726261"/>
                  </a:ext>
                </a:extLst>
              </a:tr>
              <a:tr h="1682496">
                <a:tc>
                  <a:txBody>
                    <a:bodyPr/>
                    <a:lstStyle/>
                    <a:p>
                      <a:r>
                        <a:rPr lang="en-US" sz="1800" b="1" i="0" u="none" strike="noStrike" cap="none">
                          <a:solidFill>
                            <a:schemeClr val="bg2">
                              <a:lumMod val="10000"/>
                            </a:schemeClr>
                          </a:solidFill>
                          <a:latin typeface="Arial Nova" panose="020B0504020202020204" pitchFamily="34" charset="0"/>
                          <a:ea typeface="Roboto"/>
                          <a:cs typeface="+mn-cs"/>
                          <a:sym typeface="Arial"/>
                        </a:rPr>
                        <a:t>Key Filters</a:t>
                      </a:r>
                    </a:p>
                  </a:txBody>
                  <a:tcPr marL="146304" marR="146304" marT="73152" marB="73152">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171450" indent="-171450">
                        <a:buFont typeface="Arial" panose="020B0604020202020204" pitchFamily="34" charset="0"/>
                        <a:buChar char="•"/>
                      </a:pPr>
                      <a:r>
                        <a:rPr lang="en-US" sz="1600">
                          <a:latin typeface="Arial Nova" panose="020B0504020202020204" pitchFamily="34" charset="0"/>
                          <a:ea typeface="Roboto"/>
                        </a:rPr>
                        <a:t>Week</a:t>
                      </a:r>
                    </a:p>
                    <a:p>
                      <a:pPr marL="171450" indent="-171450">
                        <a:buFont typeface="Arial" panose="020B0604020202020204" pitchFamily="34" charset="0"/>
                        <a:buChar char="•"/>
                      </a:pPr>
                      <a:r>
                        <a:rPr lang="en-US" sz="1600">
                          <a:latin typeface="Arial Nova" panose="020B0504020202020204" pitchFamily="34" charset="0"/>
                          <a:ea typeface="Roboto"/>
                        </a:rPr>
                        <a:t>Primary Staff Name</a:t>
                      </a:r>
                    </a:p>
                    <a:p>
                      <a:pPr marL="171450" indent="-171450">
                        <a:buFont typeface="Arial" panose="020B0604020202020204" pitchFamily="34" charset="0"/>
                        <a:buChar char="•"/>
                      </a:pPr>
                      <a:r>
                        <a:rPr lang="en-US" sz="1600">
                          <a:latin typeface="Arial Nova" panose="020B0504020202020204" pitchFamily="34" charset="0"/>
                          <a:ea typeface="Roboto"/>
                        </a:rPr>
                        <a:t>Primary Staff Title</a:t>
                      </a:r>
                    </a:p>
                    <a:p>
                      <a:pPr marL="171450" indent="-171450">
                        <a:buFont typeface="Arial" panose="020B0604020202020204" pitchFamily="34" charset="0"/>
                        <a:buChar char="•"/>
                      </a:pPr>
                      <a:r>
                        <a:rPr lang="en-US" sz="1600">
                          <a:latin typeface="Arial Nova" panose="020B0504020202020204" pitchFamily="34" charset="0"/>
                          <a:ea typeface="Roboto"/>
                        </a:rPr>
                        <a:t>Primary Staff Manager</a:t>
                      </a:r>
                    </a:p>
                    <a:p>
                      <a:pPr marL="171450" indent="-171450">
                        <a:buFont typeface="Arial" panose="020B0604020202020204" pitchFamily="34" charset="0"/>
                        <a:buChar char="•"/>
                      </a:pPr>
                      <a:r>
                        <a:rPr lang="en-US" sz="1600">
                          <a:latin typeface="Arial Nova" panose="020B0504020202020204" pitchFamily="34" charset="0"/>
                          <a:ea typeface="Roboto"/>
                        </a:rPr>
                        <a:t>Primary Staff Team</a:t>
                      </a:r>
                    </a:p>
                    <a:p>
                      <a:pPr marL="171450" indent="-171450">
                        <a:buFont typeface="Arial" panose="020B0604020202020204" pitchFamily="34" charset="0"/>
                        <a:buChar char="•"/>
                      </a:pPr>
                      <a:endParaRPr lang="en-US" sz="1600">
                        <a:latin typeface="Arial Nova" panose="020B0504020202020204" pitchFamily="34" charset="0"/>
                        <a:ea typeface="Roboto" panose="02000000000000000000" pitchFamily="2" charset="0"/>
                      </a:endParaRPr>
                    </a:p>
                  </a:txBody>
                  <a:tcPr marL="146304" marR="146304" marT="73152" marB="73152">
                    <a:lnL w="381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a:latin typeface="Arial Nova" panose="020B0504020202020204" pitchFamily="34" charset="0"/>
                          <a:ea typeface="Roboto"/>
                        </a:rPr>
                        <a:t>Access Code Prefix</a:t>
                      </a:r>
                    </a:p>
                    <a:p>
                      <a:pPr marL="171450" indent="-171450">
                        <a:buFont typeface="Arial" panose="020B0604020202020204" pitchFamily="34" charset="0"/>
                        <a:buChar char="•"/>
                      </a:pPr>
                      <a:r>
                        <a:rPr lang="en-US" sz="1600">
                          <a:latin typeface="Arial Nova" panose="020B0504020202020204" pitchFamily="34" charset="0"/>
                          <a:ea typeface="Roboto"/>
                        </a:rPr>
                        <a:t>Enrollment Primary Care Area</a:t>
                      </a:r>
                    </a:p>
                    <a:p>
                      <a:pPr marL="171450" indent="-171450">
                        <a:buFont typeface="Arial" panose="020B0604020202020204" pitchFamily="34" charset="0"/>
                        <a:buChar char="•"/>
                      </a:pPr>
                      <a:r>
                        <a:rPr lang="en-US" sz="1600">
                          <a:latin typeface="Arial Nova" panose="020B0504020202020204" pitchFamily="34" charset="0"/>
                          <a:ea typeface="Roboto"/>
                        </a:rPr>
                        <a:t>Enrollment Care Area</a:t>
                      </a:r>
                    </a:p>
                  </a:txBody>
                  <a:tcPr marL="146304" marR="146304" marT="73152" marB="73152">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34210"/>
                  </a:ext>
                </a:extLst>
              </a:tr>
              <a:tr h="1938528">
                <a:tc>
                  <a:txBody>
                    <a:bodyPr/>
                    <a:lstStyle/>
                    <a:p>
                      <a:r>
                        <a:rPr lang="en-US" sz="1800">
                          <a:solidFill>
                            <a:schemeClr val="bg2">
                              <a:lumMod val="10000"/>
                            </a:schemeClr>
                          </a:solidFill>
                          <a:latin typeface="Arial Nova" panose="020B0504020202020204" pitchFamily="34" charset="0"/>
                        </a:rPr>
                        <a:t>Key Metrics</a:t>
                      </a:r>
                    </a:p>
                  </a:txBody>
                  <a:tcPr marL="146304" marR="146304" marT="73152" marB="73152">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285750" indent="-285750">
                        <a:buFont typeface="Arial" panose="020B0604020202020204" pitchFamily="34" charset="0"/>
                        <a:buChar char="•"/>
                      </a:pPr>
                      <a:r>
                        <a:rPr lang="en-US" sz="1600">
                          <a:latin typeface="Arial Nova" panose="020B0504020202020204" pitchFamily="34" charset="0"/>
                          <a:ea typeface="Roboto"/>
                        </a:rPr>
                        <a:t>Staff performance score</a:t>
                      </a:r>
                    </a:p>
                    <a:p>
                      <a:pPr marL="285750" indent="-285750">
                        <a:buFont typeface="Arial" panose="020B0604020202020204" pitchFamily="34" charset="0"/>
                        <a:buChar char="•"/>
                      </a:pPr>
                      <a:r>
                        <a:rPr lang="en-US" sz="1600">
                          <a:latin typeface="Arial Nova" panose="020B0504020202020204" pitchFamily="34" charset="0"/>
                          <a:ea typeface="Roboto"/>
                        </a:rPr>
                        <a:t>Staff performance rank</a:t>
                      </a:r>
                    </a:p>
                    <a:p>
                      <a:pPr marL="285750" indent="-285750">
                        <a:buFont typeface="Arial" panose="020B0604020202020204" pitchFamily="34" charset="0"/>
                        <a:buChar char="•"/>
                      </a:pPr>
                      <a:r>
                        <a:rPr lang="en-US" sz="1600">
                          <a:latin typeface="Arial Nova" panose="020B0504020202020204" pitchFamily="34" charset="0"/>
                          <a:ea typeface="Roboto"/>
                        </a:rPr>
                        <a:t>Digital caseload</a:t>
                      </a:r>
                    </a:p>
                    <a:p>
                      <a:pPr marL="285750" indent="-285750">
                        <a:buFont typeface="Arial" panose="020B0604020202020204" pitchFamily="34" charset="0"/>
                        <a:buChar char="•"/>
                      </a:pPr>
                      <a:r>
                        <a:rPr lang="en-US" sz="1600">
                          <a:latin typeface="Arial Nova" panose="020B0504020202020204" pitchFamily="34" charset="0"/>
                          <a:ea typeface="Roboto"/>
                        </a:rPr>
                        <a:t>% caseload engaged</a:t>
                      </a:r>
                    </a:p>
                    <a:p>
                      <a:pPr marL="285750" indent="-285750">
                        <a:buFont typeface="Arial" panose="020B0604020202020204" pitchFamily="34" charset="0"/>
                        <a:buChar char="•"/>
                      </a:pPr>
                      <a:r>
                        <a:rPr lang="en-US" sz="1600">
                          <a:latin typeface="Arial Nova" panose="020B0504020202020204" pitchFamily="34" charset="0"/>
                          <a:ea typeface="Roboto"/>
                        </a:rPr>
                        <a:t>Conversion rate</a:t>
                      </a:r>
                    </a:p>
                    <a:p>
                      <a:pPr marL="285750" indent="-285750">
                        <a:buFont typeface="Arial" panose="020B0604020202020204" pitchFamily="34" charset="0"/>
                        <a:buChar char="•"/>
                      </a:pPr>
                      <a:r>
                        <a:rPr lang="en-US" sz="1600">
                          <a:latin typeface="Arial Nova" panose="020B0504020202020204" pitchFamily="34" charset="0"/>
                          <a:ea typeface="Roboto"/>
                        </a:rPr>
                        <a:t>New onboards</a:t>
                      </a:r>
                    </a:p>
                    <a:p>
                      <a:endParaRPr lang="en-US" sz="1600">
                        <a:latin typeface="Arial Nova" panose="020B0504020202020204" pitchFamily="34" charset="0"/>
                      </a:endParaRPr>
                    </a:p>
                  </a:txBody>
                  <a:tcPr marL="146304" marR="146304" marT="73152" marB="73152">
                    <a:lnL w="381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a:latin typeface="Arial Nova" panose="020B0504020202020204" pitchFamily="34" charset="0"/>
                          <a:ea typeface="Roboto"/>
                        </a:rPr>
                        <a:t>% caseload with med reminders</a:t>
                      </a:r>
                    </a:p>
                    <a:p>
                      <a:pPr marL="285750" indent="-285750">
                        <a:buFont typeface="Arial" panose="020B0604020202020204" pitchFamily="34" charset="0"/>
                        <a:buChar char="•"/>
                      </a:pPr>
                      <a:r>
                        <a:rPr lang="en-US" sz="1600">
                          <a:latin typeface="Arial Nova" panose="020B0504020202020204" pitchFamily="34" charset="0"/>
                          <a:ea typeface="Roboto"/>
                        </a:rPr>
                        <a:t># caseload with new med reminders</a:t>
                      </a:r>
                    </a:p>
                    <a:p>
                      <a:pPr marL="285750" indent="-285750">
                        <a:buFont typeface="Arial" panose="020B0604020202020204" pitchFamily="34" charset="0"/>
                        <a:buChar char="•"/>
                      </a:pPr>
                      <a:r>
                        <a:rPr lang="en-US" sz="1600">
                          <a:latin typeface="Arial Nova" panose="020B0504020202020204" pitchFamily="34" charset="0"/>
                          <a:ea typeface="Roboto"/>
                        </a:rPr>
                        <a:t># caseload messaged</a:t>
                      </a:r>
                    </a:p>
                    <a:p>
                      <a:pPr marL="285750" indent="-285750">
                        <a:buFont typeface="Arial" panose="020B0604020202020204" pitchFamily="34" charset="0"/>
                        <a:buChar char="•"/>
                      </a:pPr>
                      <a:r>
                        <a:rPr lang="en-US" sz="1600">
                          <a:latin typeface="Arial Nova" panose="020B0504020202020204" pitchFamily="34" charset="0"/>
                          <a:ea typeface="Roboto"/>
                        </a:rPr>
                        <a:t>% caseload with instructions</a:t>
                      </a:r>
                    </a:p>
                    <a:p>
                      <a:pPr marL="285750" indent="-285750">
                        <a:buFont typeface="Arial" panose="020B0604020202020204" pitchFamily="34" charset="0"/>
                        <a:buChar char="•"/>
                      </a:pPr>
                      <a:r>
                        <a:rPr lang="en-US" sz="1600">
                          <a:latin typeface="Arial Nova" panose="020B0504020202020204" pitchFamily="34" charset="0"/>
                          <a:ea typeface="Roboto"/>
                        </a:rPr>
                        <a:t># caseload with instructions</a:t>
                      </a:r>
                    </a:p>
                  </a:txBody>
                  <a:tcPr marL="146304" marR="146304" marT="73152" marB="73152">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6766232"/>
                  </a:ext>
                </a:extLst>
              </a:tr>
            </a:tbl>
          </a:graphicData>
        </a:graphic>
      </p:graphicFrame>
      <p:pic>
        <p:nvPicPr>
          <p:cNvPr id="7" name="Google Shape;921;p142">
            <a:extLst>
              <a:ext uri="{FF2B5EF4-FFF2-40B4-BE49-F238E27FC236}">
                <a16:creationId xmlns:a16="http://schemas.microsoft.com/office/drawing/2014/main" id="{FD6632D6-0249-9A01-6AE0-69BD802E9551}"/>
              </a:ext>
            </a:extLst>
          </p:cNvPr>
          <p:cNvPicPr preferRelativeResize="0"/>
          <p:nvPr/>
        </p:nvPicPr>
        <p:blipFill>
          <a:blip r:embed="rId2">
            <a:alphaModFix/>
          </a:blip>
          <a:stretch>
            <a:fillRect/>
          </a:stretch>
        </p:blipFill>
        <p:spPr>
          <a:xfrm>
            <a:off x="9652636" y="1652987"/>
            <a:ext cx="4840210" cy="4224318"/>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159860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9079"/>
            <a:ext cx="12305212" cy="1431161"/>
          </a:xfrm>
        </p:spPr>
        <p:txBody>
          <a:bodyPr/>
          <a:lstStyle/>
          <a:p>
            <a:pPr>
              <a:lnSpc>
                <a:spcPct val="100000"/>
              </a:lnSpc>
              <a:spcBef>
                <a:spcPts val="0"/>
              </a:spcBef>
              <a:buClrTx/>
              <a:defRPr/>
            </a:pPr>
            <a:r>
              <a:rPr lang="en-US" sz="1800" b="1">
                <a:solidFill>
                  <a:schemeClr val="bg2">
                    <a:lumMod val="10000"/>
                  </a:schemeClr>
                </a:solidFill>
              </a:rPr>
              <a:t>CUSTOMER INSIGHTS PORTAL REPORT SUMMARIES</a:t>
            </a:r>
            <a:br>
              <a:rPr lang="en-US">
                <a:solidFill>
                  <a:schemeClr val="bg2">
                    <a:lumMod val="10000"/>
                  </a:schemeClr>
                </a:solidFill>
                <a:sym typeface="Roboto"/>
              </a:rPr>
            </a:br>
            <a:r>
              <a:rPr lang="en-US">
                <a:sym typeface="Roboto"/>
              </a:rPr>
              <a:t>Member Activity R</a:t>
            </a:r>
            <a:r>
              <a:rPr lang="en-US"/>
              <a:t>eport</a:t>
            </a:r>
          </a:p>
          <a:p>
            <a:endParaRPr lang="en-US">
              <a:latin typeface="Arial Nova" panose="020B0504020202020204" pitchFamily="34" charset="0"/>
            </a:endParaRPr>
          </a:p>
        </p:txBody>
      </p:sp>
      <p:graphicFrame>
        <p:nvGraphicFramePr>
          <p:cNvPr id="6" name="Table 3">
            <a:extLst>
              <a:ext uri="{FF2B5EF4-FFF2-40B4-BE49-F238E27FC236}">
                <a16:creationId xmlns:a16="http://schemas.microsoft.com/office/drawing/2014/main" id="{80792D62-0960-E909-4F19-3FDDBA0C0896}"/>
              </a:ext>
            </a:extLst>
          </p:cNvPr>
          <p:cNvGraphicFramePr>
            <a:graphicFrameLocks noGrp="1"/>
          </p:cNvGraphicFramePr>
          <p:nvPr>
            <p:extLst>
              <p:ext uri="{D42A27DB-BD31-4B8C-83A1-F6EECF244321}">
                <p14:modId xmlns:p14="http://schemas.microsoft.com/office/powerpoint/2010/main" val="3566685513"/>
              </p:ext>
            </p:extLst>
          </p:nvPr>
        </p:nvGraphicFramePr>
        <p:xfrm>
          <a:off x="284716" y="1652986"/>
          <a:ext cx="9085390" cy="5108448"/>
        </p:xfrm>
        <a:graphic>
          <a:graphicData uri="http://schemas.openxmlformats.org/drawingml/2006/table">
            <a:tbl>
              <a:tblPr firstCol="1" bandRow="1">
                <a:tableStyleId>{5C22544A-7EE6-4342-B048-85BDC9FD1C3A}</a:tableStyleId>
              </a:tblPr>
              <a:tblGrid>
                <a:gridCol w="1770187">
                  <a:extLst>
                    <a:ext uri="{9D8B030D-6E8A-4147-A177-3AD203B41FA5}">
                      <a16:colId xmlns:a16="http://schemas.microsoft.com/office/drawing/2014/main" val="3596267226"/>
                    </a:ext>
                  </a:extLst>
                </a:gridCol>
                <a:gridCol w="3082835">
                  <a:extLst>
                    <a:ext uri="{9D8B030D-6E8A-4147-A177-3AD203B41FA5}">
                      <a16:colId xmlns:a16="http://schemas.microsoft.com/office/drawing/2014/main" val="2583787155"/>
                    </a:ext>
                  </a:extLst>
                </a:gridCol>
                <a:gridCol w="4232368">
                  <a:extLst>
                    <a:ext uri="{9D8B030D-6E8A-4147-A177-3AD203B41FA5}">
                      <a16:colId xmlns:a16="http://schemas.microsoft.com/office/drawing/2014/main" val="2562594581"/>
                    </a:ext>
                  </a:extLst>
                </a:gridCol>
              </a:tblGrid>
              <a:tr h="1487424">
                <a:tc>
                  <a:txBody>
                    <a:bodyPr/>
                    <a:lstStyle/>
                    <a:p>
                      <a:r>
                        <a:rPr lang="en-US" sz="1800" b="1" i="0" u="none" strike="noStrike" cap="none">
                          <a:solidFill>
                            <a:schemeClr val="bg2">
                              <a:lumMod val="10000"/>
                            </a:schemeClr>
                          </a:solidFill>
                          <a:latin typeface="Arial Nova" panose="020B0504020202020204" pitchFamily="34" charset="0"/>
                          <a:ea typeface="Roboto"/>
                          <a:cs typeface="+mn-cs"/>
                          <a:sym typeface="Arial"/>
                        </a:rPr>
                        <a:t>Purpose</a:t>
                      </a:r>
                    </a:p>
                  </a:txBody>
                  <a:tcPr marL="146304" marR="146304" marT="73152" marB="73152">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marL="171450" indent="-171450">
                        <a:buFont typeface="Arial"/>
                        <a:buChar char="•"/>
                      </a:pPr>
                      <a:r>
                        <a:rPr lang="en-US" sz="1600">
                          <a:latin typeface="Arial Nova" panose="020B0504020202020204" pitchFamily="34" charset="0"/>
                          <a:ea typeface="Roboto"/>
                        </a:rPr>
                        <a:t>Aggregates metrics related to member engagement, retention, and use of key app features. </a:t>
                      </a:r>
                    </a:p>
                    <a:p>
                      <a:pPr marL="171450" indent="-171450">
                        <a:buFont typeface="Arial"/>
                        <a:buChar char="•"/>
                      </a:pPr>
                      <a:r>
                        <a:rPr lang="en-US" sz="1600">
                          <a:latin typeface="Arial Nova" panose="020B0504020202020204" pitchFamily="34" charset="0"/>
                          <a:ea typeface="Roboto"/>
                        </a:rPr>
                        <a:t>Customers can filter the report by member segments to track engagement trends and app activity. </a:t>
                      </a:r>
                    </a:p>
                  </a:txBody>
                  <a:tcPr marL="146304" marR="146304" marT="73152" marB="73152">
                    <a:lnL w="381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r>
                        <a:rPr lang="en-US"/>
                        <a:t>Measure staff performance over time and increase efficiency using a single Staff Performance Score. There are 3 key sections that help break down performance at the individual level: Staff Performance by Week, Staff Performance Week over Week, and Staff Score Breakdown. </a:t>
                      </a:r>
                    </a:p>
                  </a:txBody>
                  <a:tcPr/>
                </a:tc>
                <a:extLst>
                  <a:ext uri="{0D108BD9-81ED-4DB2-BD59-A6C34878D82A}">
                    <a16:rowId xmlns:a16="http://schemas.microsoft.com/office/drawing/2014/main" val="3800726261"/>
                  </a:ext>
                </a:extLst>
              </a:tr>
              <a:tr h="1682496">
                <a:tc>
                  <a:txBody>
                    <a:bodyPr/>
                    <a:lstStyle/>
                    <a:p>
                      <a:r>
                        <a:rPr lang="en-US" sz="1800" b="1" i="0" u="none" strike="noStrike" cap="none">
                          <a:solidFill>
                            <a:schemeClr val="bg2">
                              <a:lumMod val="10000"/>
                            </a:schemeClr>
                          </a:solidFill>
                          <a:latin typeface="Arial Nova" panose="020B0504020202020204" pitchFamily="34" charset="0"/>
                          <a:ea typeface="Roboto"/>
                          <a:cs typeface="+mn-cs"/>
                          <a:sym typeface="Arial"/>
                        </a:rPr>
                        <a:t>Key Filters</a:t>
                      </a:r>
                    </a:p>
                  </a:txBody>
                  <a:tcPr marL="146304" marR="146304" marT="73152" marB="73152">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171450" indent="-171450">
                        <a:buFont typeface="Arial" panose="020B0604020202020204" pitchFamily="34" charset="0"/>
                        <a:buChar char="•"/>
                      </a:pPr>
                      <a:r>
                        <a:rPr lang="en-US" sz="1600">
                          <a:latin typeface="Arial Nova" panose="020B0504020202020204" pitchFamily="34" charset="0"/>
                          <a:ea typeface="Roboto"/>
                        </a:rPr>
                        <a:t>Enrollment Primary Care Area</a:t>
                      </a:r>
                    </a:p>
                    <a:p>
                      <a:pPr marL="171450" indent="-171450">
                        <a:buFont typeface="Arial" panose="020B0604020202020204" pitchFamily="34" charset="0"/>
                        <a:buChar char="•"/>
                      </a:pPr>
                      <a:r>
                        <a:rPr lang="en-US" sz="1600">
                          <a:latin typeface="Arial Nova" panose="020B0504020202020204" pitchFamily="34" charset="0"/>
                          <a:ea typeface="Roboto"/>
                        </a:rPr>
                        <a:t>Employer Group</a:t>
                      </a:r>
                    </a:p>
                    <a:p>
                      <a:pPr marL="171450" indent="-171450">
                        <a:buFont typeface="Arial" panose="020B0604020202020204" pitchFamily="34" charset="0"/>
                        <a:buChar char="•"/>
                      </a:pPr>
                      <a:r>
                        <a:rPr lang="en-US" sz="1600">
                          <a:latin typeface="Arial Nova" panose="020B0504020202020204" pitchFamily="34" charset="0"/>
                          <a:ea typeface="Roboto"/>
                        </a:rPr>
                        <a:t>Access Code Prefix</a:t>
                      </a:r>
                    </a:p>
                  </a:txBody>
                  <a:tcPr marL="146304" marR="146304" marT="73152" marB="73152">
                    <a:lnL w="381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a:latin typeface="Arial Nova" panose="020B0504020202020204" pitchFamily="34" charset="0"/>
                          <a:ea typeface="Roboto"/>
                        </a:rPr>
                        <a:t>Member Line of Business</a:t>
                      </a:r>
                    </a:p>
                    <a:p>
                      <a:pPr marL="171450" indent="-171450">
                        <a:buFont typeface="Arial" panose="020B0604020202020204" pitchFamily="34" charset="0"/>
                        <a:buChar char="•"/>
                      </a:pPr>
                      <a:r>
                        <a:rPr lang="en-US" sz="1600">
                          <a:latin typeface="Arial Nova" panose="020B0504020202020204" pitchFamily="34" charset="0"/>
                          <a:ea typeface="Roboto"/>
                        </a:rPr>
                        <a:t>Business Unit Code</a:t>
                      </a:r>
                    </a:p>
                    <a:p>
                      <a:pPr marL="171450" indent="-171450">
                        <a:buFont typeface="Arial" panose="020B0604020202020204" pitchFamily="34" charset="0"/>
                        <a:buChar char="•"/>
                      </a:pPr>
                      <a:r>
                        <a:rPr lang="en-US" sz="1600">
                          <a:latin typeface="Arial Nova" panose="020B0504020202020204" pitchFamily="34" charset="0"/>
                          <a:ea typeface="Roboto"/>
                        </a:rPr>
                        <a:t>Onboard Date</a:t>
                      </a:r>
                    </a:p>
                  </a:txBody>
                  <a:tcPr marL="146304" marR="146304" marT="73152" marB="73152">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34210"/>
                  </a:ext>
                </a:extLst>
              </a:tr>
              <a:tr h="1938528">
                <a:tc>
                  <a:txBody>
                    <a:bodyPr/>
                    <a:lstStyle/>
                    <a:p>
                      <a:r>
                        <a:rPr lang="en-US" sz="1800">
                          <a:solidFill>
                            <a:schemeClr val="bg2">
                              <a:lumMod val="10000"/>
                            </a:schemeClr>
                          </a:solidFill>
                          <a:latin typeface="Arial Nova" panose="020B0504020202020204" pitchFamily="34" charset="0"/>
                        </a:rPr>
                        <a:t>Key Metrics</a:t>
                      </a:r>
                    </a:p>
                  </a:txBody>
                  <a:tcPr marL="146304" marR="146304" marT="73152" marB="73152">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1450" indent="-171450">
                        <a:buFont typeface="Arial" panose="020B0604020202020204" pitchFamily="34" charset="0"/>
                        <a:buChar char="•"/>
                      </a:pPr>
                      <a:r>
                        <a:rPr lang="en-US" sz="1600">
                          <a:latin typeface="Arial Nova" panose="020B0504020202020204" pitchFamily="34" charset="0"/>
                          <a:ea typeface="Roboto"/>
                        </a:rPr>
                        <a:t>% members highly engaged, engaged, and never engaged</a:t>
                      </a:r>
                    </a:p>
                    <a:p>
                      <a:pPr marL="171450" indent="-171450">
                        <a:buFont typeface="Arial" panose="020B0604020202020204" pitchFamily="34" charset="0"/>
                        <a:buChar char="•"/>
                      </a:pPr>
                      <a:r>
                        <a:rPr lang="en-US" sz="1600">
                          <a:latin typeface="Arial Nova" panose="020B0504020202020204" pitchFamily="34" charset="0"/>
                          <a:ea typeface="Roboto"/>
                        </a:rPr>
                        <a:t>Distribution of days engaged in first 30 days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a:latin typeface="Arial Nova" panose="020B0504020202020204" pitchFamily="34" charset="0"/>
                          <a:ea typeface="Roboto"/>
                        </a:rPr>
                        <a:t>Activity metrics by engagement cohort</a:t>
                      </a:r>
                    </a:p>
                  </a:txBody>
                  <a:tcPr marL="146304" marR="146304" marT="73152" marB="73152">
                    <a:lnL w="381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a:latin typeface="Arial Nova" panose="020B0504020202020204" pitchFamily="34" charset="0"/>
                          <a:ea typeface="Roboto"/>
                        </a:rPr>
                        <a:t># members with access / on maintenance</a:t>
                      </a:r>
                    </a:p>
                    <a:p>
                      <a:pPr marL="171450" indent="-171450">
                        <a:buFont typeface="Arial" panose="020B0604020202020204" pitchFamily="34" charset="0"/>
                        <a:buChar char="•"/>
                      </a:pPr>
                      <a:r>
                        <a:rPr lang="en-US" sz="1600">
                          <a:latin typeface="Arial Nova" panose="020B0504020202020204" pitchFamily="34" charset="0"/>
                          <a:ea typeface="Roboto"/>
                        </a:rPr>
                        <a:t># members engaged / on maintenance</a:t>
                      </a:r>
                    </a:p>
                    <a:p>
                      <a:pPr marL="171450" indent="-171450">
                        <a:buFont typeface="Arial" panose="020B0604020202020204" pitchFamily="34" charset="0"/>
                        <a:buChar char="•"/>
                      </a:pPr>
                      <a:r>
                        <a:rPr lang="en-US" sz="1600">
                          <a:latin typeface="Arial Nova" panose="020B0504020202020204" pitchFamily="34" charset="0"/>
                          <a:ea typeface="Roboto"/>
                        </a:rPr>
                        <a:t>% members retained by onboard month, primary care area, day 7, 14, 30, 60, 90</a:t>
                      </a:r>
                    </a:p>
                  </a:txBody>
                  <a:tcPr marL="146304" marR="146304" marT="73152" marB="73152">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6766232"/>
                  </a:ext>
                </a:extLst>
              </a:tr>
            </a:tbl>
          </a:graphicData>
        </a:graphic>
      </p:graphicFrame>
      <p:grpSp>
        <p:nvGrpSpPr>
          <p:cNvPr id="3" name="Google Shape;909;p107">
            <a:extLst>
              <a:ext uri="{FF2B5EF4-FFF2-40B4-BE49-F238E27FC236}">
                <a16:creationId xmlns:a16="http://schemas.microsoft.com/office/drawing/2014/main" id="{3C0B393F-5030-610F-9E6C-1BE94D7C7089}"/>
              </a:ext>
            </a:extLst>
          </p:cNvPr>
          <p:cNvGrpSpPr/>
          <p:nvPr/>
        </p:nvGrpSpPr>
        <p:grpSpPr>
          <a:xfrm>
            <a:off x="11014289" y="972861"/>
            <a:ext cx="2819278" cy="6840854"/>
            <a:chOff x="6744369" y="-11"/>
            <a:chExt cx="1828806" cy="5066404"/>
          </a:xfrm>
        </p:grpSpPr>
        <p:sp>
          <p:nvSpPr>
            <p:cNvPr id="4" name="Google Shape;910;p107">
              <a:extLst>
                <a:ext uri="{FF2B5EF4-FFF2-40B4-BE49-F238E27FC236}">
                  <a16:creationId xmlns:a16="http://schemas.microsoft.com/office/drawing/2014/main" id="{E5A0BC10-565F-F1CE-F7AC-69B059DFDDAC}"/>
                </a:ext>
              </a:extLst>
            </p:cNvPr>
            <p:cNvSpPr/>
            <p:nvPr/>
          </p:nvSpPr>
          <p:spPr>
            <a:xfrm>
              <a:off x="6744375" y="-11"/>
              <a:ext cx="1828800" cy="5066400"/>
            </a:xfrm>
            <a:prstGeom prst="rect">
              <a:avLst/>
            </a:prstGeom>
            <a:solidFill>
              <a:srgbClr val="FFFFFF"/>
            </a:solidFill>
            <a:ln w="9525" cap="flat" cmpd="sng">
              <a:solidFill>
                <a:srgbClr val="F3F3F3"/>
              </a:solidFill>
              <a:prstDash val="solid"/>
              <a:round/>
              <a:headEnd type="none" w="sm" len="sm"/>
              <a:tailEnd type="none" w="sm" len="sm"/>
            </a:ln>
            <a:effectLst>
              <a:outerShdw blurRad="14288" dist="19050" dir="5400000" algn="bl" rotWithShape="0">
                <a:srgbClr val="000000">
                  <a:alpha val="50000"/>
                </a:srgbClr>
              </a:outerShdw>
            </a:effectLst>
          </p:spPr>
          <p:txBody>
            <a:bodyPr spcFirstLastPara="1" wrap="square" lIns="146280" tIns="146280" rIns="146280" bIns="146280" anchor="ctr" anchorCtr="0">
              <a:noAutofit/>
            </a:bodyPr>
            <a:lstStyle/>
            <a:p>
              <a:endParaRPr sz="2880"/>
            </a:p>
          </p:txBody>
        </p:sp>
        <p:grpSp>
          <p:nvGrpSpPr>
            <p:cNvPr id="5" name="Google Shape;911;p107">
              <a:extLst>
                <a:ext uri="{FF2B5EF4-FFF2-40B4-BE49-F238E27FC236}">
                  <a16:creationId xmlns:a16="http://schemas.microsoft.com/office/drawing/2014/main" id="{D51AE73D-799B-2EBD-00CC-C2C29CB8F11C}"/>
                </a:ext>
              </a:extLst>
            </p:cNvPr>
            <p:cNvGrpSpPr/>
            <p:nvPr/>
          </p:nvGrpSpPr>
          <p:grpSpPr>
            <a:xfrm>
              <a:off x="6744369" y="0"/>
              <a:ext cx="1828800" cy="5066394"/>
              <a:chOff x="6053094" y="0"/>
              <a:chExt cx="1828800" cy="5066394"/>
            </a:xfrm>
          </p:grpSpPr>
          <p:pic>
            <p:nvPicPr>
              <p:cNvPr id="8" name="Google Shape;912;p107">
                <a:extLst>
                  <a:ext uri="{FF2B5EF4-FFF2-40B4-BE49-F238E27FC236}">
                    <a16:creationId xmlns:a16="http://schemas.microsoft.com/office/drawing/2014/main" id="{1BB98FB5-89D8-8111-F853-5C7856B00C63}"/>
                  </a:ext>
                </a:extLst>
              </p:cNvPr>
              <p:cNvPicPr preferRelativeResize="0"/>
              <p:nvPr/>
            </p:nvPicPr>
            <p:blipFill rotWithShape="1">
              <a:blip r:embed="rId2">
                <a:alphaModFix/>
              </a:blip>
              <a:srcRect r="852"/>
              <a:stretch/>
            </p:blipFill>
            <p:spPr>
              <a:xfrm>
                <a:off x="6053094" y="235700"/>
                <a:ext cx="1828800" cy="2178302"/>
              </a:xfrm>
              <a:prstGeom prst="rect">
                <a:avLst/>
              </a:prstGeom>
              <a:noFill/>
              <a:ln>
                <a:noFill/>
              </a:ln>
            </p:spPr>
          </p:pic>
          <p:pic>
            <p:nvPicPr>
              <p:cNvPr id="9" name="Google Shape;913;p107">
                <a:extLst>
                  <a:ext uri="{FF2B5EF4-FFF2-40B4-BE49-F238E27FC236}">
                    <a16:creationId xmlns:a16="http://schemas.microsoft.com/office/drawing/2014/main" id="{A729B2FF-BD15-2E18-0382-7EAF116FF294}"/>
                  </a:ext>
                </a:extLst>
              </p:cNvPr>
              <p:cNvPicPr preferRelativeResize="0"/>
              <p:nvPr/>
            </p:nvPicPr>
            <p:blipFill rotWithShape="1">
              <a:blip r:embed="rId3">
                <a:alphaModFix/>
              </a:blip>
              <a:srcRect b="75192"/>
              <a:stretch/>
            </p:blipFill>
            <p:spPr>
              <a:xfrm>
                <a:off x="6053096" y="0"/>
                <a:ext cx="1828797" cy="235712"/>
              </a:xfrm>
              <a:prstGeom prst="rect">
                <a:avLst/>
              </a:prstGeom>
              <a:noFill/>
              <a:ln>
                <a:noFill/>
              </a:ln>
            </p:spPr>
          </p:pic>
          <p:pic>
            <p:nvPicPr>
              <p:cNvPr id="10" name="Google Shape;914;p107">
                <a:extLst>
                  <a:ext uri="{FF2B5EF4-FFF2-40B4-BE49-F238E27FC236}">
                    <a16:creationId xmlns:a16="http://schemas.microsoft.com/office/drawing/2014/main" id="{9DA9C942-A244-3741-7C23-E7F80326FEE3}"/>
                  </a:ext>
                </a:extLst>
              </p:cNvPr>
              <p:cNvPicPr preferRelativeResize="0"/>
              <p:nvPr/>
            </p:nvPicPr>
            <p:blipFill rotWithShape="1">
              <a:blip r:embed="rId4">
                <a:alphaModFix/>
              </a:blip>
              <a:srcRect b="53314"/>
              <a:stretch/>
            </p:blipFill>
            <p:spPr>
              <a:xfrm>
                <a:off x="6053094" y="2363876"/>
                <a:ext cx="1828800" cy="1276094"/>
              </a:xfrm>
              <a:prstGeom prst="rect">
                <a:avLst/>
              </a:prstGeom>
              <a:noFill/>
              <a:ln>
                <a:noFill/>
              </a:ln>
            </p:spPr>
          </p:pic>
          <p:pic>
            <p:nvPicPr>
              <p:cNvPr id="11" name="Google Shape;915;p107">
                <a:extLst>
                  <a:ext uri="{FF2B5EF4-FFF2-40B4-BE49-F238E27FC236}">
                    <a16:creationId xmlns:a16="http://schemas.microsoft.com/office/drawing/2014/main" id="{7328ED86-26E9-F3FE-6A79-0BB24F4ED202}"/>
                  </a:ext>
                </a:extLst>
              </p:cNvPr>
              <p:cNvPicPr preferRelativeResize="0"/>
              <p:nvPr/>
            </p:nvPicPr>
            <p:blipFill rotWithShape="1">
              <a:blip r:embed="rId4">
                <a:alphaModFix/>
              </a:blip>
              <a:srcRect t="46789" b="25169"/>
              <a:stretch/>
            </p:blipFill>
            <p:spPr>
              <a:xfrm>
                <a:off x="6053094" y="3639974"/>
                <a:ext cx="1828800" cy="772161"/>
              </a:xfrm>
              <a:prstGeom prst="rect">
                <a:avLst/>
              </a:prstGeom>
              <a:noFill/>
              <a:ln>
                <a:noFill/>
              </a:ln>
            </p:spPr>
          </p:pic>
          <p:pic>
            <p:nvPicPr>
              <p:cNvPr id="12" name="Google Shape;916;p107">
                <a:extLst>
                  <a:ext uri="{FF2B5EF4-FFF2-40B4-BE49-F238E27FC236}">
                    <a16:creationId xmlns:a16="http://schemas.microsoft.com/office/drawing/2014/main" id="{DEAB87C3-AEEE-251E-AD29-01278E2366A1}"/>
                  </a:ext>
                </a:extLst>
              </p:cNvPr>
              <p:cNvPicPr preferRelativeResize="0"/>
              <p:nvPr/>
            </p:nvPicPr>
            <p:blipFill rotWithShape="1">
              <a:blip r:embed="rId4">
                <a:alphaModFix/>
              </a:blip>
              <a:srcRect t="74829"/>
              <a:stretch/>
            </p:blipFill>
            <p:spPr>
              <a:xfrm>
                <a:off x="6053094" y="4375513"/>
                <a:ext cx="1828800" cy="690881"/>
              </a:xfrm>
              <a:prstGeom prst="rect">
                <a:avLst/>
              </a:prstGeom>
              <a:noFill/>
              <a:ln>
                <a:noFill/>
              </a:ln>
            </p:spPr>
          </p:pic>
        </p:grpSp>
      </p:grpSp>
    </p:spTree>
    <p:extLst>
      <p:ext uri="{BB962C8B-B14F-4D97-AF65-F5344CB8AC3E}">
        <p14:creationId xmlns:p14="http://schemas.microsoft.com/office/powerpoint/2010/main" val="873299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9079"/>
            <a:ext cx="12305212" cy="1431161"/>
          </a:xfrm>
        </p:spPr>
        <p:txBody>
          <a:bodyPr/>
          <a:lstStyle/>
          <a:p>
            <a:pPr>
              <a:lnSpc>
                <a:spcPct val="100000"/>
              </a:lnSpc>
              <a:spcBef>
                <a:spcPts val="0"/>
              </a:spcBef>
              <a:buClrTx/>
              <a:defRPr/>
            </a:pPr>
            <a:r>
              <a:rPr lang="en-US" sz="1800" b="1">
                <a:solidFill>
                  <a:schemeClr val="bg2">
                    <a:lumMod val="10000"/>
                  </a:schemeClr>
                </a:solidFill>
              </a:rPr>
              <a:t>CUSTOMER INSIGHTS PORTAL REPORT SUMMARIES</a:t>
            </a:r>
            <a:br>
              <a:rPr lang="en-US">
                <a:solidFill>
                  <a:schemeClr val="bg2">
                    <a:lumMod val="10000"/>
                  </a:schemeClr>
                </a:solidFill>
                <a:sym typeface="Roboto"/>
              </a:rPr>
            </a:br>
            <a:r>
              <a:rPr lang="en-US">
                <a:sym typeface="Roboto"/>
              </a:rPr>
              <a:t>Onboarding Details R</a:t>
            </a:r>
            <a:r>
              <a:rPr lang="en-US"/>
              <a:t>eport</a:t>
            </a:r>
          </a:p>
          <a:p>
            <a:endParaRPr lang="en-US">
              <a:latin typeface="Arial Nova" panose="020B0504020202020204" pitchFamily="34" charset="0"/>
            </a:endParaRPr>
          </a:p>
        </p:txBody>
      </p:sp>
      <p:graphicFrame>
        <p:nvGraphicFramePr>
          <p:cNvPr id="6" name="Table 3">
            <a:extLst>
              <a:ext uri="{FF2B5EF4-FFF2-40B4-BE49-F238E27FC236}">
                <a16:creationId xmlns:a16="http://schemas.microsoft.com/office/drawing/2014/main" id="{80792D62-0960-E909-4F19-3FDDBA0C0896}"/>
              </a:ext>
            </a:extLst>
          </p:cNvPr>
          <p:cNvGraphicFramePr>
            <a:graphicFrameLocks noGrp="1"/>
          </p:cNvGraphicFramePr>
          <p:nvPr>
            <p:extLst>
              <p:ext uri="{D42A27DB-BD31-4B8C-83A1-F6EECF244321}">
                <p14:modId xmlns:p14="http://schemas.microsoft.com/office/powerpoint/2010/main" val="3658153475"/>
              </p:ext>
            </p:extLst>
          </p:nvPr>
        </p:nvGraphicFramePr>
        <p:xfrm>
          <a:off x="284716" y="1652986"/>
          <a:ext cx="9085390" cy="5108448"/>
        </p:xfrm>
        <a:graphic>
          <a:graphicData uri="http://schemas.openxmlformats.org/drawingml/2006/table">
            <a:tbl>
              <a:tblPr firstCol="1" bandRow="1">
                <a:tableStyleId>{5C22544A-7EE6-4342-B048-85BDC9FD1C3A}</a:tableStyleId>
              </a:tblPr>
              <a:tblGrid>
                <a:gridCol w="1770187">
                  <a:extLst>
                    <a:ext uri="{9D8B030D-6E8A-4147-A177-3AD203B41FA5}">
                      <a16:colId xmlns:a16="http://schemas.microsoft.com/office/drawing/2014/main" val="3596267226"/>
                    </a:ext>
                  </a:extLst>
                </a:gridCol>
                <a:gridCol w="3082835">
                  <a:extLst>
                    <a:ext uri="{9D8B030D-6E8A-4147-A177-3AD203B41FA5}">
                      <a16:colId xmlns:a16="http://schemas.microsoft.com/office/drawing/2014/main" val="2583787155"/>
                    </a:ext>
                  </a:extLst>
                </a:gridCol>
                <a:gridCol w="4232368">
                  <a:extLst>
                    <a:ext uri="{9D8B030D-6E8A-4147-A177-3AD203B41FA5}">
                      <a16:colId xmlns:a16="http://schemas.microsoft.com/office/drawing/2014/main" val="2562594581"/>
                    </a:ext>
                  </a:extLst>
                </a:gridCol>
              </a:tblGrid>
              <a:tr h="1487424">
                <a:tc>
                  <a:txBody>
                    <a:bodyPr/>
                    <a:lstStyle/>
                    <a:p>
                      <a:r>
                        <a:rPr lang="en-US" sz="1800" b="1" i="0" u="none" strike="noStrike" cap="none">
                          <a:solidFill>
                            <a:schemeClr val="bg2">
                              <a:lumMod val="10000"/>
                            </a:schemeClr>
                          </a:solidFill>
                          <a:latin typeface="Arial Nova" panose="020B0504020202020204" pitchFamily="34" charset="0"/>
                          <a:ea typeface="Roboto"/>
                          <a:cs typeface="+mn-cs"/>
                          <a:sym typeface="Arial"/>
                        </a:rPr>
                        <a:t>Purpose</a:t>
                      </a:r>
                    </a:p>
                  </a:txBody>
                  <a:tcPr marL="146304" marR="146304" marT="73152" marB="73152">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marL="171450" indent="-171450">
                        <a:buFont typeface="Arial" panose="020B0604020202020204" pitchFamily="34" charset="0"/>
                        <a:buChar char="•"/>
                      </a:pPr>
                      <a:r>
                        <a:rPr lang="en-US" sz="1600">
                          <a:latin typeface="Arial Nova" panose="020B0504020202020204" pitchFamily="34" charset="0"/>
                        </a:rPr>
                        <a:t>Aggregates metrics related to onboarding, making it easy to identify trends and spot opportunities for improvement. </a:t>
                      </a:r>
                    </a:p>
                    <a:p>
                      <a:pPr marL="171450" indent="-171450">
                        <a:buFont typeface="Arial" panose="020B0604020202020204" pitchFamily="34" charset="0"/>
                        <a:buChar char="•"/>
                      </a:pPr>
                      <a:r>
                        <a:rPr lang="en-US" sz="1600">
                          <a:latin typeface="Arial Nova" panose="020B0504020202020204" pitchFamily="34" charset="0"/>
                        </a:rPr>
                        <a:t>Includes four sections: population, staff onboarding, self-onboarding, and member demographics.</a:t>
                      </a:r>
                      <a:endParaRPr lang="en-US" sz="1600" b="0" i="0" u="none" strike="noStrike" cap="none">
                        <a:solidFill>
                          <a:schemeClr val="dk1"/>
                        </a:solidFill>
                        <a:effectLst/>
                        <a:latin typeface="Arial Nova" panose="020B0504020202020204" pitchFamily="34" charset="0"/>
                        <a:ea typeface="+mn-ea"/>
                        <a:cs typeface="+mn-cs"/>
                        <a:sym typeface="Arial"/>
                      </a:endParaRPr>
                    </a:p>
                  </a:txBody>
                  <a:tcPr marL="146304" marR="146304" marT="73152" marB="73152">
                    <a:lnL w="381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r>
                        <a:rPr lang="en-US"/>
                        <a:t>Measure staff performance over time and increase efficiency using a single Staff Performance Score. There are 3 key sections that help break down performance at the individual level: Staff Performance by Week, Staff Performance Week over Week, and Staff Score Breakdown. </a:t>
                      </a:r>
                    </a:p>
                  </a:txBody>
                  <a:tcPr/>
                </a:tc>
                <a:extLst>
                  <a:ext uri="{0D108BD9-81ED-4DB2-BD59-A6C34878D82A}">
                    <a16:rowId xmlns:a16="http://schemas.microsoft.com/office/drawing/2014/main" val="3800726261"/>
                  </a:ext>
                </a:extLst>
              </a:tr>
              <a:tr h="1682496">
                <a:tc>
                  <a:txBody>
                    <a:bodyPr/>
                    <a:lstStyle/>
                    <a:p>
                      <a:r>
                        <a:rPr lang="en-US" sz="1800" b="1" i="0" u="none" strike="noStrike" cap="none">
                          <a:solidFill>
                            <a:schemeClr val="bg2">
                              <a:lumMod val="10000"/>
                            </a:schemeClr>
                          </a:solidFill>
                          <a:latin typeface="Arial Nova" panose="020B0504020202020204" pitchFamily="34" charset="0"/>
                          <a:ea typeface="Roboto"/>
                          <a:cs typeface="+mn-cs"/>
                          <a:sym typeface="Arial"/>
                        </a:rPr>
                        <a:t>Key Filters</a:t>
                      </a:r>
                    </a:p>
                  </a:txBody>
                  <a:tcPr marL="146304" marR="146304" marT="73152" marB="73152">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171450" indent="-171450">
                        <a:buFont typeface="Arial" panose="020B0604020202020204" pitchFamily="34" charset="0"/>
                        <a:buChar char="•"/>
                      </a:pPr>
                      <a:r>
                        <a:rPr lang="en-US" sz="1600">
                          <a:latin typeface="Arial Nova" panose="020B0504020202020204" pitchFamily="34" charset="0"/>
                          <a:ea typeface="Roboto"/>
                        </a:rPr>
                        <a:t>Enrollment Primary Care Area</a:t>
                      </a:r>
                    </a:p>
                    <a:p>
                      <a:pPr marL="171450" indent="-171450">
                        <a:buFont typeface="Arial" panose="020B0604020202020204" pitchFamily="34" charset="0"/>
                        <a:buChar char="•"/>
                      </a:pPr>
                      <a:r>
                        <a:rPr lang="en-US" sz="1600">
                          <a:latin typeface="Arial Nova" panose="020B0504020202020204" pitchFamily="34" charset="0"/>
                          <a:ea typeface="Roboto"/>
                        </a:rPr>
                        <a:t>Employer Group</a:t>
                      </a:r>
                    </a:p>
                    <a:p>
                      <a:pPr marL="171450" indent="-171450">
                        <a:buFont typeface="Arial" panose="020B0604020202020204" pitchFamily="34" charset="0"/>
                        <a:buChar char="•"/>
                      </a:pPr>
                      <a:r>
                        <a:rPr lang="en-US" sz="1600">
                          <a:latin typeface="Arial Nova" panose="020B0504020202020204" pitchFamily="34" charset="0"/>
                          <a:ea typeface="Roboto"/>
                        </a:rPr>
                        <a:t>Access Code Prefix</a:t>
                      </a:r>
                    </a:p>
                  </a:txBody>
                  <a:tcPr marL="146304" marR="146304" marT="73152" marB="73152">
                    <a:lnL w="381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a:latin typeface="Arial Nova" panose="020B0504020202020204" pitchFamily="34" charset="0"/>
                          <a:ea typeface="Roboto"/>
                        </a:rPr>
                        <a:t>Member Line of Business</a:t>
                      </a:r>
                    </a:p>
                    <a:p>
                      <a:pPr marL="171450" indent="-171450">
                        <a:buFont typeface="Arial" panose="020B0604020202020204" pitchFamily="34" charset="0"/>
                        <a:buChar char="•"/>
                      </a:pPr>
                      <a:r>
                        <a:rPr lang="en-US" sz="1600">
                          <a:latin typeface="Arial Nova" panose="020B0504020202020204" pitchFamily="34" charset="0"/>
                          <a:ea typeface="Roboto"/>
                        </a:rPr>
                        <a:t>Business Unit Code</a:t>
                      </a:r>
                    </a:p>
                    <a:p>
                      <a:pPr marL="171450" indent="-171450">
                        <a:buFont typeface="Arial" panose="020B0604020202020204" pitchFamily="34" charset="0"/>
                        <a:buChar char="•"/>
                      </a:pPr>
                      <a:r>
                        <a:rPr lang="en-US" sz="1600">
                          <a:latin typeface="Arial Nova" panose="020B0504020202020204" pitchFamily="34" charset="0"/>
                          <a:ea typeface="Roboto"/>
                        </a:rPr>
                        <a:t>Onboard Date</a:t>
                      </a:r>
                    </a:p>
                  </a:txBody>
                  <a:tcPr marL="146304" marR="146304" marT="73152" marB="73152">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34210"/>
                  </a:ext>
                </a:extLst>
              </a:tr>
              <a:tr h="1938528">
                <a:tc>
                  <a:txBody>
                    <a:bodyPr/>
                    <a:lstStyle/>
                    <a:p>
                      <a:r>
                        <a:rPr lang="en-US" sz="1800">
                          <a:solidFill>
                            <a:schemeClr val="bg2">
                              <a:lumMod val="10000"/>
                            </a:schemeClr>
                          </a:solidFill>
                          <a:latin typeface="Arial Nova" panose="020B0504020202020204" pitchFamily="34" charset="0"/>
                        </a:rPr>
                        <a:t>Key Metrics</a:t>
                      </a:r>
                    </a:p>
                  </a:txBody>
                  <a:tcPr marL="146304" marR="146304" marT="73152" marB="73152">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1450" indent="-171450">
                        <a:buFont typeface="Arial" panose="020B0604020202020204" pitchFamily="34" charset="0"/>
                        <a:buChar char="•"/>
                      </a:pPr>
                      <a:r>
                        <a:rPr lang="en-US" sz="1600">
                          <a:latin typeface="Arial Nova" panose="020B0504020202020204" pitchFamily="34" charset="0"/>
                          <a:ea typeface="Roboto"/>
                        </a:rPr>
                        <a:t># members invited </a:t>
                      </a:r>
                      <a:endParaRPr lang="en-US" sz="1600">
                        <a:latin typeface="Arial Nova" panose="020B0504020202020204" pitchFamily="34" charset="0"/>
                        <a:ea typeface="Roboto" panose="02000000000000000000" pitchFamily="2" charset="0"/>
                      </a:endParaRPr>
                    </a:p>
                    <a:p>
                      <a:pPr marL="171450" indent="-171450">
                        <a:buFont typeface="Arial" panose="020B0604020202020204" pitchFamily="34" charset="0"/>
                        <a:buChar char="•"/>
                      </a:pPr>
                      <a:r>
                        <a:rPr lang="en-US" sz="1600">
                          <a:latin typeface="Arial Nova" panose="020B0504020202020204" pitchFamily="34" charset="0"/>
                          <a:ea typeface="Roboto"/>
                        </a:rPr>
                        <a:t># members onboarded</a:t>
                      </a:r>
                    </a:p>
                    <a:p>
                      <a:pPr marL="171450" indent="-171450">
                        <a:buFont typeface="Arial" panose="020B0604020202020204" pitchFamily="34" charset="0"/>
                        <a:buChar char="•"/>
                      </a:pPr>
                      <a:r>
                        <a:rPr lang="en-US" sz="1600">
                          <a:latin typeface="Arial Nova" panose="020B0504020202020204" pitchFamily="34" charset="0"/>
                          <a:ea typeface="Roboto"/>
                        </a:rPr>
                        <a:t>Staff conversion rate</a:t>
                      </a:r>
                    </a:p>
                    <a:p>
                      <a:pPr marL="171450" indent="-171450">
                        <a:buFont typeface="Arial" panose="020B0604020202020204" pitchFamily="34" charset="0"/>
                        <a:buChar char="•"/>
                      </a:pPr>
                      <a:r>
                        <a:rPr lang="en-US" sz="1600">
                          <a:latin typeface="Arial Nova" panose="020B0504020202020204" pitchFamily="34" charset="0"/>
                          <a:ea typeface="Roboto"/>
                        </a:rPr>
                        <a:t># members self onboarded</a:t>
                      </a:r>
                    </a:p>
                    <a:p>
                      <a:pPr marL="171450" indent="-171450">
                        <a:buFont typeface="Arial" panose="020B0604020202020204" pitchFamily="34" charset="0"/>
                        <a:buChar char="•"/>
                      </a:pPr>
                      <a:r>
                        <a:rPr lang="en-US" sz="1600">
                          <a:latin typeface="Arial Nova" panose="020B0504020202020204" pitchFamily="34" charset="0"/>
                          <a:ea typeface="Roboto"/>
                        </a:rPr>
                        <a:t>Median days to onboard from staff invite</a:t>
                      </a:r>
                    </a:p>
                  </a:txBody>
                  <a:tcPr marL="146304" marR="146304" marT="73152" marB="73152">
                    <a:lnL w="381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600">
                          <a:latin typeface="Arial Nova" panose="020B0504020202020204" pitchFamily="34" charset="0"/>
                          <a:ea typeface="Roboto"/>
                        </a:rPr>
                        <a:t>Median touchpoints before onboard</a:t>
                      </a:r>
                    </a:p>
                    <a:p>
                      <a:pPr marL="171450" indent="-171450">
                        <a:buFont typeface="Arial" panose="020B0604020202020204" pitchFamily="34" charset="0"/>
                        <a:buChar char="•"/>
                      </a:pPr>
                      <a:r>
                        <a:rPr lang="en-US" sz="1600">
                          <a:latin typeface="Arial Nova" panose="020B0504020202020204" pitchFamily="34" charset="0"/>
                          <a:ea typeface="Roboto"/>
                        </a:rPr>
                        <a:t># members by age bucket</a:t>
                      </a:r>
                    </a:p>
                    <a:p>
                      <a:pPr marL="171450" indent="-171450">
                        <a:buFont typeface="Arial" panose="020B0604020202020204" pitchFamily="34" charset="0"/>
                        <a:buChar char="•"/>
                      </a:pPr>
                      <a:r>
                        <a:rPr lang="en-US" sz="1600">
                          <a:latin typeface="Arial Nova" panose="020B0504020202020204" pitchFamily="34" charset="0"/>
                          <a:ea typeface="Roboto"/>
                        </a:rPr>
                        <a:t># members by gender</a:t>
                      </a:r>
                    </a:p>
                  </a:txBody>
                  <a:tcPr marL="146304" marR="146304" marT="73152" marB="73152">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6766232"/>
                  </a:ext>
                </a:extLst>
              </a:tr>
            </a:tbl>
          </a:graphicData>
        </a:graphic>
      </p:graphicFrame>
      <p:grpSp>
        <p:nvGrpSpPr>
          <p:cNvPr id="17" name="Group 16">
            <a:extLst>
              <a:ext uri="{FF2B5EF4-FFF2-40B4-BE49-F238E27FC236}">
                <a16:creationId xmlns:a16="http://schemas.microsoft.com/office/drawing/2014/main" id="{F3E43104-734A-1E3A-DE9B-B66207A763F2}"/>
              </a:ext>
            </a:extLst>
          </p:cNvPr>
          <p:cNvGrpSpPr/>
          <p:nvPr/>
        </p:nvGrpSpPr>
        <p:grpSpPr>
          <a:xfrm>
            <a:off x="9629029" y="1875998"/>
            <a:ext cx="4716655" cy="4210660"/>
            <a:chOff x="9430766" y="2055880"/>
            <a:chExt cx="4716655" cy="4210660"/>
          </a:xfrm>
        </p:grpSpPr>
        <p:pic>
          <p:nvPicPr>
            <p:cNvPr id="7" name="Google Shape;894;p124">
              <a:extLst>
                <a:ext uri="{FF2B5EF4-FFF2-40B4-BE49-F238E27FC236}">
                  <a16:creationId xmlns:a16="http://schemas.microsoft.com/office/drawing/2014/main" id="{E0F4915C-5F75-2478-BFCC-89FD657974C9}"/>
                </a:ext>
              </a:extLst>
            </p:cNvPr>
            <p:cNvPicPr preferRelativeResize="0"/>
            <p:nvPr/>
          </p:nvPicPr>
          <p:blipFill rotWithShape="1">
            <a:blip r:embed="rId3">
              <a:alphaModFix/>
            </a:blip>
            <a:srcRect t="-3236" r="3390" b="90207"/>
            <a:stretch/>
          </p:blipFill>
          <p:spPr>
            <a:xfrm>
              <a:off x="9430766" y="2055880"/>
              <a:ext cx="4645856" cy="387382"/>
            </a:xfrm>
            <a:prstGeom prst="rect">
              <a:avLst/>
            </a:prstGeom>
            <a:noFill/>
            <a:ln>
              <a:noFill/>
            </a:ln>
          </p:spPr>
        </p:pic>
        <p:pic>
          <p:nvPicPr>
            <p:cNvPr id="13" name="Google Shape;896;p124">
              <a:extLst>
                <a:ext uri="{FF2B5EF4-FFF2-40B4-BE49-F238E27FC236}">
                  <a16:creationId xmlns:a16="http://schemas.microsoft.com/office/drawing/2014/main" id="{7F4989DB-70C7-EA52-2074-14B581D144C3}"/>
                </a:ext>
              </a:extLst>
            </p:cNvPr>
            <p:cNvPicPr preferRelativeResize="0"/>
            <p:nvPr/>
          </p:nvPicPr>
          <p:blipFill>
            <a:blip r:embed="rId4">
              <a:alphaModFix/>
            </a:blip>
            <a:stretch>
              <a:fillRect/>
            </a:stretch>
          </p:blipFill>
          <p:spPr>
            <a:xfrm>
              <a:off x="9430768" y="2463825"/>
              <a:ext cx="4716653" cy="2360437"/>
            </a:xfrm>
            <a:prstGeom prst="rect">
              <a:avLst/>
            </a:prstGeom>
            <a:noFill/>
            <a:ln>
              <a:noFill/>
            </a:ln>
          </p:spPr>
        </p:pic>
        <p:pic>
          <p:nvPicPr>
            <p:cNvPr id="14" name="Google Shape;898;p124">
              <a:extLst>
                <a:ext uri="{FF2B5EF4-FFF2-40B4-BE49-F238E27FC236}">
                  <a16:creationId xmlns:a16="http://schemas.microsoft.com/office/drawing/2014/main" id="{B766721C-1581-564D-96A0-1B0364C2990D}"/>
                </a:ext>
              </a:extLst>
            </p:cNvPr>
            <p:cNvPicPr preferRelativeResize="0"/>
            <p:nvPr/>
          </p:nvPicPr>
          <p:blipFill rotWithShape="1">
            <a:blip r:embed="rId5">
              <a:alphaModFix/>
            </a:blip>
            <a:srcRect b="56838"/>
            <a:stretch/>
          </p:blipFill>
          <p:spPr>
            <a:xfrm>
              <a:off x="9430786" y="5121458"/>
              <a:ext cx="4716630" cy="565749"/>
            </a:xfrm>
            <a:prstGeom prst="rect">
              <a:avLst/>
            </a:prstGeom>
            <a:noFill/>
            <a:ln>
              <a:noFill/>
            </a:ln>
          </p:spPr>
        </p:pic>
        <p:pic>
          <p:nvPicPr>
            <p:cNvPr id="15" name="Google Shape;899;p124">
              <a:extLst>
                <a:ext uri="{FF2B5EF4-FFF2-40B4-BE49-F238E27FC236}">
                  <a16:creationId xmlns:a16="http://schemas.microsoft.com/office/drawing/2014/main" id="{45DA5ABD-5F71-7FD3-A4CF-298A29A9CC70}"/>
                </a:ext>
              </a:extLst>
            </p:cNvPr>
            <p:cNvPicPr preferRelativeResize="0"/>
            <p:nvPr/>
          </p:nvPicPr>
          <p:blipFill rotWithShape="1">
            <a:blip r:embed="rId5">
              <a:alphaModFix/>
            </a:blip>
            <a:srcRect t="66489"/>
            <a:stretch/>
          </p:blipFill>
          <p:spPr>
            <a:xfrm>
              <a:off x="9430786" y="5827278"/>
              <a:ext cx="4716630" cy="439262"/>
            </a:xfrm>
            <a:prstGeom prst="rect">
              <a:avLst/>
            </a:prstGeom>
            <a:noFill/>
            <a:ln>
              <a:noFill/>
            </a:ln>
          </p:spPr>
        </p:pic>
        <p:sp>
          <p:nvSpPr>
            <p:cNvPr id="16" name="Rectangle 15">
              <a:extLst>
                <a:ext uri="{FF2B5EF4-FFF2-40B4-BE49-F238E27FC236}">
                  <a16:creationId xmlns:a16="http://schemas.microsoft.com/office/drawing/2014/main" id="{E1A17012-D956-2604-18E8-AD8D39E5830F}"/>
                </a:ext>
              </a:extLst>
            </p:cNvPr>
            <p:cNvSpPr/>
            <p:nvPr/>
          </p:nvSpPr>
          <p:spPr>
            <a:xfrm>
              <a:off x="9430766" y="2055880"/>
              <a:ext cx="4716650" cy="42106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ln>
                  <a:solidFill>
                    <a:sysClr val="windowText" lastClr="000000"/>
                  </a:solidFill>
                </a:ln>
                <a:noFill/>
              </a:endParaRPr>
            </a:p>
          </p:txBody>
        </p:sp>
      </p:grpSp>
    </p:spTree>
    <p:extLst>
      <p:ext uri="{BB962C8B-B14F-4D97-AF65-F5344CB8AC3E}">
        <p14:creationId xmlns:p14="http://schemas.microsoft.com/office/powerpoint/2010/main" val="25302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42641-FE68-C23B-BD1F-FC79A49998AA}"/>
              </a:ext>
            </a:extLst>
          </p:cNvPr>
          <p:cNvSpPr>
            <a:spLocks noGrp="1"/>
          </p:cNvSpPr>
          <p:nvPr>
            <p:ph type="body" sz="quarter" idx="10"/>
          </p:nvPr>
        </p:nvSpPr>
        <p:spPr/>
        <p:txBody>
          <a:bodyPr/>
          <a:lstStyle/>
          <a:p>
            <a:r>
              <a:rPr lang="en-US"/>
              <a:t>Stages of Change</a:t>
            </a:r>
          </a:p>
        </p:txBody>
      </p:sp>
      <p:sp>
        <p:nvSpPr>
          <p:cNvPr id="5" name="Slide Number Placeholder 4">
            <a:extLst>
              <a:ext uri="{FF2B5EF4-FFF2-40B4-BE49-F238E27FC236}">
                <a16:creationId xmlns:a16="http://schemas.microsoft.com/office/drawing/2014/main" id="{B6386024-B57B-DB78-BEA5-F546703D5819}"/>
              </a:ext>
            </a:extLst>
          </p:cNvPr>
          <p:cNvSpPr>
            <a:spLocks noGrp="1"/>
          </p:cNvSpPr>
          <p:nvPr>
            <p:ph type="sldNum" sz="quarter" idx="14"/>
          </p:nvPr>
        </p:nvSpPr>
        <p:spPr/>
        <p:txBody>
          <a:bodyPr/>
          <a:lstStyle/>
          <a:p>
            <a:fld id="{C0D0E87D-399F-EB4E-BCA3-C2811CAA7645}" type="slidenum">
              <a:rPr lang="en-US" smtClean="0"/>
              <a:pPr/>
              <a:t>5</a:t>
            </a:fld>
            <a:endParaRPr lang="en-US"/>
          </a:p>
        </p:txBody>
      </p:sp>
      <p:sp>
        <p:nvSpPr>
          <p:cNvPr id="21" name="Google Shape;165;p32">
            <a:extLst>
              <a:ext uri="{FF2B5EF4-FFF2-40B4-BE49-F238E27FC236}">
                <a16:creationId xmlns:a16="http://schemas.microsoft.com/office/drawing/2014/main" id="{EDAE1A94-F11E-C42A-EBAD-84A61B3688AB}"/>
              </a:ext>
            </a:extLst>
          </p:cNvPr>
          <p:cNvSpPr/>
          <p:nvPr/>
        </p:nvSpPr>
        <p:spPr>
          <a:xfrm>
            <a:off x="743100" y="1486575"/>
            <a:ext cx="913820" cy="913820"/>
          </a:xfrm>
          <a:prstGeom prst="ellipse">
            <a:avLst/>
          </a:prstGeom>
          <a:noFill/>
          <a:ln w="19050" cap="flat" cmpd="sng">
            <a:solidFill>
              <a:srgbClr val="00BEEE"/>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buFont typeface="Arial"/>
              <a:buNone/>
            </a:pPr>
            <a:r>
              <a:rPr lang="en" sz="2400" kern="0">
                <a:solidFill>
                  <a:srgbClr val="6A7179"/>
                </a:solidFill>
                <a:latin typeface="Arial Nova" panose="020B0504020202020204" pitchFamily="34" charset="0"/>
                <a:ea typeface="Roboto Light"/>
                <a:cs typeface="Roboto Light"/>
                <a:sym typeface="Roboto Light"/>
              </a:rPr>
              <a:t>1</a:t>
            </a:r>
            <a:endParaRPr sz="2400" kern="0">
              <a:solidFill>
                <a:srgbClr val="6A7179"/>
              </a:solidFill>
              <a:latin typeface="Arial Nova" panose="020B0504020202020204" pitchFamily="34" charset="0"/>
              <a:ea typeface="Roboto Light"/>
              <a:cs typeface="Roboto Light"/>
              <a:sym typeface="Roboto Light"/>
            </a:endParaRPr>
          </a:p>
        </p:txBody>
      </p:sp>
      <p:sp>
        <p:nvSpPr>
          <p:cNvPr id="22" name="Google Shape;166;p32">
            <a:extLst>
              <a:ext uri="{FF2B5EF4-FFF2-40B4-BE49-F238E27FC236}">
                <a16:creationId xmlns:a16="http://schemas.microsoft.com/office/drawing/2014/main" id="{D4AFFA4F-D3A7-7407-7DD3-2D7AFE812E65}"/>
              </a:ext>
            </a:extLst>
          </p:cNvPr>
          <p:cNvSpPr/>
          <p:nvPr/>
        </p:nvSpPr>
        <p:spPr>
          <a:xfrm>
            <a:off x="743100" y="3158199"/>
            <a:ext cx="913820" cy="913820"/>
          </a:xfrm>
          <a:prstGeom prst="ellipse">
            <a:avLst/>
          </a:prstGeom>
          <a:noFill/>
          <a:ln w="19050" cap="flat" cmpd="sng">
            <a:solidFill>
              <a:srgbClr val="00BEEE"/>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buFont typeface="Arial"/>
              <a:buNone/>
            </a:pPr>
            <a:r>
              <a:rPr lang="en" sz="2400" kern="0">
                <a:solidFill>
                  <a:srgbClr val="6A7179"/>
                </a:solidFill>
                <a:latin typeface="Arial Nova" panose="020B0504020202020204" pitchFamily="34" charset="0"/>
                <a:ea typeface="Roboto Light"/>
                <a:cs typeface="Roboto Light"/>
                <a:sym typeface="Roboto Light"/>
              </a:rPr>
              <a:t>2</a:t>
            </a:r>
            <a:endParaRPr sz="2400" kern="0">
              <a:solidFill>
                <a:srgbClr val="6A7179"/>
              </a:solidFill>
              <a:latin typeface="Arial Nova" panose="020B0504020202020204" pitchFamily="34" charset="0"/>
              <a:ea typeface="Roboto Light"/>
              <a:cs typeface="Roboto Light"/>
              <a:sym typeface="Roboto Light"/>
            </a:endParaRPr>
          </a:p>
        </p:txBody>
      </p:sp>
      <p:sp>
        <p:nvSpPr>
          <p:cNvPr id="23" name="Google Shape;167;p32">
            <a:extLst>
              <a:ext uri="{FF2B5EF4-FFF2-40B4-BE49-F238E27FC236}">
                <a16:creationId xmlns:a16="http://schemas.microsoft.com/office/drawing/2014/main" id="{D9076541-2E67-E60A-72E1-CF3173D63976}"/>
              </a:ext>
            </a:extLst>
          </p:cNvPr>
          <p:cNvSpPr/>
          <p:nvPr/>
        </p:nvSpPr>
        <p:spPr>
          <a:xfrm>
            <a:off x="743100" y="4829823"/>
            <a:ext cx="913820" cy="913820"/>
          </a:xfrm>
          <a:prstGeom prst="ellipse">
            <a:avLst/>
          </a:prstGeom>
          <a:noFill/>
          <a:ln w="19050" cap="flat" cmpd="sng">
            <a:solidFill>
              <a:srgbClr val="00BEEE"/>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buFont typeface="Arial"/>
              <a:buNone/>
            </a:pPr>
            <a:r>
              <a:rPr lang="en" sz="2400" kern="0">
                <a:solidFill>
                  <a:srgbClr val="6A7179"/>
                </a:solidFill>
                <a:latin typeface="Arial Nova" panose="020B0504020202020204" pitchFamily="34" charset="0"/>
                <a:ea typeface="Roboto Light"/>
                <a:cs typeface="Roboto Light"/>
                <a:sym typeface="Roboto Light"/>
              </a:rPr>
              <a:t>3</a:t>
            </a:r>
            <a:endParaRPr sz="2400" kern="0">
              <a:solidFill>
                <a:srgbClr val="6A7179"/>
              </a:solidFill>
              <a:latin typeface="Arial Nova" panose="020B0504020202020204" pitchFamily="34" charset="0"/>
              <a:ea typeface="Roboto Light"/>
              <a:cs typeface="Roboto Light"/>
              <a:sym typeface="Roboto Light"/>
            </a:endParaRPr>
          </a:p>
        </p:txBody>
      </p:sp>
      <p:sp>
        <p:nvSpPr>
          <p:cNvPr id="24" name="Google Shape;168;p32">
            <a:extLst>
              <a:ext uri="{FF2B5EF4-FFF2-40B4-BE49-F238E27FC236}">
                <a16:creationId xmlns:a16="http://schemas.microsoft.com/office/drawing/2014/main" id="{03AEAD42-8009-F06B-3045-88EE9F6168CE}"/>
              </a:ext>
            </a:extLst>
          </p:cNvPr>
          <p:cNvSpPr/>
          <p:nvPr/>
        </p:nvSpPr>
        <p:spPr>
          <a:xfrm>
            <a:off x="5886836" y="1486575"/>
            <a:ext cx="913820" cy="913820"/>
          </a:xfrm>
          <a:prstGeom prst="ellipse">
            <a:avLst/>
          </a:prstGeom>
          <a:noFill/>
          <a:ln w="19050" cap="flat" cmpd="sng">
            <a:solidFill>
              <a:srgbClr val="00BEEE"/>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buFont typeface="Arial"/>
              <a:buNone/>
            </a:pPr>
            <a:r>
              <a:rPr lang="en" sz="2400" kern="0">
                <a:solidFill>
                  <a:srgbClr val="6A7179"/>
                </a:solidFill>
                <a:latin typeface="Arial Nova" panose="020B0504020202020204" pitchFamily="34" charset="0"/>
                <a:ea typeface="Roboto Light"/>
                <a:cs typeface="Roboto Light"/>
                <a:sym typeface="Roboto Light"/>
              </a:rPr>
              <a:t>4</a:t>
            </a:r>
            <a:endParaRPr sz="2400" kern="0">
              <a:solidFill>
                <a:srgbClr val="6A7179"/>
              </a:solidFill>
              <a:latin typeface="Arial Nova" panose="020B0504020202020204" pitchFamily="34" charset="0"/>
              <a:ea typeface="Roboto Light"/>
              <a:cs typeface="Roboto Light"/>
              <a:sym typeface="Roboto Light"/>
            </a:endParaRPr>
          </a:p>
        </p:txBody>
      </p:sp>
      <p:sp>
        <p:nvSpPr>
          <p:cNvPr id="25" name="Google Shape;169;p32">
            <a:extLst>
              <a:ext uri="{FF2B5EF4-FFF2-40B4-BE49-F238E27FC236}">
                <a16:creationId xmlns:a16="http://schemas.microsoft.com/office/drawing/2014/main" id="{70AD8471-30A2-27A8-9338-1AEE22B2D760}"/>
              </a:ext>
            </a:extLst>
          </p:cNvPr>
          <p:cNvSpPr/>
          <p:nvPr/>
        </p:nvSpPr>
        <p:spPr>
          <a:xfrm>
            <a:off x="5886836" y="3158211"/>
            <a:ext cx="913820" cy="913820"/>
          </a:xfrm>
          <a:prstGeom prst="ellipse">
            <a:avLst/>
          </a:prstGeom>
          <a:noFill/>
          <a:ln w="19050" cap="flat" cmpd="sng">
            <a:solidFill>
              <a:srgbClr val="00BEEE"/>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buFont typeface="Arial"/>
              <a:buNone/>
            </a:pPr>
            <a:r>
              <a:rPr lang="en" sz="2400" kern="0">
                <a:solidFill>
                  <a:srgbClr val="6A7179"/>
                </a:solidFill>
                <a:latin typeface="Arial Nova" panose="020B0504020202020204" pitchFamily="34" charset="0"/>
                <a:ea typeface="Roboto Light"/>
                <a:cs typeface="Roboto Light"/>
                <a:sym typeface="Roboto Light"/>
              </a:rPr>
              <a:t>5</a:t>
            </a:r>
            <a:endParaRPr sz="2400" kern="0">
              <a:solidFill>
                <a:srgbClr val="6A7179"/>
              </a:solidFill>
              <a:latin typeface="Arial Nova" panose="020B0504020202020204" pitchFamily="34" charset="0"/>
              <a:ea typeface="Roboto Light"/>
              <a:cs typeface="Roboto Light"/>
              <a:sym typeface="Roboto Light"/>
            </a:endParaRPr>
          </a:p>
        </p:txBody>
      </p:sp>
      <p:sp>
        <p:nvSpPr>
          <p:cNvPr id="26" name="Google Shape;170;p32">
            <a:extLst>
              <a:ext uri="{FF2B5EF4-FFF2-40B4-BE49-F238E27FC236}">
                <a16:creationId xmlns:a16="http://schemas.microsoft.com/office/drawing/2014/main" id="{265D0AF0-2862-D241-1173-8A69A9078D63}"/>
              </a:ext>
            </a:extLst>
          </p:cNvPr>
          <p:cNvSpPr/>
          <p:nvPr/>
        </p:nvSpPr>
        <p:spPr>
          <a:xfrm>
            <a:off x="5886836" y="4829823"/>
            <a:ext cx="913820" cy="913820"/>
          </a:xfrm>
          <a:prstGeom prst="ellipse">
            <a:avLst/>
          </a:prstGeom>
          <a:noFill/>
          <a:ln w="19050" cap="flat" cmpd="sng">
            <a:solidFill>
              <a:srgbClr val="00BEEE"/>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buFont typeface="Arial"/>
              <a:buNone/>
            </a:pPr>
            <a:r>
              <a:rPr lang="en" sz="2400" kern="0">
                <a:solidFill>
                  <a:srgbClr val="6A7179"/>
                </a:solidFill>
                <a:latin typeface="Arial Nova" panose="020B0504020202020204" pitchFamily="34" charset="0"/>
                <a:ea typeface="Roboto Light"/>
                <a:cs typeface="Roboto Light"/>
                <a:sym typeface="Roboto Light"/>
              </a:rPr>
              <a:t>6</a:t>
            </a:r>
            <a:endParaRPr sz="2400" kern="0">
              <a:solidFill>
                <a:srgbClr val="6A7179"/>
              </a:solidFill>
              <a:latin typeface="Arial Nova" panose="020B0504020202020204" pitchFamily="34" charset="0"/>
              <a:ea typeface="Roboto Light"/>
              <a:cs typeface="Roboto Light"/>
              <a:sym typeface="Roboto Light"/>
            </a:endParaRPr>
          </a:p>
        </p:txBody>
      </p:sp>
      <p:sp>
        <p:nvSpPr>
          <p:cNvPr id="27" name="Google Shape;280;p49">
            <a:extLst>
              <a:ext uri="{FF2B5EF4-FFF2-40B4-BE49-F238E27FC236}">
                <a16:creationId xmlns:a16="http://schemas.microsoft.com/office/drawing/2014/main" id="{A240D9DE-6454-6C1F-FDEB-1142E6E2AF3B}"/>
              </a:ext>
            </a:extLst>
          </p:cNvPr>
          <p:cNvSpPr txBox="1">
            <a:spLocks/>
          </p:cNvSpPr>
          <p:nvPr/>
        </p:nvSpPr>
        <p:spPr>
          <a:xfrm>
            <a:off x="1909950" y="1680369"/>
            <a:ext cx="3166800" cy="393300"/>
          </a:xfrm>
          <a:prstGeom prst="rect">
            <a:avLst/>
          </a:prstGeom>
        </p:spPr>
        <p:txBody>
          <a:bodyPr spcFirstLastPara="1" wrap="square" lIns="91425" tIns="91425" rIns="91425" bIns="91425"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b="0"/>
              <a:t>Create a Vision</a:t>
            </a:r>
          </a:p>
        </p:txBody>
      </p:sp>
      <p:sp>
        <p:nvSpPr>
          <p:cNvPr id="28" name="Google Shape;281;p49">
            <a:extLst>
              <a:ext uri="{FF2B5EF4-FFF2-40B4-BE49-F238E27FC236}">
                <a16:creationId xmlns:a16="http://schemas.microsoft.com/office/drawing/2014/main" id="{418E8575-012F-34CC-B531-C45CE9330C52}"/>
              </a:ext>
            </a:extLst>
          </p:cNvPr>
          <p:cNvSpPr txBox="1">
            <a:spLocks/>
          </p:cNvSpPr>
          <p:nvPr/>
        </p:nvSpPr>
        <p:spPr>
          <a:xfrm>
            <a:off x="1909950" y="3418459"/>
            <a:ext cx="3166800" cy="393300"/>
          </a:xfrm>
          <a:prstGeom prst="rect">
            <a:avLst/>
          </a:prstGeom>
        </p:spPr>
        <p:txBody>
          <a:bodyPr spcFirstLastPara="1" wrap="square" lIns="91425" tIns="91425" rIns="91425" bIns="91425"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 b="0"/>
              <a:t>Define Your Goals</a:t>
            </a:r>
          </a:p>
        </p:txBody>
      </p:sp>
      <p:sp>
        <p:nvSpPr>
          <p:cNvPr id="29" name="Google Shape;282;p49">
            <a:extLst>
              <a:ext uri="{FF2B5EF4-FFF2-40B4-BE49-F238E27FC236}">
                <a16:creationId xmlns:a16="http://schemas.microsoft.com/office/drawing/2014/main" id="{DD61DE4C-108C-177C-531D-1AD04686B992}"/>
              </a:ext>
            </a:extLst>
          </p:cNvPr>
          <p:cNvSpPr txBox="1">
            <a:spLocks/>
          </p:cNvSpPr>
          <p:nvPr/>
        </p:nvSpPr>
        <p:spPr>
          <a:xfrm>
            <a:off x="1909950" y="5090083"/>
            <a:ext cx="4312176" cy="393300"/>
          </a:xfrm>
          <a:prstGeom prst="rect">
            <a:avLst/>
          </a:prstGeom>
        </p:spPr>
        <p:txBody>
          <a:bodyPr spcFirstLastPara="1" wrap="square" lIns="91425" tIns="91425" rIns="91425" bIns="91425"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b="0"/>
              <a:t>Stakeholder Involvement</a:t>
            </a:r>
          </a:p>
        </p:txBody>
      </p:sp>
      <p:sp>
        <p:nvSpPr>
          <p:cNvPr id="30" name="Google Shape;284;p49">
            <a:extLst>
              <a:ext uri="{FF2B5EF4-FFF2-40B4-BE49-F238E27FC236}">
                <a16:creationId xmlns:a16="http://schemas.microsoft.com/office/drawing/2014/main" id="{DF14CF5D-4A5D-1D8E-4DAA-A162F365EF34}"/>
              </a:ext>
            </a:extLst>
          </p:cNvPr>
          <p:cNvSpPr txBox="1">
            <a:spLocks/>
          </p:cNvSpPr>
          <p:nvPr/>
        </p:nvSpPr>
        <p:spPr>
          <a:xfrm>
            <a:off x="7053686" y="3430599"/>
            <a:ext cx="4785388" cy="393300"/>
          </a:xfrm>
          <a:prstGeom prst="rect">
            <a:avLst/>
          </a:prstGeom>
        </p:spPr>
        <p:txBody>
          <a:bodyPr spcFirstLastPara="1" wrap="square" lIns="91425" tIns="91425" rIns="91425" bIns="91425"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 b="0"/>
              <a:t>Enable and Implement Changes</a:t>
            </a:r>
          </a:p>
        </p:txBody>
      </p:sp>
      <p:sp>
        <p:nvSpPr>
          <p:cNvPr id="31" name="Google Shape;285;p49">
            <a:extLst>
              <a:ext uri="{FF2B5EF4-FFF2-40B4-BE49-F238E27FC236}">
                <a16:creationId xmlns:a16="http://schemas.microsoft.com/office/drawing/2014/main" id="{7A6B0D0B-C0D2-5459-D294-0491F4F9EDCF}"/>
              </a:ext>
            </a:extLst>
          </p:cNvPr>
          <p:cNvSpPr txBox="1">
            <a:spLocks/>
          </p:cNvSpPr>
          <p:nvPr/>
        </p:nvSpPr>
        <p:spPr>
          <a:xfrm>
            <a:off x="7053686" y="5102223"/>
            <a:ext cx="5988546" cy="393300"/>
          </a:xfrm>
          <a:prstGeom prst="rect">
            <a:avLst/>
          </a:prstGeom>
        </p:spPr>
        <p:txBody>
          <a:bodyPr spcFirstLastPara="1" wrap="square" lIns="91425" tIns="91425" rIns="91425" bIns="91425" anchor="ctr"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14999"/>
              </a:lnSpc>
              <a:buFont typeface="Arial" panose="020B0604020202020204" pitchFamily="34" charset="0"/>
              <a:buNone/>
            </a:pPr>
            <a:r>
              <a:rPr lang="en" b="0">
                <a:solidFill>
                  <a:srgbClr val="000000"/>
                </a:solidFill>
                <a:cs typeface="Arial"/>
              </a:rPr>
              <a:t>The Cycle: Build, Measure, Learn, Iterate </a:t>
            </a:r>
          </a:p>
        </p:txBody>
      </p:sp>
      <p:sp>
        <p:nvSpPr>
          <p:cNvPr id="32" name="Text Placeholder 2">
            <a:extLst>
              <a:ext uri="{FF2B5EF4-FFF2-40B4-BE49-F238E27FC236}">
                <a16:creationId xmlns:a16="http://schemas.microsoft.com/office/drawing/2014/main" id="{5EADE7D9-F32F-B215-7680-448C8E78C036}"/>
              </a:ext>
            </a:extLst>
          </p:cNvPr>
          <p:cNvSpPr txBox="1">
            <a:spLocks/>
          </p:cNvSpPr>
          <p:nvPr/>
        </p:nvSpPr>
        <p:spPr>
          <a:xfrm>
            <a:off x="7053686" y="1692359"/>
            <a:ext cx="3999900" cy="393600"/>
          </a:xfrm>
          <a:prstGeom prst="rect">
            <a:avLst/>
          </a:prstGeom>
        </p:spPr>
        <p:txBody>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15875" indent="0">
              <a:buFont typeface="Arial" panose="020B0604020202020204" pitchFamily="34" charset="0"/>
              <a:buNone/>
            </a:pPr>
            <a:r>
              <a:rPr lang="en-US" b="0"/>
              <a:t>Develop a Plan</a:t>
            </a:r>
          </a:p>
        </p:txBody>
      </p:sp>
    </p:spTree>
    <p:extLst>
      <p:ext uri="{BB962C8B-B14F-4D97-AF65-F5344CB8AC3E}">
        <p14:creationId xmlns:p14="http://schemas.microsoft.com/office/powerpoint/2010/main" val="266156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9079"/>
            <a:ext cx="12305212" cy="1431161"/>
          </a:xfrm>
        </p:spPr>
        <p:txBody>
          <a:bodyPr/>
          <a:lstStyle/>
          <a:p>
            <a:pPr>
              <a:lnSpc>
                <a:spcPct val="100000"/>
              </a:lnSpc>
              <a:spcBef>
                <a:spcPts val="0"/>
              </a:spcBef>
              <a:buClrTx/>
              <a:defRPr/>
            </a:pPr>
            <a:r>
              <a:rPr lang="en-US" sz="1800" b="1">
                <a:solidFill>
                  <a:schemeClr val="bg2">
                    <a:lumMod val="10000"/>
                  </a:schemeClr>
                </a:solidFill>
              </a:rPr>
              <a:t>CUSTOMER INSIGHTS PORTAL REPORT SUMMARIES</a:t>
            </a:r>
            <a:br>
              <a:rPr lang="en-US">
                <a:solidFill>
                  <a:schemeClr val="bg2">
                    <a:lumMod val="10000"/>
                  </a:schemeClr>
                </a:solidFill>
                <a:sym typeface="Roboto"/>
              </a:rPr>
            </a:br>
            <a:r>
              <a:rPr lang="en-US">
                <a:sym typeface="Roboto"/>
              </a:rPr>
              <a:t>Ecosystem Details R</a:t>
            </a:r>
            <a:r>
              <a:rPr lang="en-US"/>
              <a:t>eport</a:t>
            </a:r>
          </a:p>
          <a:p>
            <a:endParaRPr lang="en-US">
              <a:latin typeface="Arial Nova" panose="020B0504020202020204" pitchFamily="34" charset="0"/>
            </a:endParaRPr>
          </a:p>
        </p:txBody>
      </p:sp>
      <p:graphicFrame>
        <p:nvGraphicFramePr>
          <p:cNvPr id="6" name="Table 3">
            <a:extLst>
              <a:ext uri="{FF2B5EF4-FFF2-40B4-BE49-F238E27FC236}">
                <a16:creationId xmlns:a16="http://schemas.microsoft.com/office/drawing/2014/main" id="{80792D62-0960-E909-4F19-3FDDBA0C0896}"/>
              </a:ext>
            </a:extLst>
          </p:cNvPr>
          <p:cNvGraphicFramePr>
            <a:graphicFrameLocks noGrp="1"/>
          </p:cNvGraphicFramePr>
          <p:nvPr>
            <p:extLst>
              <p:ext uri="{D42A27DB-BD31-4B8C-83A1-F6EECF244321}">
                <p14:modId xmlns:p14="http://schemas.microsoft.com/office/powerpoint/2010/main" val="34473741"/>
              </p:ext>
            </p:extLst>
          </p:nvPr>
        </p:nvGraphicFramePr>
        <p:xfrm>
          <a:off x="284716" y="1652986"/>
          <a:ext cx="9085390" cy="5510784"/>
        </p:xfrm>
        <a:graphic>
          <a:graphicData uri="http://schemas.openxmlformats.org/drawingml/2006/table">
            <a:tbl>
              <a:tblPr firstCol="1" bandRow="1">
                <a:tableStyleId>{5C22544A-7EE6-4342-B048-85BDC9FD1C3A}</a:tableStyleId>
              </a:tblPr>
              <a:tblGrid>
                <a:gridCol w="1770187">
                  <a:extLst>
                    <a:ext uri="{9D8B030D-6E8A-4147-A177-3AD203B41FA5}">
                      <a16:colId xmlns:a16="http://schemas.microsoft.com/office/drawing/2014/main" val="3596267226"/>
                    </a:ext>
                  </a:extLst>
                </a:gridCol>
                <a:gridCol w="3082835">
                  <a:extLst>
                    <a:ext uri="{9D8B030D-6E8A-4147-A177-3AD203B41FA5}">
                      <a16:colId xmlns:a16="http://schemas.microsoft.com/office/drawing/2014/main" val="2583787155"/>
                    </a:ext>
                  </a:extLst>
                </a:gridCol>
                <a:gridCol w="4232368">
                  <a:extLst>
                    <a:ext uri="{9D8B030D-6E8A-4147-A177-3AD203B41FA5}">
                      <a16:colId xmlns:a16="http://schemas.microsoft.com/office/drawing/2014/main" val="2562594581"/>
                    </a:ext>
                  </a:extLst>
                </a:gridCol>
              </a:tblGrid>
              <a:tr h="1487424">
                <a:tc>
                  <a:txBody>
                    <a:bodyPr/>
                    <a:lstStyle/>
                    <a:p>
                      <a:r>
                        <a:rPr lang="en-US" sz="1800" b="1" i="0" u="none" strike="noStrike" cap="none">
                          <a:solidFill>
                            <a:schemeClr val="bg2">
                              <a:lumMod val="10000"/>
                            </a:schemeClr>
                          </a:solidFill>
                          <a:latin typeface="Arial Nova" panose="020B0504020202020204" pitchFamily="34" charset="0"/>
                          <a:ea typeface="Roboto"/>
                          <a:cs typeface="+mn-cs"/>
                          <a:sym typeface="Arial"/>
                        </a:rPr>
                        <a:t>Purpose</a:t>
                      </a:r>
                    </a:p>
                  </a:txBody>
                  <a:tcPr marL="146304" marR="146304" marT="73152" marB="73152">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marL="171450" indent="-171450">
                        <a:buFont typeface="Arial" panose="020B0604020202020204" pitchFamily="34" charset="0"/>
                        <a:buChar char="•"/>
                      </a:pPr>
                      <a:r>
                        <a:rPr lang="en-US" sz="1600">
                          <a:latin typeface="Arial Nova" panose="020B0504020202020204" pitchFamily="34" charset="0"/>
                        </a:rPr>
                        <a:t>One report for executives and account managers to broadly observe trends and current state metrics without needing to refer to multiple operational reports. </a:t>
                      </a:r>
                    </a:p>
                    <a:p>
                      <a:pPr marL="171450" lvl="0" indent="-171450">
                        <a:buFont typeface="Arial" panose="020B0604020202020204" pitchFamily="34" charset="0"/>
                        <a:buChar char="•"/>
                      </a:pPr>
                      <a:r>
                        <a:rPr lang="en-US" sz="1600">
                          <a:latin typeface="Arial Nova" panose="020B0504020202020204" pitchFamily="34" charset="0"/>
                        </a:rPr>
                        <a:t>Contains YTD metrics pertaining to member population onboarded, member subscriptions to programs, and aggregated staff counts.</a:t>
                      </a:r>
                    </a:p>
                  </a:txBody>
                  <a:tcPr marL="146304" marR="146304" marT="73152" marB="73152">
                    <a:lnL w="381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r>
                        <a:rPr lang="en-US"/>
                        <a:t>Measure staff performance over time and increase efficiency using a single Staff Performance Score. There are 3 key sections that help break down performance at the individual level: Staff Performance by Week, Staff Performance Week over Week, and Staff Score Breakdown. </a:t>
                      </a:r>
                    </a:p>
                  </a:txBody>
                  <a:tcPr/>
                </a:tc>
                <a:extLst>
                  <a:ext uri="{0D108BD9-81ED-4DB2-BD59-A6C34878D82A}">
                    <a16:rowId xmlns:a16="http://schemas.microsoft.com/office/drawing/2014/main" val="3800726261"/>
                  </a:ext>
                </a:extLst>
              </a:tr>
              <a:tr h="1682496">
                <a:tc>
                  <a:txBody>
                    <a:bodyPr/>
                    <a:lstStyle/>
                    <a:p>
                      <a:r>
                        <a:rPr lang="en-US" sz="1800" b="1" i="0" u="none" strike="noStrike" cap="none">
                          <a:solidFill>
                            <a:schemeClr val="bg2">
                              <a:lumMod val="10000"/>
                            </a:schemeClr>
                          </a:solidFill>
                          <a:latin typeface="Arial Nova" panose="020B0504020202020204" pitchFamily="34" charset="0"/>
                          <a:ea typeface="Roboto"/>
                          <a:cs typeface="+mn-cs"/>
                          <a:sym typeface="Arial"/>
                        </a:rPr>
                        <a:t>Key Filters</a:t>
                      </a:r>
                    </a:p>
                  </a:txBody>
                  <a:tcPr marL="146304" marR="146304" marT="73152" marB="73152">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171450" indent="-171450">
                        <a:buFont typeface="Arial" panose="020B0604020202020204" pitchFamily="34" charset="0"/>
                        <a:buChar char="•"/>
                      </a:pPr>
                      <a:r>
                        <a:rPr lang="en-US" sz="1600">
                          <a:latin typeface="Arial Nova" panose="020B0504020202020204" pitchFamily="34" charset="0"/>
                          <a:ea typeface="Roboto"/>
                        </a:rPr>
                        <a:t>Member Line of Business</a:t>
                      </a:r>
                    </a:p>
                    <a:p>
                      <a:pPr marL="171450" indent="-171450">
                        <a:buFont typeface="Arial" panose="020B0604020202020204" pitchFamily="34" charset="0"/>
                        <a:buChar char="•"/>
                      </a:pPr>
                      <a:r>
                        <a:rPr lang="en-US" sz="1600">
                          <a:latin typeface="Arial Nova" panose="020B0504020202020204" pitchFamily="34" charset="0"/>
                          <a:ea typeface="Roboto"/>
                        </a:rPr>
                        <a:t>Access Code Prefix</a:t>
                      </a:r>
                    </a:p>
                    <a:p>
                      <a:pPr marL="171450" indent="-171450">
                        <a:buFont typeface="Arial" panose="020B0604020202020204" pitchFamily="34" charset="0"/>
                        <a:buChar char="•"/>
                      </a:pPr>
                      <a:r>
                        <a:rPr lang="en-US" sz="1600">
                          <a:latin typeface="Arial Nova" panose="020B0504020202020204" pitchFamily="34" charset="0"/>
                          <a:ea typeface="Roboto"/>
                        </a:rPr>
                        <a:t>Business Unit Code</a:t>
                      </a:r>
                    </a:p>
                    <a:p>
                      <a:pPr marL="171450" indent="-171450">
                        <a:buFont typeface="Arial" panose="020B0604020202020204" pitchFamily="34" charset="0"/>
                        <a:buChar char="•"/>
                      </a:pPr>
                      <a:endParaRPr lang="en-US" sz="1600">
                        <a:latin typeface="Arial Nova" panose="020B0504020202020204" pitchFamily="34" charset="0"/>
                        <a:ea typeface="Roboto" panose="02000000000000000000" pitchFamily="2" charset="0"/>
                      </a:endParaRPr>
                    </a:p>
                  </a:txBody>
                  <a:tcPr marL="146304" marR="146304" marT="73152" marB="73152">
                    <a:lnL w="381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US" sz="1600">
                        <a:latin typeface="Arial Nova" panose="020B0504020202020204" pitchFamily="34" charset="0"/>
                        <a:ea typeface="Roboto" panose="02000000000000000000" pitchFamily="2" charset="0"/>
                      </a:endParaRPr>
                    </a:p>
                  </a:txBody>
                  <a:tcPr marL="146304" marR="146304" marT="73152" marB="73152">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34210"/>
                  </a:ext>
                </a:extLst>
              </a:tr>
              <a:tr h="1938528">
                <a:tc>
                  <a:txBody>
                    <a:bodyPr/>
                    <a:lstStyle/>
                    <a:p>
                      <a:r>
                        <a:rPr lang="en-US" sz="1800">
                          <a:solidFill>
                            <a:schemeClr val="bg2">
                              <a:lumMod val="10000"/>
                            </a:schemeClr>
                          </a:solidFill>
                          <a:latin typeface="Arial Nova" panose="020B0504020202020204" pitchFamily="34" charset="0"/>
                        </a:rPr>
                        <a:t>Key Metrics</a:t>
                      </a:r>
                    </a:p>
                  </a:txBody>
                  <a:tcPr marL="146304" marR="146304" marT="73152" marB="73152">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1450" indent="-171450">
                        <a:buFont typeface="Arial" panose="020B0604020202020204" pitchFamily="34" charset="0"/>
                        <a:buChar char="•"/>
                      </a:pPr>
                      <a:r>
                        <a:rPr lang="en-US" sz="1600">
                          <a:latin typeface="Arial Nova" panose="020B0504020202020204" pitchFamily="34" charset="0"/>
                          <a:ea typeface="Roboto"/>
                        </a:rPr>
                        <a:t>Members Onboard YTD</a:t>
                      </a:r>
                    </a:p>
                    <a:p>
                      <a:pPr marL="171450" indent="-171450">
                        <a:buFont typeface="Arial" panose="020B0604020202020204" pitchFamily="34" charset="0"/>
                        <a:buChar char="•"/>
                      </a:pPr>
                      <a:r>
                        <a:rPr lang="en-US" sz="1600">
                          <a:latin typeface="Arial Nova" panose="020B0504020202020204" pitchFamily="34" charset="0"/>
                          <a:ea typeface="Roboto"/>
                        </a:rPr>
                        <a:t>Staff Conversion rate YTD</a:t>
                      </a:r>
                    </a:p>
                    <a:p>
                      <a:pPr marL="171450" indent="-171450">
                        <a:buFont typeface="Arial" panose="020B0604020202020204" pitchFamily="34" charset="0"/>
                        <a:buChar char="•"/>
                      </a:pPr>
                      <a:r>
                        <a:rPr lang="en-US" sz="1600">
                          <a:latin typeface="Arial Nova" panose="020B0504020202020204" pitchFamily="34" charset="0"/>
                          <a:ea typeface="Roboto"/>
                        </a:rPr>
                        <a:t>Current member status</a:t>
                      </a:r>
                    </a:p>
                    <a:p>
                      <a:pPr marL="171450" indent="-171450">
                        <a:buFont typeface="Arial" panose="020B0604020202020204" pitchFamily="34" charset="0"/>
                        <a:buChar char="•"/>
                      </a:pPr>
                      <a:r>
                        <a:rPr lang="en-US" sz="1600">
                          <a:latin typeface="Arial Nova" panose="020B0504020202020204" pitchFamily="34" charset="0"/>
                          <a:ea typeface="Roboto"/>
                        </a:rPr>
                        <a:t>Avg program subscriptions per member</a:t>
                      </a:r>
                    </a:p>
                    <a:p>
                      <a:pPr marL="171450" indent="-171450">
                        <a:buFont typeface="Arial" panose="020B0604020202020204" pitchFamily="34" charset="0"/>
                        <a:buChar char="•"/>
                      </a:pPr>
                      <a:r>
                        <a:rPr lang="en-US" sz="1600">
                          <a:latin typeface="Arial Nova" panose="020B0504020202020204" pitchFamily="34" charset="0"/>
                          <a:ea typeface="Roboto"/>
                        </a:rPr>
                        <a:t># members without a subscription</a:t>
                      </a:r>
                    </a:p>
                    <a:p>
                      <a:pPr marL="171450" indent="-171450">
                        <a:buFont typeface="Arial" panose="020B0604020202020204" pitchFamily="34" charset="0"/>
                        <a:buChar char="•"/>
                      </a:pPr>
                      <a:r>
                        <a:rPr lang="en-US" sz="1600">
                          <a:latin typeface="Arial Nova" panose="020B0504020202020204" pitchFamily="34" charset="0"/>
                          <a:ea typeface="Roboto"/>
                        </a:rPr>
                        <a:t># members missing a primary</a:t>
                      </a:r>
                    </a:p>
                  </a:txBody>
                  <a:tcPr marL="146304" marR="146304" marT="73152" marB="73152">
                    <a:lnL w="381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a:latin typeface="Arial Nova" panose="020B0504020202020204" pitchFamily="34" charset="0"/>
                          <a:ea typeface="Roboto"/>
                        </a:rPr>
                        <a:t># subscriptions by program name YTD</a:t>
                      </a:r>
                    </a:p>
                    <a:p>
                      <a:pPr marL="171450" indent="-171450">
                        <a:buFont typeface="Arial" panose="020B0604020202020204" pitchFamily="34" charset="0"/>
                        <a:buChar char="•"/>
                      </a:pPr>
                      <a:r>
                        <a:rPr lang="en-US" sz="1600">
                          <a:latin typeface="Arial Nova" panose="020B0504020202020204" pitchFamily="34" charset="0"/>
                          <a:ea typeface="Roboto"/>
                        </a:rPr>
                        <a:t># staff with access</a:t>
                      </a:r>
                    </a:p>
                    <a:p>
                      <a:pPr marL="171450" indent="-171450">
                        <a:buFont typeface="Arial" panose="020B0604020202020204" pitchFamily="34" charset="0"/>
                        <a:buChar char="•"/>
                      </a:pPr>
                      <a:r>
                        <a:rPr lang="en-US" sz="1600">
                          <a:latin typeface="Arial Nova" panose="020B0504020202020204" pitchFamily="34" charset="0"/>
                          <a:ea typeface="Roboto"/>
                        </a:rPr>
                        <a:t># staff assigned as primary</a:t>
                      </a:r>
                    </a:p>
                    <a:p>
                      <a:pPr marL="171450" indent="-171450">
                        <a:buFont typeface="Arial" panose="020B0604020202020204" pitchFamily="34" charset="0"/>
                        <a:buChar char="•"/>
                      </a:pPr>
                      <a:r>
                        <a:rPr lang="en-US" sz="1600">
                          <a:latin typeface="Arial Nova" panose="020B0504020202020204" pitchFamily="34" charset="0"/>
                          <a:ea typeface="Roboto"/>
                        </a:rPr>
                        <a:t>Median primary members assigned</a:t>
                      </a:r>
                    </a:p>
                    <a:p>
                      <a:pPr marL="171450" indent="-171450">
                        <a:buFont typeface="Arial" panose="020B0604020202020204" pitchFamily="34" charset="0"/>
                        <a:buChar char="•"/>
                      </a:pPr>
                      <a:r>
                        <a:rPr lang="en-US" sz="1600">
                          <a:latin typeface="Arial Nova" panose="020B0504020202020204" pitchFamily="34" charset="0"/>
                          <a:ea typeface="Roboto"/>
                        </a:rPr>
                        <a:t># teams represented</a:t>
                      </a:r>
                    </a:p>
                  </a:txBody>
                  <a:tcPr marL="146304" marR="146304" marT="73152" marB="73152">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6766232"/>
                  </a:ext>
                </a:extLst>
              </a:tr>
            </a:tbl>
          </a:graphicData>
        </a:graphic>
      </p:graphicFrame>
      <p:pic>
        <p:nvPicPr>
          <p:cNvPr id="7" name="Google Shape;954;p126">
            <a:extLst>
              <a:ext uri="{FF2B5EF4-FFF2-40B4-BE49-F238E27FC236}">
                <a16:creationId xmlns:a16="http://schemas.microsoft.com/office/drawing/2014/main" id="{AC3A390D-B2A2-A081-40B8-8F74BE3F6912}"/>
              </a:ext>
            </a:extLst>
          </p:cNvPr>
          <p:cNvPicPr preferRelativeResize="0"/>
          <p:nvPr/>
        </p:nvPicPr>
        <p:blipFill>
          <a:blip r:embed="rId2">
            <a:alphaModFix/>
          </a:blip>
          <a:stretch>
            <a:fillRect/>
          </a:stretch>
        </p:blipFill>
        <p:spPr>
          <a:xfrm>
            <a:off x="9463347" y="1305483"/>
            <a:ext cx="4894944" cy="606607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989940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897F39-76C4-969F-8242-A867C7710B72}"/>
              </a:ext>
            </a:extLst>
          </p:cNvPr>
          <p:cNvSpPr>
            <a:spLocks noGrp="1"/>
          </p:cNvSpPr>
          <p:nvPr>
            <p:ph type="body" sz="quarter" idx="10"/>
          </p:nvPr>
        </p:nvSpPr>
        <p:spPr/>
        <p:txBody>
          <a:bodyPr/>
          <a:lstStyle/>
          <a:p>
            <a:r>
              <a:rPr lang="en-US"/>
              <a:t>Staff Performance Report</a:t>
            </a:r>
          </a:p>
        </p:txBody>
      </p:sp>
      <p:sp>
        <p:nvSpPr>
          <p:cNvPr id="3" name="Text Placeholder 2">
            <a:extLst>
              <a:ext uri="{FF2B5EF4-FFF2-40B4-BE49-F238E27FC236}">
                <a16:creationId xmlns:a16="http://schemas.microsoft.com/office/drawing/2014/main" id="{52B94AC5-E1F4-4952-038B-F89C2BCD870F}"/>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0D777235-49C0-D14B-6587-E18A4517508D}"/>
              </a:ext>
            </a:extLst>
          </p:cNvPr>
          <p:cNvSpPr>
            <a:spLocks noGrp="1"/>
          </p:cNvSpPr>
          <p:nvPr>
            <p:ph type="sldNum" sz="quarter" idx="14"/>
          </p:nvPr>
        </p:nvSpPr>
        <p:spPr/>
        <p:txBody>
          <a:bodyPr/>
          <a:lstStyle/>
          <a:p>
            <a:fld id="{C0D0E87D-399F-EB4E-BCA3-C2811CAA7645}" type="slidenum">
              <a:rPr lang="en-US" smtClean="0"/>
              <a:pPr/>
              <a:t>51</a:t>
            </a:fld>
            <a:endParaRPr lang="en-US"/>
          </a:p>
        </p:txBody>
      </p:sp>
    </p:spTree>
    <p:extLst>
      <p:ext uri="{BB962C8B-B14F-4D97-AF65-F5344CB8AC3E}">
        <p14:creationId xmlns:p14="http://schemas.microsoft.com/office/powerpoint/2010/main" val="963011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24468"/>
            <a:ext cx="12305212" cy="1400383"/>
          </a:xfrm>
        </p:spPr>
        <p:txBody>
          <a:bodyPr/>
          <a:lstStyle/>
          <a:p>
            <a:pPr>
              <a:lnSpc>
                <a:spcPct val="100000"/>
              </a:lnSpc>
              <a:spcBef>
                <a:spcPts val="0"/>
              </a:spcBef>
              <a:buClrTx/>
              <a:defRPr/>
            </a:pPr>
            <a:r>
              <a:rPr lang="en-US" sz="1800" b="1">
                <a:solidFill>
                  <a:schemeClr val="bg2">
                    <a:lumMod val="10000"/>
                  </a:schemeClr>
                </a:solidFill>
              </a:rPr>
              <a:t>STAFF PERFORMANCE REPORT</a:t>
            </a:r>
          </a:p>
          <a:p>
            <a:pPr>
              <a:lnSpc>
                <a:spcPct val="100000"/>
              </a:lnSpc>
              <a:spcBef>
                <a:spcPts val="0"/>
              </a:spcBef>
              <a:buClrTx/>
              <a:defRPr/>
            </a:pPr>
            <a:r>
              <a:rPr lang="en-US">
                <a:sym typeface="Roboto"/>
              </a:rPr>
              <a:t>Overview</a:t>
            </a:r>
            <a:endParaRPr lang="en-US"/>
          </a:p>
          <a:p>
            <a:endParaRPr lang="en-US">
              <a:latin typeface="Arial Nova" panose="020B0504020202020204" pitchFamily="34" charset="0"/>
            </a:endParaRPr>
          </a:p>
        </p:txBody>
      </p:sp>
      <p:sp>
        <p:nvSpPr>
          <p:cNvPr id="3" name="Text Placeholder 4">
            <a:extLst>
              <a:ext uri="{FF2B5EF4-FFF2-40B4-BE49-F238E27FC236}">
                <a16:creationId xmlns:a16="http://schemas.microsoft.com/office/drawing/2014/main" id="{F6F28EA7-5BF3-F070-F5F8-76A42631EBCD}"/>
              </a:ext>
            </a:extLst>
          </p:cNvPr>
          <p:cNvSpPr txBox="1">
            <a:spLocks/>
          </p:cNvSpPr>
          <p:nvPr/>
        </p:nvSpPr>
        <p:spPr>
          <a:xfrm>
            <a:off x="431073" y="2662517"/>
            <a:ext cx="8817857" cy="5009192"/>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lvl="0" indent="0" algn="l" rtl="0">
              <a:lnSpc>
                <a:spcPct val="114000"/>
              </a:lnSpc>
              <a:spcAft>
                <a:spcPts val="0"/>
              </a:spcAft>
              <a:buNone/>
            </a:pPr>
            <a:r>
              <a:rPr lang="en-US">
                <a:latin typeface="Arial Nova" panose="020B0504020202020204" pitchFamily="34" charset="0"/>
                <a:ea typeface="Roboto" panose="02000000000000000000" pitchFamily="2" charset="0"/>
              </a:rPr>
              <a:t>The </a:t>
            </a:r>
            <a:r>
              <a:rPr lang="en-US" b="1">
                <a:latin typeface="Arial Nova" panose="020B0504020202020204" pitchFamily="34" charset="0"/>
                <a:ea typeface="Roboto" panose="02000000000000000000" pitchFamily="2" charset="0"/>
              </a:rPr>
              <a:t>Staff Performance Score </a:t>
            </a:r>
            <a:r>
              <a:rPr lang="en-US">
                <a:latin typeface="Arial Nova" panose="020B0504020202020204" pitchFamily="34" charset="0"/>
                <a:ea typeface="Roboto" panose="02000000000000000000" pitchFamily="2" charset="0"/>
              </a:rPr>
              <a:t>is calculated based on staff actions proven to drive performance in Digital Care Management: </a:t>
            </a:r>
          </a:p>
          <a:p>
            <a:pPr marL="377190" lvl="0" indent="-285750" algn="l" rtl="0">
              <a:lnSpc>
                <a:spcPct val="114000"/>
              </a:lnSpc>
              <a:spcAft>
                <a:spcPts val="0"/>
              </a:spcAft>
              <a:buSzPct val="100000"/>
              <a:buFont typeface="Arial" panose="020B0604020202020204" pitchFamily="34" charset="0"/>
              <a:buChar char="•"/>
            </a:pPr>
            <a:r>
              <a:rPr lang="en-US">
                <a:latin typeface="Arial Nova" panose="020B0504020202020204" pitchFamily="34" charset="0"/>
                <a:ea typeface="Roboto" panose="02000000000000000000" pitchFamily="2" charset="0"/>
              </a:rPr>
              <a:t>Staff onboarding conversion rate</a:t>
            </a:r>
          </a:p>
          <a:p>
            <a:pPr marL="377190" lvl="0" indent="-285750" algn="l" rtl="0">
              <a:lnSpc>
                <a:spcPct val="114000"/>
              </a:lnSpc>
              <a:spcAft>
                <a:spcPts val="0"/>
              </a:spcAft>
              <a:buSzPct val="100000"/>
              <a:buFont typeface="Arial" panose="020B0604020202020204" pitchFamily="34" charset="0"/>
              <a:buChar char="•"/>
            </a:pPr>
            <a:r>
              <a:rPr lang="en-US">
                <a:latin typeface="Arial Nova" panose="020B0504020202020204" pitchFamily="34" charset="0"/>
                <a:ea typeface="Roboto" panose="02000000000000000000" pitchFamily="2" charset="0"/>
              </a:rPr>
              <a:t>Members with medication reminders</a:t>
            </a:r>
          </a:p>
          <a:p>
            <a:pPr marL="377190" lvl="0" indent="-285750" algn="l" rtl="0">
              <a:lnSpc>
                <a:spcPct val="114000"/>
              </a:lnSpc>
              <a:spcAft>
                <a:spcPts val="0"/>
              </a:spcAft>
              <a:buSzPct val="100000"/>
              <a:buFont typeface="Arial" panose="020B0604020202020204" pitchFamily="34" charset="0"/>
              <a:buChar char="•"/>
            </a:pPr>
            <a:r>
              <a:rPr lang="en-US">
                <a:latin typeface="Arial Nova" panose="020B0504020202020204" pitchFamily="34" charset="0"/>
                <a:ea typeface="Roboto" panose="02000000000000000000" pitchFamily="2" charset="0"/>
              </a:rPr>
              <a:t>Members to receive at least one message</a:t>
            </a:r>
          </a:p>
          <a:p>
            <a:pPr marL="377190" lvl="0" indent="-285750" algn="l" rtl="0">
              <a:lnSpc>
                <a:spcPct val="114000"/>
              </a:lnSpc>
              <a:spcAft>
                <a:spcPts val="0"/>
              </a:spcAft>
              <a:buSzPct val="100000"/>
              <a:buFont typeface="Arial" panose="020B0604020202020204" pitchFamily="34" charset="0"/>
              <a:buChar char="•"/>
            </a:pPr>
            <a:r>
              <a:rPr lang="en-US">
                <a:latin typeface="Arial Nova" panose="020B0504020202020204" pitchFamily="34" charset="0"/>
                <a:ea typeface="Roboto" panose="02000000000000000000" pitchFamily="2" charset="0"/>
              </a:rPr>
              <a:t>Members with instructions</a:t>
            </a:r>
            <a:endParaRPr lang="en-US">
              <a:latin typeface="Arial Nova" panose="020B0504020202020204" pitchFamily="34" charset="0"/>
              <a:ea typeface="Roboto" panose="02000000000000000000" pitchFamily="2" charset="0"/>
              <a:cs typeface="Roboto"/>
            </a:endParaRPr>
          </a:p>
          <a:p>
            <a:pPr>
              <a:lnSpc>
                <a:spcPct val="114000"/>
              </a:lnSpc>
            </a:pPr>
            <a:r>
              <a:rPr lang="en-US" b="1">
                <a:latin typeface="Arial Nova" panose="020B0504020202020204" pitchFamily="34" charset="0"/>
                <a:ea typeface="Roboto" panose="02000000000000000000" pitchFamily="2" charset="0"/>
                <a:cs typeface="Roboto"/>
              </a:rPr>
              <a:t>The report has three sections </a:t>
            </a:r>
            <a:r>
              <a:rPr lang="en-US">
                <a:latin typeface="Arial Nova" panose="020B0504020202020204" pitchFamily="34" charset="0"/>
                <a:ea typeface="Roboto" panose="02000000000000000000" pitchFamily="2" charset="0"/>
                <a:cs typeface="Roboto"/>
              </a:rPr>
              <a:t>that help break down performance at the individual level: </a:t>
            </a:r>
          </a:p>
          <a:p>
            <a:pPr marL="377190" lvl="2" indent="-285750">
              <a:lnSpc>
                <a:spcPct val="114000"/>
              </a:lnSpc>
              <a:buFont typeface="Arial" panose="020B0604020202020204" pitchFamily="34" charset="0"/>
              <a:buChar char="•"/>
            </a:pPr>
            <a:r>
              <a:rPr lang="en-US">
                <a:latin typeface="Arial Nova" panose="020B0504020202020204" pitchFamily="34" charset="0"/>
                <a:ea typeface="Roboto" panose="02000000000000000000" pitchFamily="2" charset="0"/>
                <a:cs typeface="Roboto"/>
              </a:rPr>
              <a:t>Staff Performance by Week</a:t>
            </a:r>
          </a:p>
          <a:p>
            <a:pPr marL="377190" lvl="2" indent="-285750">
              <a:lnSpc>
                <a:spcPct val="114000"/>
              </a:lnSpc>
              <a:buFont typeface="Arial" panose="020B0604020202020204" pitchFamily="34" charset="0"/>
              <a:buChar char="•"/>
            </a:pPr>
            <a:r>
              <a:rPr lang="en-US">
                <a:latin typeface="Arial Nova" panose="020B0504020202020204" pitchFamily="34" charset="0"/>
                <a:ea typeface="Roboto" panose="02000000000000000000" pitchFamily="2" charset="0"/>
                <a:cs typeface="Roboto"/>
              </a:rPr>
              <a:t>Staff Performance Week over Week</a:t>
            </a:r>
          </a:p>
          <a:p>
            <a:pPr marL="377190" lvl="2" indent="-285750">
              <a:lnSpc>
                <a:spcPct val="114000"/>
              </a:lnSpc>
              <a:buFont typeface="Arial" panose="020B0604020202020204" pitchFamily="34" charset="0"/>
              <a:buChar char="•"/>
            </a:pPr>
            <a:r>
              <a:rPr lang="en-US">
                <a:latin typeface="Arial Nova" panose="020B0504020202020204" pitchFamily="34" charset="0"/>
                <a:ea typeface="Roboto" panose="02000000000000000000" pitchFamily="2" charset="0"/>
                <a:cs typeface="Roboto"/>
              </a:rPr>
              <a:t>Staff Score Breakdown </a:t>
            </a:r>
            <a:endParaRPr lang="en-US">
              <a:latin typeface="Arial Nova" panose="020B0504020202020204" pitchFamily="34" charset="0"/>
              <a:ea typeface="Roboto" panose="02000000000000000000" pitchFamily="2" charset="0"/>
            </a:endParaRPr>
          </a:p>
          <a:p>
            <a:pPr>
              <a:lnSpc>
                <a:spcPct val="114000"/>
              </a:lnSpc>
            </a:pPr>
            <a:endParaRPr lang="en-US">
              <a:latin typeface="Arial Nova" panose="020B0504020202020204" pitchFamily="34" charset="0"/>
              <a:ea typeface="Roboto"/>
            </a:endParaRPr>
          </a:p>
        </p:txBody>
      </p:sp>
      <p:sp>
        <p:nvSpPr>
          <p:cNvPr id="5" name="TextBox 4">
            <a:extLst>
              <a:ext uri="{FF2B5EF4-FFF2-40B4-BE49-F238E27FC236}">
                <a16:creationId xmlns:a16="http://schemas.microsoft.com/office/drawing/2014/main" id="{3E384C0D-2AAB-7A09-307C-5056660C7B11}"/>
              </a:ext>
            </a:extLst>
          </p:cNvPr>
          <p:cNvSpPr txBox="1"/>
          <p:nvPr/>
        </p:nvSpPr>
        <p:spPr>
          <a:xfrm>
            <a:off x="431073" y="1695127"/>
            <a:ext cx="11546067" cy="697114"/>
          </a:xfrm>
          <a:prstGeom prst="rect">
            <a:avLst/>
          </a:prstGeom>
          <a:noFill/>
        </p:spPr>
        <p:txBody>
          <a:bodyPr wrap="square">
            <a:spAutoFit/>
          </a:bodyPr>
          <a:lstStyle/>
          <a:p>
            <a:pPr>
              <a:lnSpc>
                <a:spcPct val="114000"/>
              </a:lnSpc>
            </a:pPr>
            <a:r>
              <a:rPr lang="en-US">
                <a:latin typeface="Arial Nova" panose="020B0504020202020204" pitchFamily="34" charset="0"/>
                <a:ea typeface="Roboto"/>
              </a:rPr>
              <a:t>The Staff Performance report measures staff performance over time and helps increase efficiency using a single </a:t>
            </a:r>
            <a:r>
              <a:rPr lang="en-US" b="1">
                <a:latin typeface="Arial Nova" panose="020B0504020202020204" pitchFamily="34" charset="0"/>
                <a:ea typeface="Roboto"/>
              </a:rPr>
              <a:t>Staff Performance Score</a:t>
            </a:r>
            <a:r>
              <a:rPr lang="en-US">
                <a:latin typeface="Arial Nova" panose="020B0504020202020204" pitchFamily="34" charset="0"/>
                <a:ea typeface="Roboto"/>
              </a:rPr>
              <a:t>. </a:t>
            </a:r>
          </a:p>
        </p:txBody>
      </p:sp>
      <p:pic>
        <p:nvPicPr>
          <p:cNvPr id="9" name="Google Shape;859;p118">
            <a:extLst>
              <a:ext uri="{FF2B5EF4-FFF2-40B4-BE49-F238E27FC236}">
                <a16:creationId xmlns:a16="http://schemas.microsoft.com/office/drawing/2014/main" id="{AC7966D7-3D74-6DCB-FFB8-13787F506B2A}"/>
              </a:ext>
            </a:extLst>
          </p:cNvPr>
          <p:cNvPicPr preferRelativeResize="0"/>
          <p:nvPr/>
        </p:nvPicPr>
        <p:blipFill>
          <a:blip r:embed="rId2">
            <a:alphaModFix/>
          </a:blip>
          <a:stretch>
            <a:fillRect/>
          </a:stretch>
        </p:blipFill>
        <p:spPr>
          <a:xfrm>
            <a:off x="9267733" y="3351209"/>
            <a:ext cx="4918848" cy="269829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469529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24468"/>
            <a:ext cx="12305212" cy="1400383"/>
          </a:xfrm>
        </p:spPr>
        <p:txBody>
          <a:bodyPr/>
          <a:lstStyle/>
          <a:p>
            <a:pPr>
              <a:lnSpc>
                <a:spcPct val="100000"/>
              </a:lnSpc>
              <a:spcBef>
                <a:spcPts val="0"/>
              </a:spcBef>
              <a:buClrTx/>
              <a:defRPr/>
            </a:pPr>
            <a:r>
              <a:rPr lang="en-US" sz="1800" b="1">
                <a:solidFill>
                  <a:schemeClr val="bg2">
                    <a:lumMod val="10000"/>
                  </a:schemeClr>
                </a:solidFill>
              </a:rPr>
              <a:t>STAFF PERFORMANCE REPORT</a:t>
            </a:r>
          </a:p>
          <a:p>
            <a:pPr>
              <a:lnSpc>
                <a:spcPct val="100000"/>
              </a:lnSpc>
              <a:spcBef>
                <a:spcPts val="0"/>
              </a:spcBef>
              <a:buClrTx/>
              <a:defRPr/>
            </a:pPr>
            <a:r>
              <a:rPr lang="en-US">
                <a:sym typeface="Roboto"/>
              </a:rPr>
              <a:t>Example staff performance score calculation</a:t>
            </a:r>
            <a:endParaRPr lang="en-US"/>
          </a:p>
          <a:p>
            <a:endParaRPr lang="en-US">
              <a:latin typeface="Arial Nova" panose="020B0504020202020204" pitchFamily="34" charset="0"/>
            </a:endParaRPr>
          </a:p>
        </p:txBody>
      </p:sp>
      <p:graphicFrame>
        <p:nvGraphicFramePr>
          <p:cNvPr id="4" name="Google Shape;903;p141">
            <a:extLst>
              <a:ext uri="{FF2B5EF4-FFF2-40B4-BE49-F238E27FC236}">
                <a16:creationId xmlns:a16="http://schemas.microsoft.com/office/drawing/2014/main" id="{19A380C3-1626-3B7D-A49D-9F6C33D315B2}"/>
              </a:ext>
            </a:extLst>
          </p:cNvPr>
          <p:cNvGraphicFramePr/>
          <p:nvPr>
            <p:extLst>
              <p:ext uri="{D42A27DB-BD31-4B8C-83A1-F6EECF244321}">
                <p14:modId xmlns:p14="http://schemas.microsoft.com/office/powerpoint/2010/main" val="732269078"/>
              </p:ext>
            </p:extLst>
          </p:nvPr>
        </p:nvGraphicFramePr>
        <p:xfrm>
          <a:off x="575961" y="2335581"/>
          <a:ext cx="13251800" cy="2243120"/>
        </p:xfrm>
        <a:graphic>
          <a:graphicData uri="http://schemas.openxmlformats.org/drawingml/2006/table">
            <a:tbl>
              <a:tblPr>
                <a:noFill/>
              </a:tblPr>
              <a:tblGrid>
                <a:gridCol w="1980600">
                  <a:extLst>
                    <a:ext uri="{9D8B030D-6E8A-4147-A177-3AD203B41FA5}">
                      <a16:colId xmlns:a16="http://schemas.microsoft.com/office/drawing/2014/main" val="20000"/>
                    </a:ext>
                  </a:extLst>
                </a:gridCol>
                <a:gridCol w="2817800">
                  <a:extLst>
                    <a:ext uri="{9D8B030D-6E8A-4147-A177-3AD203B41FA5}">
                      <a16:colId xmlns:a16="http://schemas.microsoft.com/office/drawing/2014/main" val="20001"/>
                    </a:ext>
                  </a:extLst>
                </a:gridCol>
                <a:gridCol w="2817800">
                  <a:extLst>
                    <a:ext uri="{9D8B030D-6E8A-4147-A177-3AD203B41FA5}">
                      <a16:colId xmlns:a16="http://schemas.microsoft.com/office/drawing/2014/main" val="20002"/>
                    </a:ext>
                  </a:extLst>
                </a:gridCol>
                <a:gridCol w="2817800">
                  <a:extLst>
                    <a:ext uri="{9D8B030D-6E8A-4147-A177-3AD203B41FA5}">
                      <a16:colId xmlns:a16="http://schemas.microsoft.com/office/drawing/2014/main" val="20003"/>
                    </a:ext>
                  </a:extLst>
                </a:gridCol>
                <a:gridCol w="2817800">
                  <a:extLst>
                    <a:ext uri="{9D8B030D-6E8A-4147-A177-3AD203B41FA5}">
                      <a16:colId xmlns:a16="http://schemas.microsoft.com/office/drawing/2014/main" val="20004"/>
                    </a:ext>
                  </a:extLst>
                </a:gridCol>
              </a:tblGrid>
              <a:tr h="877760">
                <a:tc>
                  <a:txBody>
                    <a:bodyPr/>
                    <a:lstStyle/>
                    <a:p>
                      <a:pPr marL="0" lvl="0" indent="0" algn="ctr" rtl="0">
                        <a:spcBef>
                          <a:spcPts val="0"/>
                        </a:spcBef>
                        <a:spcAft>
                          <a:spcPts val="0"/>
                        </a:spcAft>
                        <a:buNone/>
                      </a:pPr>
                      <a:r>
                        <a:rPr lang="en" sz="1600" b="1">
                          <a:solidFill>
                            <a:schemeClr val="bg1"/>
                          </a:solidFill>
                          <a:latin typeface="Arial Nova" panose="020B0504020202020204" pitchFamily="34" charset="0"/>
                          <a:ea typeface="Roboto"/>
                          <a:cs typeface="Roboto"/>
                          <a:sym typeface="Roboto"/>
                        </a:rPr>
                        <a:t>Metric</a:t>
                      </a:r>
                      <a:endParaRPr sz="1900">
                        <a:solidFill>
                          <a:schemeClr val="bg1"/>
                        </a:solidFill>
                        <a:latin typeface="Arial Nova" panose="020B0504020202020204" pitchFamily="34" charset="0"/>
                        <a:ea typeface="Roboto Light"/>
                        <a:cs typeface="Roboto Light"/>
                        <a:sym typeface="Roboto Light"/>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1"/>
                    </a:solidFill>
                  </a:tcPr>
                </a:tc>
                <a:tc>
                  <a:txBody>
                    <a:bodyPr/>
                    <a:lstStyle/>
                    <a:p>
                      <a:pPr marL="0" lvl="0" indent="0" algn="ctr" rtl="0">
                        <a:spcBef>
                          <a:spcPts val="0"/>
                        </a:spcBef>
                        <a:spcAft>
                          <a:spcPts val="0"/>
                        </a:spcAft>
                        <a:buNone/>
                      </a:pPr>
                      <a:r>
                        <a:rPr lang="en" sz="1600" b="1">
                          <a:solidFill>
                            <a:schemeClr val="bg1"/>
                          </a:solidFill>
                          <a:latin typeface="Arial Nova" panose="020B0504020202020204" pitchFamily="34" charset="0"/>
                          <a:ea typeface="Roboto"/>
                          <a:cs typeface="Roboto"/>
                          <a:sym typeface="Roboto"/>
                        </a:rPr>
                        <a:t>Staff Conversion Rate</a:t>
                      </a:r>
                      <a:br>
                        <a:rPr lang="en" sz="1600" b="1">
                          <a:solidFill>
                            <a:schemeClr val="bg1"/>
                          </a:solidFill>
                          <a:latin typeface="Arial Nova" panose="020B0504020202020204" pitchFamily="34" charset="0"/>
                          <a:ea typeface="Roboto"/>
                          <a:cs typeface="Roboto"/>
                          <a:sym typeface="Roboto"/>
                        </a:rPr>
                      </a:br>
                      <a:r>
                        <a:rPr lang="en" sz="1600" b="1">
                          <a:solidFill>
                            <a:schemeClr val="bg1"/>
                          </a:solidFill>
                          <a:latin typeface="Arial Nova" panose="020B0504020202020204" pitchFamily="34" charset="0"/>
                          <a:ea typeface="Roboto"/>
                          <a:cs typeface="Roboto"/>
                          <a:sym typeface="Roboto"/>
                        </a:rPr>
                        <a:t>(4 weeks)</a:t>
                      </a:r>
                      <a:endParaRPr sz="1600" b="1">
                        <a:solidFill>
                          <a:schemeClr val="bg1"/>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1"/>
                    </a:solidFill>
                  </a:tcPr>
                </a:tc>
                <a:tc>
                  <a:txBody>
                    <a:bodyPr/>
                    <a:lstStyle/>
                    <a:p>
                      <a:pPr marL="0" lvl="0" indent="0" algn="ctr" rtl="0">
                        <a:spcBef>
                          <a:spcPts val="0"/>
                        </a:spcBef>
                        <a:spcAft>
                          <a:spcPts val="0"/>
                        </a:spcAft>
                        <a:buNone/>
                      </a:pPr>
                      <a:r>
                        <a:rPr lang="en" sz="1600" b="1">
                          <a:solidFill>
                            <a:schemeClr val="bg1"/>
                          </a:solidFill>
                          <a:latin typeface="Arial Nova" panose="020B0504020202020204" pitchFamily="34" charset="0"/>
                          <a:ea typeface="Roboto"/>
                          <a:cs typeface="Roboto"/>
                          <a:sym typeface="Roboto"/>
                        </a:rPr>
                        <a:t>% of Members with </a:t>
                      </a:r>
                      <a:br>
                        <a:rPr lang="en" sz="1600" b="1">
                          <a:solidFill>
                            <a:schemeClr val="bg1"/>
                          </a:solidFill>
                          <a:latin typeface="Arial Nova" panose="020B0504020202020204" pitchFamily="34" charset="0"/>
                          <a:ea typeface="Roboto"/>
                          <a:cs typeface="Roboto"/>
                          <a:sym typeface="Roboto"/>
                        </a:rPr>
                      </a:br>
                      <a:r>
                        <a:rPr lang="en" sz="1600" b="1">
                          <a:solidFill>
                            <a:schemeClr val="bg1"/>
                          </a:solidFill>
                          <a:latin typeface="Arial Nova" panose="020B0504020202020204" pitchFamily="34" charset="0"/>
                          <a:ea typeface="Roboto"/>
                          <a:cs typeface="Roboto"/>
                          <a:sym typeface="Roboto"/>
                        </a:rPr>
                        <a:t>Med Reminders</a:t>
                      </a:r>
                      <a:endParaRPr sz="1600" b="1">
                        <a:solidFill>
                          <a:schemeClr val="bg1"/>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1"/>
                    </a:solidFill>
                  </a:tcPr>
                </a:tc>
                <a:tc>
                  <a:txBody>
                    <a:bodyPr/>
                    <a:lstStyle/>
                    <a:p>
                      <a:pPr marL="0" lvl="0" indent="0" algn="ctr" rtl="0">
                        <a:spcBef>
                          <a:spcPts val="0"/>
                        </a:spcBef>
                        <a:spcAft>
                          <a:spcPts val="0"/>
                        </a:spcAft>
                        <a:buNone/>
                      </a:pPr>
                      <a:r>
                        <a:rPr lang="en" sz="1600" b="1">
                          <a:solidFill>
                            <a:schemeClr val="bg1"/>
                          </a:solidFill>
                          <a:latin typeface="Arial Nova" panose="020B0504020202020204" pitchFamily="34" charset="0"/>
                          <a:ea typeface="Roboto"/>
                          <a:cs typeface="Roboto"/>
                          <a:sym typeface="Roboto"/>
                        </a:rPr>
                        <a:t>% of Members who received at least one message</a:t>
                      </a:r>
                      <a:endParaRPr sz="1600" b="1">
                        <a:solidFill>
                          <a:schemeClr val="bg1"/>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1"/>
                    </a:solidFill>
                  </a:tcPr>
                </a:tc>
                <a:tc>
                  <a:txBody>
                    <a:bodyPr/>
                    <a:lstStyle/>
                    <a:p>
                      <a:pPr marL="0" lvl="0" indent="0" algn="ctr" rtl="0">
                        <a:spcBef>
                          <a:spcPts val="0"/>
                        </a:spcBef>
                        <a:spcAft>
                          <a:spcPts val="0"/>
                        </a:spcAft>
                        <a:buNone/>
                      </a:pPr>
                      <a:r>
                        <a:rPr lang="en" sz="1600" b="1">
                          <a:solidFill>
                            <a:schemeClr val="bg1"/>
                          </a:solidFill>
                          <a:latin typeface="Arial Nova" panose="020B0504020202020204" pitchFamily="34" charset="0"/>
                          <a:ea typeface="Roboto"/>
                          <a:cs typeface="Roboto"/>
                          <a:sym typeface="Roboto"/>
                        </a:rPr>
                        <a:t>% of Member </a:t>
                      </a:r>
                      <a:br>
                        <a:rPr lang="en" sz="1600" b="1">
                          <a:solidFill>
                            <a:schemeClr val="bg1"/>
                          </a:solidFill>
                          <a:latin typeface="Arial Nova" panose="020B0504020202020204" pitchFamily="34" charset="0"/>
                          <a:ea typeface="Roboto"/>
                          <a:cs typeface="Roboto"/>
                          <a:sym typeface="Roboto"/>
                        </a:rPr>
                      </a:br>
                      <a:r>
                        <a:rPr lang="en" sz="1600" b="1">
                          <a:solidFill>
                            <a:schemeClr val="bg1"/>
                          </a:solidFill>
                          <a:latin typeface="Arial Nova" panose="020B0504020202020204" pitchFamily="34" charset="0"/>
                          <a:ea typeface="Roboto"/>
                          <a:cs typeface="Roboto"/>
                          <a:sym typeface="Roboto"/>
                        </a:rPr>
                        <a:t>with Instructions</a:t>
                      </a:r>
                      <a:endParaRPr sz="1600" b="1">
                        <a:solidFill>
                          <a:schemeClr val="bg1"/>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682680">
                <a:tc>
                  <a:txBody>
                    <a:bodyPr/>
                    <a:lstStyle/>
                    <a:p>
                      <a:pPr marL="0" lvl="0" indent="0" algn="l" rtl="0">
                        <a:spcBef>
                          <a:spcPts val="0"/>
                        </a:spcBef>
                        <a:spcAft>
                          <a:spcPts val="0"/>
                        </a:spcAft>
                        <a:buNone/>
                      </a:pPr>
                      <a:r>
                        <a:rPr lang="en" sz="1600" b="1">
                          <a:solidFill>
                            <a:srgbClr val="1F2327"/>
                          </a:solidFill>
                          <a:latin typeface="Arial Nova" panose="020B0504020202020204" pitchFamily="34" charset="0"/>
                          <a:ea typeface="Roboto"/>
                          <a:cs typeface="Roboto"/>
                          <a:sym typeface="Roboto"/>
                        </a:rPr>
                        <a:t>% Weighted</a:t>
                      </a:r>
                      <a:endParaRPr sz="1600" b="1">
                        <a:solidFill>
                          <a:srgbClr val="1F2327"/>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lvl="0" indent="0" algn="ctr" rtl="0">
                        <a:spcBef>
                          <a:spcPts val="0"/>
                        </a:spcBef>
                        <a:spcAft>
                          <a:spcPts val="0"/>
                        </a:spcAft>
                        <a:buNone/>
                      </a:pPr>
                      <a:r>
                        <a:rPr lang="en" sz="1600">
                          <a:solidFill>
                            <a:srgbClr val="222222"/>
                          </a:solidFill>
                          <a:latin typeface="Arial Nova" panose="020B0504020202020204" pitchFamily="34" charset="0"/>
                          <a:ea typeface="Roboto"/>
                          <a:cs typeface="Roboto"/>
                          <a:sym typeface="Roboto"/>
                        </a:rPr>
                        <a:t>28%</a:t>
                      </a:r>
                      <a:endParaRPr sz="1600">
                        <a:solidFill>
                          <a:srgbClr val="222222"/>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lvl="0" indent="0" algn="ctr" rtl="0">
                        <a:lnSpc>
                          <a:spcPct val="100000"/>
                        </a:lnSpc>
                        <a:spcBef>
                          <a:spcPts val="0"/>
                        </a:spcBef>
                        <a:spcAft>
                          <a:spcPts val="1000"/>
                        </a:spcAft>
                        <a:buNone/>
                      </a:pPr>
                      <a:r>
                        <a:rPr lang="en" sz="1600">
                          <a:solidFill>
                            <a:srgbClr val="222222"/>
                          </a:solidFill>
                          <a:latin typeface="Arial Nova" panose="020B0504020202020204" pitchFamily="34" charset="0"/>
                          <a:ea typeface="Roboto"/>
                          <a:cs typeface="Roboto"/>
                          <a:sym typeface="Roboto"/>
                        </a:rPr>
                        <a:t>28%</a:t>
                      </a:r>
                      <a:endParaRPr sz="1600">
                        <a:solidFill>
                          <a:srgbClr val="222222"/>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lvl="0" indent="0" algn="ctr" rtl="0">
                        <a:lnSpc>
                          <a:spcPct val="100000"/>
                        </a:lnSpc>
                        <a:spcBef>
                          <a:spcPts val="0"/>
                        </a:spcBef>
                        <a:spcAft>
                          <a:spcPts val="1000"/>
                        </a:spcAft>
                        <a:buNone/>
                      </a:pPr>
                      <a:r>
                        <a:rPr lang="en" sz="1600">
                          <a:solidFill>
                            <a:srgbClr val="222222"/>
                          </a:solidFill>
                          <a:latin typeface="Arial Nova" panose="020B0504020202020204" pitchFamily="34" charset="0"/>
                          <a:ea typeface="Roboto"/>
                          <a:cs typeface="Roboto"/>
                          <a:sym typeface="Roboto"/>
                        </a:rPr>
                        <a:t>28%</a:t>
                      </a:r>
                      <a:endParaRPr sz="1600">
                        <a:solidFill>
                          <a:srgbClr val="222222"/>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lvl="0" indent="0" algn="ctr" rtl="0">
                        <a:spcBef>
                          <a:spcPts val="0"/>
                        </a:spcBef>
                        <a:spcAft>
                          <a:spcPts val="0"/>
                        </a:spcAft>
                        <a:buNone/>
                      </a:pPr>
                      <a:r>
                        <a:rPr lang="en" sz="1600">
                          <a:solidFill>
                            <a:srgbClr val="222222"/>
                          </a:solidFill>
                          <a:latin typeface="Arial Nova" panose="020B0504020202020204" pitchFamily="34" charset="0"/>
                          <a:ea typeface="Roboto"/>
                          <a:cs typeface="Roboto"/>
                          <a:sym typeface="Roboto"/>
                        </a:rPr>
                        <a:t>16%</a:t>
                      </a:r>
                      <a:endParaRPr sz="1600">
                        <a:solidFill>
                          <a:srgbClr val="222222"/>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0001"/>
                  </a:ext>
                </a:extLst>
              </a:tr>
              <a:tr h="682680">
                <a:tc>
                  <a:txBody>
                    <a:bodyPr/>
                    <a:lstStyle/>
                    <a:p>
                      <a:pPr marL="0" lvl="0" indent="0" algn="l" rtl="0">
                        <a:spcBef>
                          <a:spcPts val="0"/>
                        </a:spcBef>
                        <a:spcAft>
                          <a:spcPts val="0"/>
                        </a:spcAft>
                        <a:buNone/>
                      </a:pPr>
                      <a:r>
                        <a:rPr lang="en" sz="1600" b="1">
                          <a:solidFill>
                            <a:srgbClr val="1F2327"/>
                          </a:solidFill>
                          <a:latin typeface="Arial Nova" panose="020B0504020202020204" pitchFamily="34" charset="0"/>
                          <a:ea typeface="Roboto"/>
                          <a:cs typeface="Roboto"/>
                          <a:sym typeface="Roboto"/>
                        </a:rPr>
                        <a:t>Perfect Score</a:t>
                      </a:r>
                      <a:endParaRPr sz="1600" b="1">
                        <a:solidFill>
                          <a:srgbClr val="1F2327"/>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lvl="0" indent="0" algn="ctr" rtl="0">
                        <a:spcBef>
                          <a:spcPts val="0"/>
                        </a:spcBef>
                        <a:spcAft>
                          <a:spcPts val="0"/>
                        </a:spcAft>
                        <a:buNone/>
                      </a:pPr>
                      <a:r>
                        <a:rPr lang="en" sz="1600">
                          <a:solidFill>
                            <a:srgbClr val="222222"/>
                          </a:solidFill>
                          <a:latin typeface="Arial Nova" panose="020B0504020202020204" pitchFamily="34" charset="0"/>
                          <a:ea typeface="Roboto"/>
                          <a:cs typeface="Roboto"/>
                          <a:sym typeface="Roboto"/>
                        </a:rPr>
                        <a:t>75%</a:t>
                      </a:r>
                      <a:endParaRPr sz="1600">
                        <a:solidFill>
                          <a:srgbClr val="222222"/>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lvl="0" indent="0" algn="ctr" rtl="0">
                        <a:lnSpc>
                          <a:spcPct val="100000"/>
                        </a:lnSpc>
                        <a:spcBef>
                          <a:spcPts val="0"/>
                        </a:spcBef>
                        <a:spcAft>
                          <a:spcPts val="1000"/>
                        </a:spcAft>
                        <a:buNone/>
                      </a:pPr>
                      <a:r>
                        <a:rPr lang="en" sz="1600">
                          <a:solidFill>
                            <a:srgbClr val="222222"/>
                          </a:solidFill>
                          <a:latin typeface="Arial Nova" panose="020B0504020202020204" pitchFamily="34" charset="0"/>
                          <a:ea typeface="Roboto"/>
                          <a:cs typeface="Roboto"/>
                          <a:sym typeface="Roboto"/>
                        </a:rPr>
                        <a:t>75%</a:t>
                      </a:r>
                      <a:endParaRPr sz="1600">
                        <a:solidFill>
                          <a:srgbClr val="222222"/>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lvl="0" indent="0" algn="ctr" rtl="0">
                        <a:lnSpc>
                          <a:spcPct val="100000"/>
                        </a:lnSpc>
                        <a:spcBef>
                          <a:spcPts val="0"/>
                        </a:spcBef>
                        <a:spcAft>
                          <a:spcPts val="1000"/>
                        </a:spcAft>
                        <a:buNone/>
                      </a:pPr>
                      <a:r>
                        <a:rPr lang="en" sz="1600">
                          <a:solidFill>
                            <a:srgbClr val="222222"/>
                          </a:solidFill>
                          <a:latin typeface="Arial Nova" panose="020B0504020202020204" pitchFamily="34" charset="0"/>
                          <a:ea typeface="Roboto"/>
                          <a:cs typeface="Roboto"/>
                          <a:sym typeface="Roboto"/>
                        </a:rPr>
                        <a:t>75%</a:t>
                      </a:r>
                      <a:endParaRPr sz="1600">
                        <a:solidFill>
                          <a:srgbClr val="222222"/>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lvl="0" indent="0" algn="ctr" rtl="0">
                        <a:spcBef>
                          <a:spcPts val="0"/>
                        </a:spcBef>
                        <a:spcAft>
                          <a:spcPts val="0"/>
                        </a:spcAft>
                        <a:buNone/>
                      </a:pPr>
                      <a:r>
                        <a:rPr lang="en" sz="1600">
                          <a:solidFill>
                            <a:srgbClr val="222222"/>
                          </a:solidFill>
                          <a:latin typeface="Arial Nova" panose="020B0504020202020204" pitchFamily="34" charset="0"/>
                          <a:ea typeface="Roboto"/>
                          <a:cs typeface="Roboto"/>
                          <a:sym typeface="Roboto"/>
                        </a:rPr>
                        <a:t>75%</a:t>
                      </a:r>
                      <a:endParaRPr sz="1600">
                        <a:solidFill>
                          <a:srgbClr val="222222"/>
                        </a:solidFill>
                        <a:latin typeface="Arial Nova" panose="020B0504020202020204" pitchFamily="34" charset="0"/>
                        <a:ea typeface="Roboto"/>
                        <a:cs typeface="Roboto"/>
                        <a:sym typeface="Roboto"/>
                      </a:endParaRPr>
                    </a:p>
                  </a:txBody>
                  <a:tcPr marL="146280" marR="146280" marT="73120" marB="731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Google Shape;900;p141">
            <a:extLst>
              <a:ext uri="{FF2B5EF4-FFF2-40B4-BE49-F238E27FC236}">
                <a16:creationId xmlns:a16="http://schemas.microsoft.com/office/drawing/2014/main" id="{8DE4F012-EAB1-4A15-8390-9D6F6882DDA1}"/>
              </a:ext>
            </a:extLst>
          </p:cNvPr>
          <p:cNvSpPr/>
          <p:nvPr/>
        </p:nvSpPr>
        <p:spPr>
          <a:xfrm>
            <a:off x="11807246" y="5102291"/>
            <a:ext cx="1138080" cy="501600"/>
          </a:xfrm>
          <a:prstGeom prst="rect">
            <a:avLst/>
          </a:prstGeom>
          <a:noFill/>
          <a:ln>
            <a:noFill/>
          </a:ln>
        </p:spPr>
        <p:txBody>
          <a:bodyPr spcFirstLastPara="1" wrap="square" lIns="146280" tIns="146280" rIns="146280" bIns="146280" anchor="ctr" anchorCtr="0">
            <a:noAutofit/>
          </a:bodyPr>
          <a:lstStyle/>
          <a:p>
            <a:pPr algn="ctr"/>
            <a:r>
              <a:rPr lang="en" sz="1760" b="1">
                <a:solidFill>
                  <a:schemeClr val="accent1"/>
                </a:solidFill>
                <a:latin typeface="Arial Nova" panose="020B0504020202020204" pitchFamily="34" charset="0"/>
                <a:ea typeface="Roboto"/>
                <a:cs typeface="Roboto"/>
                <a:sym typeface="Roboto"/>
              </a:rPr>
              <a:t>45%</a:t>
            </a:r>
            <a:endParaRPr sz="1760" b="1">
              <a:solidFill>
                <a:schemeClr val="accent1"/>
              </a:solidFill>
              <a:latin typeface="Arial Nova" panose="020B0504020202020204" pitchFamily="34" charset="0"/>
              <a:ea typeface="Roboto"/>
              <a:cs typeface="Roboto"/>
              <a:sym typeface="Roboto"/>
            </a:endParaRPr>
          </a:p>
        </p:txBody>
      </p:sp>
      <p:sp>
        <p:nvSpPr>
          <p:cNvPr id="7" name="Google Shape;901;p141">
            <a:extLst>
              <a:ext uri="{FF2B5EF4-FFF2-40B4-BE49-F238E27FC236}">
                <a16:creationId xmlns:a16="http://schemas.microsoft.com/office/drawing/2014/main" id="{182BD3B6-E112-5CC6-AD96-4D301748E169}"/>
              </a:ext>
            </a:extLst>
          </p:cNvPr>
          <p:cNvSpPr/>
          <p:nvPr/>
        </p:nvSpPr>
        <p:spPr>
          <a:xfrm>
            <a:off x="9006998" y="5102291"/>
            <a:ext cx="1138080" cy="501600"/>
          </a:xfrm>
          <a:prstGeom prst="rect">
            <a:avLst/>
          </a:prstGeom>
          <a:noFill/>
          <a:ln>
            <a:noFill/>
          </a:ln>
        </p:spPr>
        <p:txBody>
          <a:bodyPr spcFirstLastPara="1" wrap="square" lIns="146280" tIns="146280" rIns="146280" bIns="146280" anchor="ctr" anchorCtr="0">
            <a:noAutofit/>
          </a:bodyPr>
          <a:lstStyle/>
          <a:p>
            <a:pPr algn="ctr"/>
            <a:r>
              <a:rPr lang="en" sz="1760" b="1">
                <a:solidFill>
                  <a:schemeClr val="accent1"/>
                </a:solidFill>
                <a:latin typeface="Arial Nova" panose="020B0504020202020204" pitchFamily="34" charset="0"/>
                <a:ea typeface="Roboto"/>
                <a:cs typeface="Roboto"/>
                <a:sym typeface="Roboto"/>
              </a:rPr>
              <a:t>75%</a:t>
            </a:r>
            <a:endParaRPr sz="1760" b="1">
              <a:solidFill>
                <a:schemeClr val="accent1"/>
              </a:solidFill>
              <a:latin typeface="Arial Nova" panose="020B0504020202020204" pitchFamily="34" charset="0"/>
              <a:ea typeface="Roboto"/>
              <a:cs typeface="Roboto"/>
              <a:sym typeface="Roboto"/>
            </a:endParaRPr>
          </a:p>
        </p:txBody>
      </p:sp>
      <p:sp>
        <p:nvSpPr>
          <p:cNvPr id="8" name="Google Shape;902;p141">
            <a:extLst>
              <a:ext uri="{FF2B5EF4-FFF2-40B4-BE49-F238E27FC236}">
                <a16:creationId xmlns:a16="http://schemas.microsoft.com/office/drawing/2014/main" id="{2C24D706-7E50-D0E5-0222-43E2EFBD5898}"/>
              </a:ext>
            </a:extLst>
          </p:cNvPr>
          <p:cNvSpPr/>
          <p:nvPr/>
        </p:nvSpPr>
        <p:spPr>
          <a:xfrm>
            <a:off x="6147802" y="5102291"/>
            <a:ext cx="1138080" cy="501600"/>
          </a:xfrm>
          <a:prstGeom prst="rect">
            <a:avLst/>
          </a:prstGeom>
          <a:noFill/>
          <a:ln>
            <a:noFill/>
          </a:ln>
        </p:spPr>
        <p:txBody>
          <a:bodyPr spcFirstLastPara="1" wrap="square" lIns="146280" tIns="146280" rIns="146280" bIns="146280" anchor="ctr" anchorCtr="0">
            <a:noAutofit/>
          </a:bodyPr>
          <a:lstStyle/>
          <a:p>
            <a:pPr algn="ctr"/>
            <a:r>
              <a:rPr lang="en" sz="1760" b="1">
                <a:solidFill>
                  <a:schemeClr val="accent1"/>
                </a:solidFill>
                <a:latin typeface="Arial Nova" panose="020B0504020202020204" pitchFamily="34" charset="0"/>
                <a:ea typeface="Roboto"/>
                <a:cs typeface="Roboto"/>
                <a:sym typeface="Roboto"/>
              </a:rPr>
              <a:t>30%</a:t>
            </a:r>
            <a:endParaRPr sz="1760" b="1">
              <a:solidFill>
                <a:schemeClr val="accent1"/>
              </a:solidFill>
              <a:latin typeface="Arial Nova" panose="020B0504020202020204" pitchFamily="34" charset="0"/>
              <a:ea typeface="Roboto"/>
              <a:cs typeface="Roboto"/>
              <a:sym typeface="Roboto"/>
            </a:endParaRPr>
          </a:p>
        </p:txBody>
      </p:sp>
      <p:sp>
        <p:nvSpPr>
          <p:cNvPr id="10" name="Google Shape;904;p141">
            <a:extLst>
              <a:ext uri="{FF2B5EF4-FFF2-40B4-BE49-F238E27FC236}">
                <a16:creationId xmlns:a16="http://schemas.microsoft.com/office/drawing/2014/main" id="{0595491B-F547-77F5-43D8-398DB77F551E}"/>
              </a:ext>
            </a:extLst>
          </p:cNvPr>
          <p:cNvSpPr txBox="1"/>
          <p:nvPr/>
        </p:nvSpPr>
        <p:spPr>
          <a:xfrm>
            <a:off x="575960" y="4712771"/>
            <a:ext cx="2061600" cy="1280302"/>
          </a:xfrm>
          <a:prstGeom prst="rect">
            <a:avLst/>
          </a:prstGeom>
          <a:noFill/>
          <a:ln>
            <a:noFill/>
          </a:ln>
        </p:spPr>
        <p:txBody>
          <a:bodyPr spcFirstLastPara="1" wrap="square" lIns="146280" tIns="146280" rIns="146280" bIns="146280" anchor="t" anchorCtr="0">
            <a:spAutoFit/>
          </a:bodyPr>
          <a:lstStyle/>
          <a:p>
            <a:r>
              <a:rPr lang="en" sz="1600" b="1">
                <a:solidFill>
                  <a:schemeClr val="accent1"/>
                </a:solidFill>
                <a:latin typeface="Arial Nova" panose="020B0504020202020204" pitchFamily="34" charset="0"/>
                <a:ea typeface="Roboto"/>
                <a:cs typeface="Roboto"/>
                <a:sym typeface="Roboto"/>
              </a:rPr>
              <a:t>Let’s say a primary staff user had the following weekly scores…</a:t>
            </a:r>
            <a:endParaRPr sz="1600" b="1">
              <a:solidFill>
                <a:schemeClr val="accent1"/>
              </a:solidFill>
              <a:latin typeface="Arial Nova" panose="020B0504020202020204" pitchFamily="34" charset="0"/>
              <a:ea typeface="Roboto"/>
              <a:cs typeface="Roboto"/>
              <a:sym typeface="Roboto"/>
            </a:endParaRPr>
          </a:p>
        </p:txBody>
      </p:sp>
      <p:sp>
        <p:nvSpPr>
          <p:cNvPr id="11" name="Google Shape;905;p141">
            <a:extLst>
              <a:ext uri="{FF2B5EF4-FFF2-40B4-BE49-F238E27FC236}">
                <a16:creationId xmlns:a16="http://schemas.microsoft.com/office/drawing/2014/main" id="{50CD2A33-5B9A-39AD-BAAA-0B1AB06A5694}"/>
              </a:ext>
            </a:extLst>
          </p:cNvPr>
          <p:cNvSpPr/>
          <p:nvPr/>
        </p:nvSpPr>
        <p:spPr>
          <a:xfrm>
            <a:off x="3319390" y="5102291"/>
            <a:ext cx="1138080" cy="501600"/>
          </a:xfrm>
          <a:prstGeom prst="rect">
            <a:avLst/>
          </a:prstGeom>
          <a:noFill/>
          <a:ln>
            <a:noFill/>
          </a:ln>
        </p:spPr>
        <p:txBody>
          <a:bodyPr spcFirstLastPara="1" wrap="square" lIns="146280" tIns="146280" rIns="146280" bIns="146280" anchor="ctr" anchorCtr="0">
            <a:noAutofit/>
          </a:bodyPr>
          <a:lstStyle/>
          <a:p>
            <a:pPr algn="ctr"/>
            <a:r>
              <a:rPr lang="en" sz="1760" b="1">
                <a:solidFill>
                  <a:schemeClr val="accent1"/>
                </a:solidFill>
                <a:latin typeface="Arial Nova" panose="020B0504020202020204" pitchFamily="34" charset="0"/>
                <a:ea typeface="Roboto"/>
                <a:cs typeface="Roboto"/>
                <a:sym typeface="Roboto"/>
              </a:rPr>
              <a:t>80%*</a:t>
            </a:r>
            <a:endParaRPr sz="1760" b="1">
              <a:solidFill>
                <a:schemeClr val="accent1"/>
              </a:solidFill>
              <a:latin typeface="Arial Nova" panose="020B0504020202020204" pitchFamily="34" charset="0"/>
              <a:ea typeface="Roboto"/>
              <a:cs typeface="Roboto"/>
              <a:sym typeface="Roboto"/>
            </a:endParaRPr>
          </a:p>
        </p:txBody>
      </p:sp>
      <p:sp>
        <p:nvSpPr>
          <p:cNvPr id="12" name="Google Shape;906;p141">
            <a:extLst>
              <a:ext uri="{FF2B5EF4-FFF2-40B4-BE49-F238E27FC236}">
                <a16:creationId xmlns:a16="http://schemas.microsoft.com/office/drawing/2014/main" id="{D46E2FC2-7DCB-0E46-81DA-8AC23AE2B83C}"/>
              </a:ext>
            </a:extLst>
          </p:cNvPr>
          <p:cNvSpPr/>
          <p:nvPr/>
        </p:nvSpPr>
        <p:spPr>
          <a:xfrm>
            <a:off x="5863840" y="6845536"/>
            <a:ext cx="4181760" cy="501600"/>
          </a:xfrm>
          <a:prstGeom prst="rect">
            <a:avLst/>
          </a:prstGeom>
          <a:noFill/>
          <a:ln>
            <a:noFill/>
          </a:ln>
        </p:spPr>
        <p:txBody>
          <a:bodyPr spcFirstLastPara="1" wrap="square" lIns="146280" tIns="146280" rIns="146280" bIns="146280" anchor="ctr" anchorCtr="0">
            <a:noAutofit/>
          </a:bodyPr>
          <a:lstStyle/>
          <a:p>
            <a:pPr algn="ctr"/>
            <a:r>
              <a:rPr lang="en" sz="1760" b="1">
                <a:solidFill>
                  <a:schemeClr val="accent6"/>
                </a:solidFill>
                <a:latin typeface="Arial Nova" panose="020B0504020202020204" pitchFamily="34" charset="0"/>
                <a:ea typeface="Roboto"/>
                <a:cs typeface="Roboto"/>
                <a:sym typeface="Roboto"/>
              </a:rPr>
              <a:t>Staff Performance Score of 77%</a:t>
            </a:r>
            <a:endParaRPr sz="1760" b="1">
              <a:solidFill>
                <a:schemeClr val="accent6"/>
              </a:solidFill>
              <a:latin typeface="Arial Nova" panose="020B0504020202020204" pitchFamily="34" charset="0"/>
              <a:ea typeface="Roboto"/>
              <a:cs typeface="Roboto"/>
              <a:sym typeface="Roboto"/>
            </a:endParaRPr>
          </a:p>
        </p:txBody>
      </p:sp>
      <p:sp>
        <p:nvSpPr>
          <p:cNvPr id="13" name="Google Shape;907;p141">
            <a:extLst>
              <a:ext uri="{FF2B5EF4-FFF2-40B4-BE49-F238E27FC236}">
                <a16:creationId xmlns:a16="http://schemas.microsoft.com/office/drawing/2014/main" id="{01AB7227-2E41-EB6B-E005-1D3C64CA1ADC}"/>
              </a:ext>
            </a:extLst>
          </p:cNvPr>
          <p:cNvSpPr txBox="1"/>
          <p:nvPr/>
        </p:nvSpPr>
        <p:spPr>
          <a:xfrm>
            <a:off x="575960" y="5893296"/>
            <a:ext cx="2061600" cy="787860"/>
          </a:xfrm>
          <a:prstGeom prst="rect">
            <a:avLst/>
          </a:prstGeom>
          <a:noFill/>
          <a:ln>
            <a:noFill/>
          </a:ln>
        </p:spPr>
        <p:txBody>
          <a:bodyPr spcFirstLastPara="1" wrap="square" lIns="146280" tIns="146280" rIns="146280" bIns="146280" anchor="t" anchorCtr="0">
            <a:spAutoFit/>
          </a:bodyPr>
          <a:lstStyle/>
          <a:p>
            <a:r>
              <a:rPr lang="en" sz="1600" b="1">
                <a:solidFill>
                  <a:schemeClr val="accent5"/>
                </a:solidFill>
                <a:latin typeface="Arial Nova" panose="020B0504020202020204" pitchFamily="34" charset="0"/>
                <a:ea typeface="Roboto"/>
                <a:cs typeface="Roboto"/>
                <a:sym typeface="Roboto"/>
              </a:rPr>
              <a:t>Score after weighing</a:t>
            </a:r>
            <a:endParaRPr sz="1600" b="1">
              <a:solidFill>
                <a:schemeClr val="accent5"/>
              </a:solidFill>
              <a:latin typeface="Arial Nova" panose="020B0504020202020204" pitchFamily="34" charset="0"/>
              <a:ea typeface="Roboto"/>
              <a:cs typeface="Roboto"/>
              <a:sym typeface="Roboto"/>
            </a:endParaRPr>
          </a:p>
        </p:txBody>
      </p:sp>
      <p:sp>
        <p:nvSpPr>
          <p:cNvPr id="14" name="Google Shape;908;p141">
            <a:extLst>
              <a:ext uri="{FF2B5EF4-FFF2-40B4-BE49-F238E27FC236}">
                <a16:creationId xmlns:a16="http://schemas.microsoft.com/office/drawing/2014/main" id="{F8D923B9-AEAE-F20D-17DF-304A49B98DEA}"/>
              </a:ext>
            </a:extLst>
          </p:cNvPr>
          <p:cNvSpPr/>
          <p:nvPr/>
        </p:nvSpPr>
        <p:spPr>
          <a:xfrm>
            <a:off x="2907072" y="6036576"/>
            <a:ext cx="1962720" cy="501600"/>
          </a:xfrm>
          <a:prstGeom prst="rect">
            <a:avLst/>
          </a:prstGeom>
          <a:noFill/>
          <a:ln>
            <a:noFill/>
          </a:ln>
        </p:spPr>
        <p:txBody>
          <a:bodyPr spcFirstLastPara="1" wrap="square" lIns="146280" tIns="146280" rIns="146280" bIns="146280" anchor="ctr" anchorCtr="0">
            <a:noAutofit/>
          </a:bodyPr>
          <a:lstStyle/>
          <a:p>
            <a:pPr algn="ctr"/>
            <a:r>
              <a:rPr lang="en" sz="1760" b="1">
                <a:solidFill>
                  <a:schemeClr val="accent5"/>
                </a:solidFill>
                <a:latin typeface="Arial Nova" panose="020B0504020202020204" pitchFamily="34" charset="0"/>
                <a:ea typeface="Roboto"/>
                <a:cs typeface="Roboto"/>
                <a:sym typeface="Roboto"/>
              </a:rPr>
              <a:t>(.80/.75) * 0.28 = 28%</a:t>
            </a:r>
            <a:endParaRPr sz="1760" b="1">
              <a:solidFill>
                <a:schemeClr val="accent5"/>
              </a:solidFill>
              <a:latin typeface="Arial Nova" panose="020B0504020202020204" pitchFamily="34" charset="0"/>
              <a:ea typeface="Roboto"/>
              <a:cs typeface="Roboto"/>
              <a:sym typeface="Roboto"/>
            </a:endParaRPr>
          </a:p>
        </p:txBody>
      </p:sp>
      <p:sp>
        <p:nvSpPr>
          <p:cNvPr id="15" name="Google Shape;909;p141">
            <a:extLst>
              <a:ext uri="{FF2B5EF4-FFF2-40B4-BE49-F238E27FC236}">
                <a16:creationId xmlns:a16="http://schemas.microsoft.com/office/drawing/2014/main" id="{C4DEFA84-D8C9-8BF3-7A76-802BA79E092B}"/>
              </a:ext>
            </a:extLst>
          </p:cNvPr>
          <p:cNvSpPr/>
          <p:nvPr/>
        </p:nvSpPr>
        <p:spPr>
          <a:xfrm>
            <a:off x="5735482" y="6036576"/>
            <a:ext cx="1962720" cy="501600"/>
          </a:xfrm>
          <a:prstGeom prst="rect">
            <a:avLst/>
          </a:prstGeom>
          <a:noFill/>
          <a:ln>
            <a:noFill/>
          </a:ln>
        </p:spPr>
        <p:txBody>
          <a:bodyPr spcFirstLastPara="1" wrap="square" lIns="146280" tIns="146280" rIns="146280" bIns="146280" anchor="ctr" anchorCtr="0">
            <a:noAutofit/>
          </a:bodyPr>
          <a:lstStyle/>
          <a:p>
            <a:pPr algn="ctr"/>
            <a:r>
              <a:rPr lang="en" sz="1760" b="1">
                <a:solidFill>
                  <a:schemeClr val="accent5"/>
                </a:solidFill>
                <a:latin typeface="Arial Nova" panose="020B0504020202020204" pitchFamily="34" charset="0"/>
                <a:ea typeface="Roboto"/>
                <a:cs typeface="Roboto"/>
                <a:sym typeface="Roboto"/>
              </a:rPr>
              <a:t>(.30/.75) * .28 </a:t>
            </a:r>
            <a:endParaRPr sz="1760" b="1">
              <a:solidFill>
                <a:schemeClr val="accent5"/>
              </a:solidFill>
              <a:latin typeface="Arial Nova" panose="020B0504020202020204" pitchFamily="34" charset="0"/>
              <a:ea typeface="Roboto"/>
              <a:cs typeface="Roboto"/>
              <a:sym typeface="Roboto"/>
            </a:endParaRPr>
          </a:p>
          <a:p>
            <a:pPr algn="ctr"/>
            <a:r>
              <a:rPr lang="en" sz="1760" b="1">
                <a:solidFill>
                  <a:schemeClr val="accent5"/>
                </a:solidFill>
                <a:latin typeface="Arial Nova" panose="020B0504020202020204" pitchFamily="34" charset="0"/>
                <a:ea typeface="Roboto"/>
                <a:cs typeface="Roboto"/>
                <a:sym typeface="Roboto"/>
              </a:rPr>
              <a:t>= 11%</a:t>
            </a:r>
            <a:endParaRPr sz="1760" b="1">
              <a:solidFill>
                <a:schemeClr val="accent5"/>
              </a:solidFill>
              <a:latin typeface="Arial Nova" panose="020B0504020202020204" pitchFamily="34" charset="0"/>
              <a:ea typeface="Roboto"/>
              <a:cs typeface="Roboto"/>
              <a:sym typeface="Roboto"/>
            </a:endParaRPr>
          </a:p>
        </p:txBody>
      </p:sp>
      <p:sp>
        <p:nvSpPr>
          <p:cNvPr id="16" name="Google Shape;910;p141">
            <a:extLst>
              <a:ext uri="{FF2B5EF4-FFF2-40B4-BE49-F238E27FC236}">
                <a16:creationId xmlns:a16="http://schemas.microsoft.com/office/drawing/2014/main" id="{2D8E07C6-6F46-BF18-300C-FDFD4D5DCEAC}"/>
              </a:ext>
            </a:extLst>
          </p:cNvPr>
          <p:cNvSpPr/>
          <p:nvPr/>
        </p:nvSpPr>
        <p:spPr>
          <a:xfrm>
            <a:off x="11345486" y="6036576"/>
            <a:ext cx="2061600" cy="501600"/>
          </a:xfrm>
          <a:prstGeom prst="rect">
            <a:avLst/>
          </a:prstGeom>
          <a:noFill/>
          <a:ln>
            <a:noFill/>
          </a:ln>
        </p:spPr>
        <p:txBody>
          <a:bodyPr spcFirstLastPara="1" wrap="square" lIns="146280" tIns="146280" rIns="146280" bIns="146280" anchor="ctr" anchorCtr="0">
            <a:noAutofit/>
          </a:bodyPr>
          <a:lstStyle/>
          <a:p>
            <a:pPr algn="ctr"/>
            <a:r>
              <a:rPr lang="en" sz="1760" b="1">
                <a:solidFill>
                  <a:schemeClr val="accent5"/>
                </a:solidFill>
                <a:latin typeface="Arial Nova" panose="020B0504020202020204" pitchFamily="34" charset="0"/>
                <a:ea typeface="Roboto"/>
                <a:cs typeface="Roboto"/>
                <a:sym typeface="Roboto"/>
              </a:rPr>
              <a:t>(.45 / .75) * .16 </a:t>
            </a:r>
            <a:endParaRPr sz="1760" b="1">
              <a:solidFill>
                <a:schemeClr val="accent5"/>
              </a:solidFill>
              <a:latin typeface="Arial Nova" panose="020B0504020202020204" pitchFamily="34" charset="0"/>
              <a:ea typeface="Roboto"/>
              <a:cs typeface="Roboto"/>
              <a:sym typeface="Roboto"/>
            </a:endParaRPr>
          </a:p>
          <a:p>
            <a:pPr algn="ctr"/>
            <a:r>
              <a:rPr lang="en" sz="1760" b="1">
                <a:solidFill>
                  <a:schemeClr val="accent5"/>
                </a:solidFill>
                <a:latin typeface="Arial Nova" panose="020B0504020202020204" pitchFamily="34" charset="0"/>
                <a:ea typeface="Roboto"/>
                <a:cs typeface="Roboto"/>
                <a:sym typeface="Roboto"/>
              </a:rPr>
              <a:t>= 10%</a:t>
            </a:r>
            <a:endParaRPr sz="1760" b="1">
              <a:solidFill>
                <a:schemeClr val="accent5"/>
              </a:solidFill>
              <a:latin typeface="Arial Nova" panose="020B0504020202020204" pitchFamily="34" charset="0"/>
              <a:ea typeface="Roboto"/>
              <a:cs typeface="Roboto"/>
              <a:sym typeface="Roboto"/>
            </a:endParaRPr>
          </a:p>
        </p:txBody>
      </p:sp>
      <p:sp>
        <p:nvSpPr>
          <p:cNvPr id="17" name="Google Shape;911;p141">
            <a:extLst>
              <a:ext uri="{FF2B5EF4-FFF2-40B4-BE49-F238E27FC236}">
                <a16:creationId xmlns:a16="http://schemas.microsoft.com/office/drawing/2014/main" id="{813FFE34-D9A4-B74C-C99E-3544AC642B73}"/>
              </a:ext>
            </a:extLst>
          </p:cNvPr>
          <p:cNvSpPr/>
          <p:nvPr/>
        </p:nvSpPr>
        <p:spPr>
          <a:xfrm>
            <a:off x="8594669" y="6036576"/>
            <a:ext cx="1962720" cy="501600"/>
          </a:xfrm>
          <a:prstGeom prst="rect">
            <a:avLst/>
          </a:prstGeom>
          <a:noFill/>
          <a:ln>
            <a:noFill/>
          </a:ln>
        </p:spPr>
        <p:txBody>
          <a:bodyPr spcFirstLastPara="1" wrap="square" lIns="146280" tIns="146280" rIns="146280" bIns="146280" anchor="ctr" anchorCtr="0">
            <a:noAutofit/>
          </a:bodyPr>
          <a:lstStyle/>
          <a:p>
            <a:pPr algn="ctr"/>
            <a:r>
              <a:rPr lang="en" sz="1760" b="1">
                <a:solidFill>
                  <a:schemeClr val="accent5"/>
                </a:solidFill>
                <a:latin typeface="Arial Nova" panose="020B0504020202020204" pitchFamily="34" charset="0"/>
                <a:ea typeface="Roboto"/>
                <a:cs typeface="Roboto"/>
                <a:sym typeface="Roboto"/>
              </a:rPr>
              <a:t>(.75/.75) * 0.28 = 28%</a:t>
            </a:r>
            <a:endParaRPr sz="1760" b="1">
              <a:solidFill>
                <a:schemeClr val="accent5"/>
              </a:solidFill>
              <a:latin typeface="Arial Nova" panose="020B0504020202020204" pitchFamily="34" charset="0"/>
              <a:ea typeface="Roboto"/>
              <a:cs typeface="Roboto"/>
              <a:sym typeface="Roboto"/>
            </a:endParaRPr>
          </a:p>
        </p:txBody>
      </p:sp>
      <p:sp>
        <p:nvSpPr>
          <p:cNvPr id="18" name="Google Shape;912;p141">
            <a:extLst>
              <a:ext uri="{FF2B5EF4-FFF2-40B4-BE49-F238E27FC236}">
                <a16:creationId xmlns:a16="http://schemas.microsoft.com/office/drawing/2014/main" id="{5DC48ECE-B05B-6896-1C0F-E979A5A39908}"/>
              </a:ext>
            </a:extLst>
          </p:cNvPr>
          <p:cNvSpPr/>
          <p:nvPr/>
        </p:nvSpPr>
        <p:spPr>
          <a:xfrm>
            <a:off x="5224251" y="6191176"/>
            <a:ext cx="302400" cy="314880"/>
          </a:xfrm>
          <a:prstGeom prst="mathPlus">
            <a:avLst>
              <a:gd name="adj1" fmla="val 23520"/>
            </a:avLst>
          </a:prstGeom>
          <a:solidFill>
            <a:srgbClr val="9E9E9E"/>
          </a:solidFill>
          <a:ln>
            <a:noFill/>
          </a:ln>
        </p:spPr>
        <p:txBody>
          <a:bodyPr spcFirstLastPara="1" wrap="square" lIns="146280" tIns="146280" rIns="146280" bIns="146280" anchor="ctr" anchorCtr="0">
            <a:noAutofit/>
          </a:bodyPr>
          <a:lstStyle/>
          <a:p>
            <a:endParaRPr sz="2880" b="1">
              <a:latin typeface="Arial Nova" panose="020B0504020202020204" pitchFamily="34" charset="0"/>
              <a:ea typeface="Roboto"/>
              <a:cs typeface="Roboto"/>
              <a:sym typeface="Roboto"/>
            </a:endParaRPr>
          </a:p>
        </p:txBody>
      </p:sp>
      <p:sp>
        <p:nvSpPr>
          <p:cNvPr id="19" name="Google Shape;913;p141">
            <a:extLst>
              <a:ext uri="{FF2B5EF4-FFF2-40B4-BE49-F238E27FC236}">
                <a16:creationId xmlns:a16="http://schemas.microsoft.com/office/drawing/2014/main" id="{0EC67609-70FF-59FC-8E1D-43B4238E572A}"/>
              </a:ext>
            </a:extLst>
          </p:cNvPr>
          <p:cNvSpPr/>
          <p:nvPr/>
        </p:nvSpPr>
        <p:spPr>
          <a:xfrm>
            <a:off x="8040202" y="6191176"/>
            <a:ext cx="302400" cy="314880"/>
          </a:xfrm>
          <a:prstGeom prst="mathPlus">
            <a:avLst>
              <a:gd name="adj1" fmla="val 23520"/>
            </a:avLst>
          </a:prstGeom>
          <a:solidFill>
            <a:srgbClr val="9E9E9E"/>
          </a:solidFill>
          <a:ln>
            <a:noFill/>
          </a:ln>
        </p:spPr>
        <p:txBody>
          <a:bodyPr spcFirstLastPara="1" wrap="square" lIns="146280" tIns="146280" rIns="146280" bIns="146280" anchor="ctr" anchorCtr="0">
            <a:noAutofit/>
          </a:bodyPr>
          <a:lstStyle/>
          <a:p>
            <a:endParaRPr sz="2880" b="1">
              <a:latin typeface="Arial Nova" panose="020B0504020202020204" pitchFamily="34" charset="0"/>
              <a:ea typeface="Roboto"/>
              <a:cs typeface="Roboto"/>
              <a:sym typeface="Roboto"/>
            </a:endParaRPr>
          </a:p>
        </p:txBody>
      </p:sp>
      <p:sp>
        <p:nvSpPr>
          <p:cNvPr id="20" name="Google Shape;914;p141">
            <a:extLst>
              <a:ext uri="{FF2B5EF4-FFF2-40B4-BE49-F238E27FC236}">
                <a16:creationId xmlns:a16="http://schemas.microsoft.com/office/drawing/2014/main" id="{ABF104A6-874F-797D-168E-5B66A0EE8A3B}"/>
              </a:ext>
            </a:extLst>
          </p:cNvPr>
          <p:cNvSpPr/>
          <p:nvPr/>
        </p:nvSpPr>
        <p:spPr>
          <a:xfrm>
            <a:off x="10907592" y="6191176"/>
            <a:ext cx="302400" cy="314880"/>
          </a:xfrm>
          <a:prstGeom prst="mathPlus">
            <a:avLst>
              <a:gd name="adj1" fmla="val 23520"/>
            </a:avLst>
          </a:prstGeom>
          <a:solidFill>
            <a:srgbClr val="9E9E9E"/>
          </a:solidFill>
          <a:ln>
            <a:noFill/>
          </a:ln>
        </p:spPr>
        <p:txBody>
          <a:bodyPr spcFirstLastPara="1" wrap="square" lIns="146280" tIns="146280" rIns="146280" bIns="146280" anchor="ctr" anchorCtr="0">
            <a:noAutofit/>
          </a:bodyPr>
          <a:lstStyle/>
          <a:p>
            <a:endParaRPr sz="2880" b="1">
              <a:latin typeface="Arial Nova" panose="020B0504020202020204" pitchFamily="34" charset="0"/>
              <a:ea typeface="Roboto"/>
              <a:cs typeface="Roboto"/>
              <a:sym typeface="Roboto"/>
            </a:endParaRPr>
          </a:p>
        </p:txBody>
      </p:sp>
      <p:sp>
        <p:nvSpPr>
          <p:cNvPr id="21" name="Google Shape;915;p141">
            <a:extLst>
              <a:ext uri="{FF2B5EF4-FFF2-40B4-BE49-F238E27FC236}">
                <a16:creationId xmlns:a16="http://schemas.microsoft.com/office/drawing/2014/main" id="{3F3CB4FE-1A2E-64B7-EBCF-5B0732A89669}"/>
              </a:ext>
            </a:extLst>
          </p:cNvPr>
          <p:cNvSpPr/>
          <p:nvPr/>
        </p:nvSpPr>
        <p:spPr>
          <a:xfrm>
            <a:off x="5139280" y="6934696"/>
            <a:ext cx="428640" cy="314880"/>
          </a:xfrm>
          <a:prstGeom prst="mathEqual">
            <a:avLst>
              <a:gd name="adj1" fmla="val 23520"/>
              <a:gd name="adj2" fmla="val 11760"/>
            </a:avLst>
          </a:prstGeom>
          <a:solidFill>
            <a:srgbClr val="9E9E9E"/>
          </a:solidFill>
          <a:ln>
            <a:noFill/>
          </a:ln>
        </p:spPr>
        <p:txBody>
          <a:bodyPr spcFirstLastPara="1" wrap="square" lIns="146280" tIns="146280" rIns="146280" bIns="146280" anchor="ctr" anchorCtr="0">
            <a:noAutofit/>
          </a:bodyPr>
          <a:lstStyle/>
          <a:p>
            <a:endParaRPr sz="1760" b="1">
              <a:latin typeface="Arial Nova" panose="020B0504020202020204" pitchFamily="34" charset="0"/>
              <a:ea typeface="Roboto"/>
              <a:cs typeface="Roboto"/>
              <a:sym typeface="Roboto"/>
            </a:endParaRPr>
          </a:p>
        </p:txBody>
      </p:sp>
      <p:sp>
        <p:nvSpPr>
          <p:cNvPr id="22" name="Google Shape;916;p141">
            <a:extLst>
              <a:ext uri="{FF2B5EF4-FFF2-40B4-BE49-F238E27FC236}">
                <a16:creationId xmlns:a16="http://schemas.microsoft.com/office/drawing/2014/main" id="{01FEA4CB-6E64-2012-AD65-B2C9A13471BB}"/>
              </a:ext>
            </a:extLst>
          </p:cNvPr>
          <p:cNvSpPr txBox="1"/>
          <p:nvPr/>
        </p:nvSpPr>
        <p:spPr>
          <a:xfrm>
            <a:off x="2236800" y="7546255"/>
            <a:ext cx="12393600" cy="689371"/>
          </a:xfrm>
          <a:prstGeom prst="rect">
            <a:avLst/>
          </a:prstGeom>
          <a:noFill/>
          <a:ln>
            <a:noFill/>
          </a:ln>
        </p:spPr>
        <p:txBody>
          <a:bodyPr spcFirstLastPara="1" wrap="square" lIns="146280" tIns="146280" rIns="146280" bIns="146280" anchor="t" anchorCtr="0">
            <a:spAutoFit/>
          </a:bodyPr>
          <a:lstStyle/>
          <a:p>
            <a:pPr algn="r"/>
            <a:r>
              <a:rPr lang="en" sz="1280">
                <a:latin typeface="Arial Nova" panose="020B0504020202020204" pitchFamily="34" charset="0"/>
                <a:ea typeface="Roboto"/>
                <a:cs typeface="Roboto"/>
                <a:sym typeface="Roboto"/>
              </a:rPr>
              <a:t>*all scores max out at 75%. In other words 75% = 100%, 80% = 100% etc. We wanted to keep these targets realistic for staff and also do not want staff to start sending out arbitrary communications just to reach the goal (messaging for example).</a:t>
            </a:r>
            <a:endParaRPr sz="2880">
              <a:latin typeface="Arial Nova" panose="020B0504020202020204" pitchFamily="34" charset="0"/>
            </a:endParaRPr>
          </a:p>
        </p:txBody>
      </p:sp>
    </p:spTree>
    <p:extLst>
      <p:ext uri="{BB962C8B-B14F-4D97-AF65-F5344CB8AC3E}">
        <p14:creationId xmlns:p14="http://schemas.microsoft.com/office/powerpoint/2010/main" val="2749331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24468"/>
            <a:ext cx="12305212" cy="1400383"/>
          </a:xfrm>
        </p:spPr>
        <p:txBody>
          <a:bodyPr/>
          <a:lstStyle/>
          <a:p>
            <a:pPr>
              <a:lnSpc>
                <a:spcPct val="100000"/>
              </a:lnSpc>
              <a:spcBef>
                <a:spcPts val="0"/>
              </a:spcBef>
              <a:buClrTx/>
              <a:defRPr/>
            </a:pPr>
            <a:r>
              <a:rPr lang="en-US" sz="1800" b="1">
                <a:solidFill>
                  <a:schemeClr val="bg2">
                    <a:lumMod val="10000"/>
                  </a:schemeClr>
                </a:solidFill>
              </a:rPr>
              <a:t>STAFF PERFORMANCE REPORT</a:t>
            </a:r>
          </a:p>
          <a:p>
            <a:pPr>
              <a:lnSpc>
                <a:spcPct val="100000"/>
              </a:lnSpc>
              <a:spcBef>
                <a:spcPts val="0"/>
              </a:spcBef>
              <a:buClrTx/>
              <a:defRPr/>
            </a:pPr>
            <a:r>
              <a:rPr lang="en-US">
                <a:sym typeface="Roboto"/>
              </a:rPr>
              <a:t>Staff performance score criteria and definitions</a:t>
            </a:r>
            <a:endParaRPr lang="en-US"/>
          </a:p>
          <a:p>
            <a:endParaRPr lang="en-US">
              <a:latin typeface="Arial Nova" panose="020B0504020202020204" pitchFamily="34" charset="0"/>
            </a:endParaRPr>
          </a:p>
        </p:txBody>
      </p:sp>
      <p:graphicFrame>
        <p:nvGraphicFramePr>
          <p:cNvPr id="4" name="Google Shape;893;p140">
            <a:extLst>
              <a:ext uri="{FF2B5EF4-FFF2-40B4-BE49-F238E27FC236}">
                <a16:creationId xmlns:a16="http://schemas.microsoft.com/office/drawing/2014/main" id="{6F29AD02-AA2C-1758-E867-1CF44FE32D18}"/>
              </a:ext>
            </a:extLst>
          </p:cNvPr>
          <p:cNvGraphicFramePr/>
          <p:nvPr>
            <p:extLst>
              <p:ext uri="{D42A27DB-BD31-4B8C-83A1-F6EECF244321}">
                <p14:modId xmlns:p14="http://schemas.microsoft.com/office/powerpoint/2010/main" val="3895945863"/>
              </p:ext>
            </p:extLst>
          </p:nvPr>
        </p:nvGraphicFramePr>
        <p:xfrm>
          <a:off x="734140" y="1731665"/>
          <a:ext cx="13162120" cy="5252104"/>
        </p:xfrm>
        <a:graphic>
          <a:graphicData uri="http://schemas.openxmlformats.org/drawingml/2006/table">
            <a:tbl>
              <a:tblPr>
                <a:noFill/>
              </a:tblPr>
              <a:tblGrid>
                <a:gridCol w="1677480">
                  <a:extLst>
                    <a:ext uri="{9D8B030D-6E8A-4147-A177-3AD203B41FA5}">
                      <a16:colId xmlns:a16="http://schemas.microsoft.com/office/drawing/2014/main" val="20000"/>
                    </a:ext>
                  </a:extLst>
                </a:gridCol>
                <a:gridCol w="2871160">
                  <a:extLst>
                    <a:ext uri="{9D8B030D-6E8A-4147-A177-3AD203B41FA5}">
                      <a16:colId xmlns:a16="http://schemas.microsoft.com/office/drawing/2014/main" val="20001"/>
                    </a:ext>
                  </a:extLst>
                </a:gridCol>
                <a:gridCol w="2871160">
                  <a:extLst>
                    <a:ext uri="{9D8B030D-6E8A-4147-A177-3AD203B41FA5}">
                      <a16:colId xmlns:a16="http://schemas.microsoft.com/office/drawing/2014/main" val="20002"/>
                    </a:ext>
                  </a:extLst>
                </a:gridCol>
                <a:gridCol w="2871160">
                  <a:extLst>
                    <a:ext uri="{9D8B030D-6E8A-4147-A177-3AD203B41FA5}">
                      <a16:colId xmlns:a16="http://schemas.microsoft.com/office/drawing/2014/main" val="20003"/>
                    </a:ext>
                  </a:extLst>
                </a:gridCol>
                <a:gridCol w="2871160">
                  <a:extLst>
                    <a:ext uri="{9D8B030D-6E8A-4147-A177-3AD203B41FA5}">
                      <a16:colId xmlns:a16="http://schemas.microsoft.com/office/drawing/2014/main" val="20004"/>
                    </a:ext>
                  </a:extLst>
                </a:gridCol>
              </a:tblGrid>
              <a:tr h="780240">
                <a:tc>
                  <a:txBody>
                    <a:bodyPr/>
                    <a:lstStyle/>
                    <a:p>
                      <a:pPr marL="0" lvl="0" indent="0" algn="l" rtl="0">
                        <a:spcBef>
                          <a:spcPts val="0"/>
                        </a:spcBef>
                        <a:spcAft>
                          <a:spcPts val="0"/>
                        </a:spcAft>
                        <a:buNone/>
                      </a:pPr>
                      <a:r>
                        <a:rPr lang="en" sz="1600" b="1">
                          <a:latin typeface="Arial Nova" panose="020B0504020202020204" pitchFamily="34" charset="0"/>
                          <a:ea typeface="Roboto"/>
                          <a:cs typeface="Roboto"/>
                          <a:sym typeface="Roboto"/>
                        </a:rPr>
                        <a:t>Metric</a:t>
                      </a:r>
                      <a:endParaRPr sz="1600" b="1">
                        <a:latin typeface="Arial Nova" panose="020B0504020202020204" pitchFamily="34" charset="0"/>
                        <a:ea typeface="Roboto"/>
                        <a:cs typeface="Roboto"/>
                        <a:sym typeface="Roboto"/>
                      </a:endParaRPr>
                    </a:p>
                  </a:txBody>
                  <a:tcPr marL="146280" marR="146280" marT="146280" marB="146280">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600" b="1">
                          <a:solidFill>
                            <a:schemeClr val="accent1"/>
                          </a:solidFill>
                          <a:latin typeface="Arial Nova" panose="020B0504020202020204" pitchFamily="34" charset="0"/>
                          <a:ea typeface="Roboto"/>
                          <a:cs typeface="Roboto"/>
                          <a:sym typeface="Roboto"/>
                        </a:rPr>
                        <a:t>Staff Conversion Rate </a:t>
                      </a:r>
                      <a:br>
                        <a:rPr lang="en" sz="1600" b="1">
                          <a:solidFill>
                            <a:schemeClr val="accent1"/>
                          </a:solidFill>
                          <a:latin typeface="Arial Nova" panose="020B0504020202020204" pitchFamily="34" charset="0"/>
                          <a:ea typeface="Roboto"/>
                          <a:cs typeface="Roboto"/>
                          <a:sym typeface="Roboto"/>
                        </a:rPr>
                      </a:br>
                      <a:r>
                        <a:rPr lang="en" sz="1600" b="1">
                          <a:solidFill>
                            <a:schemeClr val="accent1"/>
                          </a:solidFill>
                          <a:latin typeface="Arial Nova" panose="020B0504020202020204" pitchFamily="34" charset="0"/>
                          <a:ea typeface="Roboto"/>
                          <a:cs typeface="Roboto"/>
                          <a:sym typeface="Roboto"/>
                        </a:rPr>
                        <a:t>(4 weeks)</a:t>
                      </a:r>
                      <a:endParaRPr sz="1600" b="1">
                        <a:solidFill>
                          <a:schemeClr val="accent1"/>
                        </a:solidFill>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600" b="1">
                          <a:solidFill>
                            <a:schemeClr val="accent1"/>
                          </a:solidFill>
                          <a:latin typeface="Arial Nova" panose="020B0504020202020204" pitchFamily="34" charset="0"/>
                          <a:ea typeface="Roboto"/>
                          <a:cs typeface="Roboto"/>
                          <a:sym typeface="Roboto"/>
                        </a:rPr>
                        <a:t>% of Members with </a:t>
                      </a:r>
                      <a:br>
                        <a:rPr lang="en" sz="1600" b="1">
                          <a:solidFill>
                            <a:schemeClr val="accent1"/>
                          </a:solidFill>
                          <a:latin typeface="Arial Nova" panose="020B0504020202020204" pitchFamily="34" charset="0"/>
                          <a:ea typeface="Roboto"/>
                          <a:cs typeface="Roboto"/>
                          <a:sym typeface="Roboto"/>
                        </a:rPr>
                      </a:br>
                      <a:r>
                        <a:rPr lang="en" sz="1600" b="1">
                          <a:solidFill>
                            <a:schemeClr val="accent1"/>
                          </a:solidFill>
                          <a:latin typeface="Arial Nova" panose="020B0504020202020204" pitchFamily="34" charset="0"/>
                          <a:ea typeface="Roboto"/>
                          <a:cs typeface="Roboto"/>
                          <a:sym typeface="Roboto"/>
                        </a:rPr>
                        <a:t>Med Reminders</a:t>
                      </a:r>
                      <a:endParaRPr sz="1600" b="1">
                        <a:solidFill>
                          <a:schemeClr val="accent1"/>
                        </a:solidFill>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600" b="1">
                          <a:solidFill>
                            <a:schemeClr val="accent1"/>
                          </a:solidFill>
                          <a:latin typeface="Arial Nova" panose="020B0504020202020204" pitchFamily="34" charset="0"/>
                          <a:ea typeface="Roboto"/>
                          <a:cs typeface="Roboto"/>
                          <a:sym typeface="Roboto"/>
                        </a:rPr>
                        <a:t>% of Members who received at least one message</a:t>
                      </a:r>
                      <a:endParaRPr sz="1600" b="1">
                        <a:solidFill>
                          <a:schemeClr val="accent1"/>
                        </a:solidFill>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600" b="1">
                          <a:solidFill>
                            <a:schemeClr val="accent1"/>
                          </a:solidFill>
                          <a:latin typeface="Arial Nova" panose="020B0504020202020204" pitchFamily="34" charset="0"/>
                          <a:ea typeface="Roboto"/>
                          <a:cs typeface="Roboto"/>
                          <a:sym typeface="Roboto"/>
                        </a:rPr>
                        <a:t>% of Members with Instructions</a:t>
                      </a:r>
                      <a:endParaRPr sz="1600" b="1">
                        <a:solidFill>
                          <a:schemeClr val="accent1"/>
                        </a:solidFill>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114504">
                <a:tc>
                  <a:txBody>
                    <a:bodyPr/>
                    <a:lstStyle/>
                    <a:p>
                      <a:pPr marL="0" lvl="0" indent="0" algn="l" rtl="0">
                        <a:spcBef>
                          <a:spcPts val="0"/>
                        </a:spcBef>
                        <a:spcAft>
                          <a:spcPts val="0"/>
                        </a:spcAft>
                        <a:buNone/>
                      </a:pPr>
                      <a:r>
                        <a:rPr lang="en" sz="1600" b="1">
                          <a:latin typeface="Arial Nova" panose="020B0504020202020204" pitchFamily="34" charset="0"/>
                          <a:ea typeface="Roboto"/>
                          <a:cs typeface="Roboto"/>
                          <a:sym typeface="Roboto"/>
                        </a:rPr>
                        <a:t>Criteria</a:t>
                      </a:r>
                      <a:endParaRPr sz="1600" b="1">
                        <a:latin typeface="Arial Nova" panose="020B0504020202020204" pitchFamily="34" charset="0"/>
                        <a:ea typeface="Roboto"/>
                        <a:cs typeface="Roboto"/>
                        <a:sym typeface="Roboto"/>
                      </a:endParaRPr>
                    </a:p>
                  </a:txBody>
                  <a:tcPr marL="146280" marR="146280" marT="146280" marB="146280">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1000"/>
                        </a:spcAft>
                        <a:buNone/>
                      </a:pPr>
                      <a:r>
                        <a:rPr lang="en" sz="1600">
                          <a:latin typeface="Arial Nova" panose="020B0504020202020204" pitchFamily="34" charset="0"/>
                          <a:ea typeface="Roboto"/>
                          <a:cs typeface="Roboto"/>
                          <a:sym typeface="Roboto"/>
                        </a:rPr>
                        <a:t>Members onboarded divided by members invited by staff (last 4 weeks)</a:t>
                      </a:r>
                      <a:endParaRPr sz="1600">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1000"/>
                        </a:spcAft>
                        <a:buNone/>
                      </a:pPr>
                      <a:r>
                        <a:rPr lang="en" sz="1600">
                          <a:latin typeface="Arial Nova" panose="020B0504020202020204" pitchFamily="34" charset="0"/>
                          <a:ea typeface="Roboto"/>
                          <a:cs typeface="Roboto"/>
                          <a:sym typeface="Roboto"/>
                        </a:rPr>
                        <a:t>Members with med reminders divided by Digital Caseload*</a:t>
                      </a:r>
                      <a:endParaRPr sz="1600">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1000"/>
                        </a:spcAft>
                        <a:buNone/>
                      </a:pPr>
                      <a:r>
                        <a:rPr lang="en" sz="1600">
                          <a:latin typeface="Arial Nova" panose="020B0504020202020204" pitchFamily="34" charset="0"/>
                          <a:ea typeface="Roboto"/>
                          <a:cs typeface="Roboto"/>
                          <a:sym typeface="Roboto"/>
                        </a:rPr>
                        <a:t>Members to receive at least one message from staff divided by Digital Caseload*</a:t>
                      </a:r>
                      <a:endParaRPr sz="1600">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latin typeface="Arial Nova" panose="020B0504020202020204" pitchFamily="34" charset="0"/>
                          <a:ea typeface="Roboto"/>
                          <a:cs typeface="Roboto"/>
                          <a:sym typeface="Roboto"/>
                        </a:rPr>
                        <a:t>Members that have an active instruction divided by Digital Caseload*</a:t>
                      </a:r>
                      <a:endParaRPr sz="1600">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810800">
                <a:tc>
                  <a:txBody>
                    <a:bodyPr/>
                    <a:lstStyle/>
                    <a:p>
                      <a:pPr marL="0" lvl="0" indent="0" algn="l" rtl="0">
                        <a:spcBef>
                          <a:spcPts val="0"/>
                        </a:spcBef>
                        <a:spcAft>
                          <a:spcPts val="0"/>
                        </a:spcAft>
                        <a:buNone/>
                      </a:pPr>
                      <a:r>
                        <a:rPr lang="en" sz="1600" b="1">
                          <a:latin typeface="Arial Nova" panose="020B0504020202020204" pitchFamily="34" charset="0"/>
                          <a:ea typeface="Roboto"/>
                          <a:cs typeface="Roboto"/>
                          <a:sym typeface="Roboto"/>
                        </a:rPr>
                        <a:t>Rationale</a:t>
                      </a:r>
                      <a:endParaRPr sz="1600" b="1">
                        <a:latin typeface="Arial Nova" panose="020B0504020202020204" pitchFamily="34" charset="0"/>
                        <a:ea typeface="Roboto"/>
                        <a:cs typeface="Roboto"/>
                        <a:sym typeface="Roboto"/>
                      </a:endParaRPr>
                    </a:p>
                  </a:txBody>
                  <a:tcPr marL="146280" marR="146280" marT="146280" marB="146280">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1000"/>
                        </a:spcAft>
                        <a:buNone/>
                      </a:pPr>
                      <a:r>
                        <a:rPr lang="en" sz="1600">
                          <a:latin typeface="Arial Nova" panose="020B0504020202020204" pitchFamily="34" charset="0"/>
                          <a:ea typeface="Roboto"/>
                          <a:cs typeface="Roboto"/>
                          <a:sym typeface="Roboto"/>
                        </a:rPr>
                        <a:t>We selected the previous four weeks so staff wouldn't be penalized for prior performance.</a:t>
                      </a:r>
                      <a:endParaRPr sz="1600">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1000"/>
                        </a:spcAft>
                        <a:buNone/>
                      </a:pPr>
                      <a:r>
                        <a:rPr lang="en" sz="1600">
                          <a:latin typeface="Arial Nova" panose="020B0504020202020204" pitchFamily="34" charset="0"/>
                          <a:ea typeface="Roboto"/>
                          <a:cs typeface="Roboto"/>
                          <a:sym typeface="Roboto"/>
                        </a:rPr>
                        <a:t>Medication reminders have been shown to boost engagement among members.</a:t>
                      </a:r>
                      <a:endParaRPr sz="1600">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1000"/>
                        </a:spcAft>
                        <a:buNone/>
                      </a:pPr>
                      <a:r>
                        <a:rPr lang="en" sz="1600">
                          <a:latin typeface="Arial Nova" panose="020B0504020202020204" pitchFamily="34" charset="0"/>
                          <a:ea typeface="Roboto"/>
                          <a:cs typeface="Roboto"/>
                          <a:sym typeface="Roboto"/>
                        </a:rPr>
                        <a:t>Engage members with important information or follow-ups.</a:t>
                      </a:r>
                      <a:endParaRPr sz="1600">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latin typeface="Arial Nova" panose="020B0504020202020204" pitchFamily="34" charset="0"/>
                          <a:ea typeface="Roboto"/>
                          <a:cs typeface="Roboto"/>
                          <a:sym typeface="Roboto"/>
                        </a:rPr>
                        <a:t>Use instructions to provide members with specific information &amp; guidance.  Share important contact information &amp; addresses.</a:t>
                      </a:r>
                      <a:endParaRPr sz="1600">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668800">
                <a:tc>
                  <a:txBody>
                    <a:bodyPr/>
                    <a:lstStyle/>
                    <a:p>
                      <a:pPr marL="0" lvl="0" indent="0" algn="l" rtl="0">
                        <a:spcBef>
                          <a:spcPts val="0"/>
                        </a:spcBef>
                        <a:spcAft>
                          <a:spcPts val="0"/>
                        </a:spcAft>
                        <a:buNone/>
                      </a:pPr>
                      <a:r>
                        <a:rPr lang="en" sz="1600" b="1">
                          <a:latin typeface="Arial Nova" panose="020B0504020202020204" pitchFamily="34" charset="0"/>
                          <a:ea typeface="Roboto"/>
                          <a:cs typeface="Roboto"/>
                          <a:sym typeface="Roboto"/>
                        </a:rPr>
                        <a:t>% Weighted</a:t>
                      </a:r>
                      <a:endParaRPr sz="1600" b="1">
                        <a:latin typeface="Arial Nova" panose="020B0504020202020204" pitchFamily="34" charset="0"/>
                        <a:ea typeface="Roboto"/>
                        <a:cs typeface="Roboto"/>
                        <a:sym typeface="Roboto"/>
                      </a:endParaRPr>
                    </a:p>
                  </a:txBody>
                  <a:tcPr marL="146280" marR="146280" marT="146280" marB="146280">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solidFill>
                            <a:srgbClr val="222222"/>
                          </a:solidFill>
                          <a:latin typeface="Arial Nova" panose="020B0504020202020204" pitchFamily="34" charset="0"/>
                          <a:ea typeface="Roboto"/>
                          <a:cs typeface="Roboto"/>
                          <a:sym typeface="Roboto"/>
                        </a:rPr>
                        <a:t>28%</a:t>
                      </a:r>
                      <a:endParaRPr sz="1600">
                        <a:solidFill>
                          <a:srgbClr val="222222"/>
                        </a:solidFill>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1000"/>
                        </a:spcAft>
                        <a:buNone/>
                      </a:pPr>
                      <a:r>
                        <a:rPr lang="en" sz="1600">
                          <a:solidFill>
                            <a:srgbClr val="222222"/>
                          </a:solidFill>
                          <a:latin typeface="Arial Nova" panose="020B0504020202020204" pitchFamily="34" charset="0"/>
                          <a:ea typeface="Roboto"/>
                          <a:cs typeface="Roboto"/>
                          <a:sym typeface="Roboto"/>
                        </a:rPr>
                        <a:t>28%</a:t>
                      </a:r>
                      <a:endParaRPr sz="1600">
                        <a:solidFill>
                          <a:srgbClr val="222222"/>
                        </a:solidFill>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1000"/>
                        </a:spcAft>
                        <a:buNone/>
                      </a:pPr>
                      <a:r>
                        <a:rPr lang="en" sz="1600">
                          <a:solidFill>
                            <a:srgbClr val="222222"/>
                          </a:solidFill>
                          <a:latin typeface="Arial Nova" panose="020B0504020202020204" pitchFamily="34" charset="0"/>
                          <a:ea typeface="Roboto"/>
                          <a:cs typeface="Roboto"/>
                          <a:sym typeface="Roboto"/>
                        </a:rPr>
                        <a:t>28%</a:t>
                      </a:r>
                      <a:endParaRPr sz="1600">
                        <a:solidFill>
                          <a:srgbClr val="222222"/>
                        </a:solidFill>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solidFill>
                            <a:srgbClr val="222222"/>
                          </a:solidFill>
                          <a:latin typeface="Arial Nova" panose="020B0504020202020204" pitchFamily="34" charset="0"/>
                          <a:ea typeface="Roboto"/>
                          <a:cs typeface="Roboto"/>
                          <a:sym typeface="Roboto"/>
                        </a:rPr>
                        <a:t>16%</a:t>
                      </a:r>
                      <a:endParaRPr sz="1600">
                        <a:solidFill>
                          <a:srgbClr val="222222"/>
                        </a:solidFill>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633920">
                <a:tc>
                  <a:txBody>
                    <a:bodyPr/>
                    <a:lstStyle/>
                    <a:p>
                      <a:pPr marL="0" lvl="0" indent="0" algn="l" rtl="0">
                        <a:spcBef>
                          <a:spcPts val="0"/>
                        </a:spcBef>
                        <a:spcAft>
                          <a:spcPts val="0"/>
                        </a:spcAft>
                        <a:buNone/>
                      </a:pPr>
                      <a:r>
                        <a:rPr lang="en" sz="1600" b="1">
                          <a:latin typeface="Arial Nova" panose="020B0504020202020204" pitchFamily="34" charset="0"/>
                          <a:ea typeface="Roboto"/>
                          <a:cs typeface="Roboto"/>
                          <a:sym typeface="Roboto"/>
                        </a:rPr>
                        <a:t>Perfect score</a:t>
                      </a:r>
                      <a:endParaRPr sz="1600" b="1">
                        <a:latin typeface="Arial Nova" panose="020B0504020202020204" pitchFamily="34" charset="0"/>
                        <a:ea typeface="Roboto"/>
                        <a:cs typeface="Roboto"/>
                        <a:sym typeface="Roboto"/>
                      </a:endParaRPr>
                    </a:p>
                  </a:txBody>
                  <a:tcPr marL="146280" marR="146280" marT="146280" marB="146280">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solidFill>
                            <a:srgbClr val="222222"/>
                          </a:solidFill>
                          <a:latin typeface="Arial Nova" panose="020B0504020202020204" pitchFamily="34" charset="0"/>
                          <a:ea typeface="Roboto"/>
                          <a:cs typeface="Roboto"/>
                          <a:sym typeface="Roboto"/>
                        </a:rPr>
                        <a:t>75%**</a:t>
                      </a:r>
                      <a:endParaRPr sz="1600">
                        <a:solidFill>
                          <a:srgbClr val="222222"/>
                        </a:solidFill>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1000"/>
                        </a:spcAft>
                        <a:buNone/>
                      </a:pPr>
                      <a:r>
                        <a:rPr lang="en" sz="1600">
                          <a:solidFill>
                            <a:srgbClr val="222222"/>
                          </a:solidFill>
                          <a:latin typeface="Arial Nova" panose="020B0504020202020204" pitchFamily="34" charset="0"/>
                          <a:ea typeface="Roboto"/>
                          <a:cs typeface="Roboto"/>
                          <a:sym typeface="Roboto"/>
                        </a:rPr>
                        <a:t>75%**</a:t>
                      </a:r>
                      <a:endParaRPr sz="1600">
                        <a:solidFill>
                          <a:srgbClr val="222222"/>
                        </a:solidFill>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1000"/>
                        </a:spcAft>
                        <a:buNone/>
                      </a:pPr>
                      <a:r>
                        <a:rPr lang="en" sz="1600">
                          <a:solidFill>
                            <a:srgbClr val="222222"/>
                          </a:solidFill>
                          <a:latin typeface="Arial Nova" panose="020B0504020202020204" pitchFamily="34" charset="0"/>
                          <a:ea typeface="Roboto"/>
                          <a:cs typeface="Roboto"/>
                          <a:sym typeface="Roboto"/>
                        </a:rPr>
                        <a:t>75%**</a:t>
                      </a:r>
                      <a:endParaRPr sz="1600">
                        <a:solidFill>
                          <a:srgbClr val="222222"/>
                        </a:solidFill>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solidFill>
                            <a:srgbClr val="222222"/>
                          </a:solidFill>
                          <a:latin typeface="Arial Nova" panose="020B0504020202020204" pitchFamily="34" charset="0"/>
                          <a:ea typeface="Roboto"/>
                          <a:cs typeface="Roboto"/>
                          <a:sym typeface="Roboto"/>
                        </a:rPr>
                        <a:t>75%**</a:t>
                      </a:r>
                      <a:endParaRPr sz="1600">
                        <a:solidFill>
                          <a:srgbClr val="222222"/>
                        </a:solidFill>
                        <a:latin typeface="Arial Nova" panose="020B0504020202020204" pitchFamily="34" charset="0"/>
                        <a:ea typeface="Roboto"/>
                        <a:cs typeface="Roboto"/>
                        <a:sym typeface="Roboto"/>
                      </a:endParaRPr>
                    </a:p>
                  </a:txBody>
                  <a:tcPr marL="146280" marR="146280" marT="146280" marB="146280">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 name="Google Shape;892;p140">
            <a:extLst>
              <a:ext uri="{FF2B5EF4-FFF2-40B4-BE49-F238E27FC236}">
                <a16:creationId xmlns:a16="http://schemas.microsoft.com/office/drawing/2014/main" id="{8AF435F3-FF70-EE2E-B352-AA57A7A1C3B3}"/>
              </a:ext>
            </a:extLst>
          </p:cNvPr>
          <p:cNvSpPr txBox="1"/>
          <p:nvPr/>
        </p:nvSpPr>
        <p:spPr>
          <a:xfrm>
            <a:off x="2468160" y="7448183"/>
            <a:ext cx="12162240" cy="886348"/>
          </a:xfrm>
          <a:prstGeom prst="rect">
            <a:avLst/>
          </a:prstGeom>
          <a:noFill/>
          <a:ln>
            <a:noFill/>
          </a:ln>
        </p:spPr>
        <p:txBody>
          <a:bodyPr spcFirstLastPara="1" wrap="square" lIns="146280" tIns="146280" rIns="146280" bIns="146280" anchor="t" anchorCtr="0">
            <a:spAutoFit/>
          </a:bodyPr>
          <a:lstStyle/>
          <a:p>
            <a:pPr algn="r"/>
            <a:r>
              <a:rPr lang="en" sz="1280">
                <a:latin typeface="Roboto"/>
                <a:ea typeface="Roboto"/>
                <a:cs typeface="Roboto"/>
                <a:sym typeface="Roboto"/>
              </a:rPr>
              <a:t>*Digital Caseload = A count of members who are enrolled, onboarded, eligible who are assigned to the Primary Staff member</a:t>
            </a:r>
            <a:endParaRPr sz="1280">
              <a:latin typeface="Roboto"/>
              <a:ea typeface="Roboto"/>
              <a:cs typeface="Roboto"/>
              <a:sym typeface="Roboto"/>
            </a:endParaRPr>
          </a:p>
          <a:p>
            <a:pPr algn="r"/>
            <a:r>
              <a:rPr lang="en" sz="1280">
                <a:latin typeface="Roboto"/>
                <a:ea typeface="Roboto"/>
                <a:cs typeface="Roboto"/>
                <a:sym typeface="Roboto"/>
              </a:rPr>
              <a:t>**all scores max out at 75% - We wanted to keep these targets realistic for staff and also do not want staff to start sending out arbitrary communications just to reach the goal (messaging for example).</a:t>
            </a:r>
            <a:endParaRPr sz="1280">
              <a:latin typeface="Roboto"/>
              <a:ea typeface="Roboto"/>
              <a:cs typeface="Roboto"/>
              <a:sym typeface="Roboto"/>
            </a:endParaRPr>
          </a:p>
        </p:txBody>
      </p:sp>
    </p:spTree>
    <p:extLst>
      <p:ext uri="{BB962C8B-B14F-4D97-AF65-F5344CB8AC3E}">
        <p14:creationId xmlns:p14="http://schemas.microsoft.com/office/powerpoint/2010/main" val="3657204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24468"/>
            <a:ext cx="12305212" cy="1400383"/>
          </a:xfrm>
        </p:spPr>
        <p:txBody>
          <a:bodyPr/>
          <a:lstStyle/>
          <a:p>
            <a:pPr>
              <a:lnSpc>
                <a:spcPct val="100000"/>
              </a:lnSpc>
              <a:spcBef>
                <a:spcPts val="0"/>
              </a:spcBef>
              <a:buClrTx/>
              <a:defRPr/>
            </a:pPr>
            <a:r>
              <a:rPr lang="en-US" sz="1800" b="1">
                <a:solidFill>
                  <a:schemeClr val="bg2">
                    <a:lumMod val="10000"/>
                  </a:schemeClr>
                </a:solidFill>
              </a:rPr>
              <a:t>STAFF PERFORMANCE REPORT</a:t>
            </a:r>
          </a:p>
          <a:p>
            <a:pPr>
              <a:lnSpc>
                <a:spcPct val="100000"/>
              </a:lnSpc>
              <a:spcBef>
                <a:spcPts val="0"/>
              </a:spcBef>
              <a:buClrTx/>
              <a:defRPr/>
            </a:pPr>
            <a:r>
              <a:rPr lang="en-US">
                <a:sym typeface="Roboto"/>
              </a:rPr>
              <a:t>Weekly Report Summary</a:t>
            </a:r>
            <a:endParaRPr lang="en-US"/>
          </a:p>
          <a:p>
            <a:endParaRPr lang="en-US">
              <a:latin typeface="Arial Nova" panose="020B0504020202020204" pitchFamily="34" charset="0"/>
            </a:endParaRPr>
          </a:p>
        </p:txBody>
      </p:sp>
      <p:sp>
        <p:nvSpPr>
          <p:cNvPr id="3" name="Google Shape;856;p118">
            <a:extLst>
              <a:ext uri="{FF2B5EF4-FFF2-40B4-BE49-F238E27FC236}">
                <a16:creationId xmlns:a16="http://schemas.microsoft.com/office/drawing/2014/main" id="{28E424FE-2935-1874-87C5-6DF34EBB74B5}"/>
              </a:ext>
            </a:extLst>
          </p:cNvPr>
          <p:cNvSpPr txBox="1">
            <a:spLocks/>
          </p:cNvSpPr>
          <p:nvPr/>
        </p:nvSpPr>
        <p:spPr>
          <a:xfrm>
            <a:off x="512080" y="2119440"/>
            <a:ext cx="4262880" cy="5052480"/>
          </a:xfrm>
          <a:prstGeom prst="rect">
            <a:avLst/>
          </a:prstGeom>
        </p:spPr>
        <p:txBody>
          <a:bodyPr spcFirstLastPara="1" vert="horz" wrap="square" lIns="146280" tIns="73120" rIns="146280" bIns="73120" rtlCol="0" anchor="t" anchorCtr="0">
            <a:noAutofit/>
          </a:bodyPr>
          <a:lst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a:solidFill>
                  <a:srgbClr val="222222"/>
                </a:solidFill>
              </a:rPr>
              <a:t>Staff Performance Report has 3 sections:</a:t>
            </a:r>
          </a:p>
          <a:p>
            <a:pPr>
              <a:buClr>
                <a:schemeClr val="accent3"/>
              </a:buClr>
            </a:pPr>
            <a:r>
              <a:rPr lang="en-US" sz="1800" b="0">
                <a:solidFill>
                  <a:schemeClr val="accent1"/>
                </a:solidFill>
              </a:rPr>
              <a:t>Staff Performance Last Week</a:t>
            </a:r>
          </a:p>
          <a:p>
            <a:pPr>
              <a:buClr>
                <a:schemeClr val="accent5"/>
              </a:buClr>
            </a:pPr>
            <a:r>
              <a:rPr lang="en-US" sz="1800" b="0">
                <a:solidFill>
                  <a:schemeClr val="accent5"/>
                </a:solidFill>
              </a:rPr>
              <a:t>Week over Week (Wow) </a:t>
            </a:r>
            <a:br>
              <a:rPr lang="en-US" sz="1800" b="0">
                <a:solidFill>
                  <a:schemeClr val="accent5"/>
                </a:solidFill>
              </a:rPr>
            </a:br>
            <a:r>
              <a:rPr lang="en-US" sz="1800" b="0">
                <a:solidFill>
                  <a:schemeClr val="accent5"/>
                </a:solidFill>
              </a:rPr>
              <a:t>differences</a:t>
            </a:r>
          </a:p>
          <a:p>
            <a:pPr>
              <a:buClr>
                <a:schemeClr val="accent4"/>
              </a:buClr>
            </a:pPr>
            <a:r>
              <a:rPr lang="en-US" sz="1800" b="0">
                <a:solidFill>
                  <a:schemeClr val="accent4"/>
                </a:solidFill>
              </a:rPr>
              <a:t>Primary Staff Performance Score Breakdown </a:t>
            </a:r>
          </a:p>
          <a:p>
            <a:pPr marL="0" indent="0">
              <a:spcBef>
                <a:spcPts val="1600"/>
              </a:spcBef>
              <a:buNone/>
            </a:pPr>
            <a:r>
              <a:rPr lang="en-US" sz="1800">
                <a:solidFill>
                  <a:srgbClr val="222222"/>
                </a:solidFill>
              </a:rPr>
              <a:t>Each section is repeated twice:</a:t>
            </a:r>
          </a:p>
          <a:p>
            <a:pPr>
              <a:buClr>
                <a:srgbClr val="222222"/>
              </a:buClr>
            </a:pPr>
            <a:r>
              <a:rPr lang="en-US" sz="1800" b="0">
                <a:solidFill>
                  <a:srgbClr val="222222"/>
                </a:solidFill>
              </a:rPr>
              <a:t>Once for active members</a:t>
            </a:r>
          </a:p>
          <a:p>
            <a:pPr>
              <a:buClr>
                <a:srgbClr val="222222"/>
              </a:buClr>
            </a:pPr>
            <a:r>
              <a:rPr lang="en-US" sz="1800" b="0">
                <a:solidFill>
                  <a:srgbClr val="222222"/>
                </a:solidFill>
              </a:rPr>
              <a:t>Once for maintenance </a:t>
            </a:r>
            <a:br>
              <a:rPr lang="en-US" sz="1800" b="0">
                <a:solidFill>
                  <a:srgbClr val="222222"/>
                </a:solidFill>
              </a:rPr>
            </a:br>
            <a:r>
              <a:rPr lang="en-US" sz="1800" b="0">
                <a:solidFill>
                  <a:srgbClr val="222222"/>
                </a:solidFill>
              </a:rPr>
              <a:t>members</a:t>
            </a:r>
          </a:p>
        </p:txBody>
      </p:sp>
      <p:pic>
        <p:nvPicPr>
          <p:cNvPr id="5" name="Google Shape;859;p118">
            <a:extLst>
              <a:ext uri="{FF2B5EF4-FFF2-40B4-BE49-F238E27FC236}">
                <a16:creationId xmlns:a16="http://schemas.microsoft.com/office/drawing/2014/main" id="{FD46A5C0-6ED0-E68C-6BB8-48073AC1A0B2}"/>
              </a:ext>
            </a:extLst>
          </p:cNvPr>
          <p:cNvPicPr preferRelativeResize="0"/>
          <p:nvPr/>
        </p:nvPicPr>
        <p:blipFill>
          <a:blip r:embed="rId3">
            <a:alphaModFix/>
          </a:blip>
          <a:stretch>
            <a:fillRect/>
          </a:stretch>
        </p:blipFill>
        <p:spPr>
          <a:xfrm>
            <a:off x="5369201" y="2071921"/>
            <a:ext cx="8778235" cy="4815400"/>
          </a:xfrm>
          <a:prstGeom prst="rect">
            <a:avLst/>
          </a:prstGeom>
          <a:noFill/>
          <a:ln>
            <a:noFill/>
          </a:ln>
          <a:effectLst>
            <a:outerShdw blurRad="57150" dist="19050" dir="5400000" algn="bl" rotWithShape="0">
              <a:srgbClr val="000000">
                <a:alpha val="50000"/>
              </a:srgbClr>
            </a:outerShdw>
          </a:effectLst>
        </p:spPr>
      </p:pic>
      <p:sp>
        <p:nvSpPr>
          <p:cNvPr id="7" name="Google Shape;860;p118">
            <a:extLst>
              <a:ext uri="{FF2B5EF4-FFF2-40B4-BE49-F238E27FC236}">
                <a16:creationId xmlns:a16="http://schemas.microsoft.com/office/drawing/2014/main" id="{DC7F7B3F-B4BE-77A4-ED68-38F6ABB5C8FD}"/>
              </a:ext>
            </a:extLst>
          </p:cNvPr>
          <p:cNvSpPr/>
          <p:nvPr/>
        </p:nvSpPr>
        <p:spPr>
          <a:xfrm>
            <a:off x="9514240" y="2758880"/>
            <a:ext cx="766560" cy="212160"/>
          </a:xfrm>
          <a:prstGeom prst="rect">
            <a:avLst/>
          </a:prstGeom>
          <a:noFill/>
          <a:ln w="2857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cxnSp>
        <p:nvCxnSpPr>
          <p:cNvPr id="8" name="Google Shape;861;p118">
            <a:extLst>
              <a:ext uri="{FF2B5EF4-FFF2-40B4-BE49-F238E27FC236}">
                <a16:creationId xmlns:a16="http://schemas.microsoft.com/office/drawing/2014/main" id="{9F9B908F-18E1-471E-56E3-336A874C37EF}"/>
              </a:ext>
            </a:extLst>
          </p:cNvPr>
          <p:cNvCxnSpPr>
            <a:stCxn id="9" idx="6"/>
            <a:endCxn id="14" idx="1"/>
          </p:cNvCxnSpPr>
          <p:nvPr/>
        </p:nvCxnSpPr>
        <p:spPr>
          <a:xfrm>
            <a:off x="4680502" y="3026389"/>
            <a:ext cx="424320" cy="696480"/>
          </a:xfrm>
          <a:prstGeom prst="bentConnector3">
            <a:avLst>
              <a:gd name="adj1" fmla="val 50018"/>
            </a:avLst>
          </a:prstGeom>
          <a:noFill/>
          <a:ln w="28575" cap="flat" cmpd="sng">
            <a:solidFill>
              <a:schemeClr val="accent1"/>
            </a:solidFill>
            <a:prstDash val="solid"/>
            <a:round/>
            <a:headEnd type="none" w="med" len="med"/>
            <a:tailEnd type="none" w="med" len="med"/>
          </a:ln>
        </p:spPr>
      </p:cxnSp>
      <p:sp>
        <p:nvSpPr>
          <p:cNvPr id="9" name="Google Shape;862;p118">
            <a:extLst>
              <a:ext uri="{FF2B5EF4-FFF2-40B4-BE49-F238E27FC236}">
                <a16:creationId xmlns:a16="http://schemas.microsoft.com/office/drawing/2014/main" id="{2527630C-DCDC-3D2B-F5D0-AC5501026734}"/>
              </a:ext>
            </a:extLst>
          </p:cNvPr>
          <p:cNvSpPr/>
          <p:nvPr/>
        </p:nvSpPr>
        <p:spPr>
          <a:xfrm>
            <a:off x="4456342" y="2920309"/>
            <a:ext cx="224160" cy="212160"/>
          </a:xfrm>
          <a:prstGeom prst="ellipse">
            <a:avLst/>
          </a:prstGeom>
          <a:noFill/>
          <a:ln>
            <a:noFill/>
          </a:ln>
        </p:spPr>
        <p:txBody>
          <a:bodyPr spcFirstLastPara="1" wrap="square" lIns="146280" tIns="146280" rIns="146280" bIns="146280" anchor="ctr" anchorCtr="0">
            <a:noAutofit/>
          </a:bodyPr>
          <a:lstStyle/>
          <a:p>
            <a:endParaRPr sz="2880"/>
          </a:p>
        </p:txBody>
      </p:sp>
      <p:cxnSp>
        <p:nvCxnSpPr>
          <p:cNvPr id="10" name="Google Shape;864;p118">
            <a:extLst>
              <a:ext uri="{FF2B5EF4-FFF2-40B4-BE49-F238E27FC236}">
                <a16:creationId xmlns:a16="http://schemas.microsoft.com/office/drawing/2014/main" id="{2CDFCB19-8762-A325-AB05-D0531B4482A6}"/>
              </a:ext>
            </a:extLst>
          </p:cNvPr>
          <p:cNvCxnSpPr>
            <a:cxnSpLocks/>
            <a:endCxn id="15" idx="1"/>
          </p:cNvCxnSpPr>
          <p:nvPr/>
        </p:nvCxnSpPr>
        <p:spPr>
          <a:xfrm>
            <a:off x="3481283" y="3499086"/>
            <a:ext cx="1668357" cy="1413514"/>
          </a:xfrm>
          <a:prstGeom prst="bentConnector3">
            <a:avLst>
              <a:gd name="adj1" fmla="val 50000"/>
            </a:avLst>
          </a:prstGeom>
          <a:noFill/>
          <a:ln w="28575" cap="flat" cmpd="sng">
            <a:solidFill>
              <a:schemeClr val="accent5"/>
            </a:solidFill>
            <a:prstDash val="solid"/>
            <a:round/>
            <a:headEnd type="none" w="med" len="med"/>
            <a:tailEnd type="none" w="med" len="med"/>
          </a:ln>
        </p:spPr>
      </p:cxnSp>
      <p:sp>
        <p:nvSpPr>
          <p:cNvPr id="11" name="Google Shape;865;p118">
            <a:extLst>
              <a:ext uri="{FF2B5EF4-FFF2-40B4-BE49-F238E27FC236}">
                <a16:creationId xmlns:a16="http://schemas.microsoft.com/office/drawing/2014/main" id="{3DF96457-6A00-2575-3FC0-CDCFE9966D84}"/>
              </a:ext>
            </a:extLst>
          </p:cNvPr>
          <p:cNvSpPr/>
          <p:nvPr/>
        </p:nvSpPr>
        <p:spPr>
          <a:xfrm>
            <a:off x="3834422" y="3254389"/>
            <a:ext cx="224160" cy="212160"/>
          </a:xfrm>
          <a:prstGeom prst="ellipse">
            <a:avLst/>
          </a:prstGeom>
          <a:noFill/>
          <a:ln>
            <a:noFill/>
          </a:ln>
        </p:spPr>
        <p:txBody>
          <a:bodyPr spcFirstLastPara="1" wrap="square" lIns="146280" tIns="146280" rIns="146280" bIns="146280" anchor="ctr" anchorCtr="0">
            <a:noAutofit/>
          </a:bodyPr>
          <a:lstStyle/>
          <a:p>
            <a:endParaRPr sz="2880"/>
          </a:p>
        </p:txBody>
      </p:sp>
      <p:cxnSp>
        <p:nvCxnSpPr>
          <p:cNvPr id="12" name="Google Shape;867;p118">
            <a:extLst>
              <a:ext uri="{FF2B5EF4-FFF2-40B4-BE49-F238E27FC236}">
                <a16:creationId xmlns:a16="http://schemas.microsoft.com/office/drawing/2014/main" id="{D4E73C05-C2B7-5451-A437-7CDF0CB490D8}"/>
              </a:ext>
            </a:extLst>
          </p:cNvPr>
          <p:cNvCxnSpPr>
            <a:cxnSpLocks/>
            <a:endCxn id="16" idx="1"/>
          </p:cNvCxnSpPr>
          <p:nvPr/>
        </p:nvCxnSpPr>
        <p:spPr>
          <a:xfrm>
            <a:off x="2758190" y="4417458"/>
            <a:ext cx="2391464" cy="1787062"/>
          </a:xfrm>
          <a:prstGeom prst="bentConnector3">
            <a:avLst>
              <a:gd name="adj1" fmla="val 50000"/>
            </a:avLst>
          </a:prstGeom>
          <a:noFill/>
          <a:ln w="28575" cap="flat" cmpd="sng">
            <a:solidFill>
              <a:schemeClr val="accent4"/>
            </a:solidFill>
            <a:prstDash val="solid"/>
            <a:round/>
            <a:headEnd type="none" w="med" len="med"/>
            <a:tailEnd type="none" w="med" len="med"/>
          </a:ln>
        </p:spPr>
      </p:cxnSp>
      <p:sp>
        <p:nvSpPr>
          <p:cNvPr id="13" name="Google Shape;868;p118">
            <a:extLst>
              <a:ext uri="{FF2B5EF4-FFF2-40B4-BE49-F238E27FC236}">
                <a16:creationId xmlns:a16="http://schemas.microsoft.com/office/drawing/2014/main" id="{E92F3387-373C-AD36-32FF-4DCD7DF7C5AB}"/>
              </a:ext>
            </a:extLst>
          </p:cNvPr>
          <p:cNvSpPr/>
          <p:nvPr/>
        </p:nvSpPr>
        <p:spPr>
          <a:xfrm>
            <a:off x="3212462" y="4253869"/>
            <a:ext cx="224160" cy="212160"/>
          </a:xfrm>
          <a:prstGeom prst="ellipse">
            <a:avLst/>
          </a:prstGeom>
          <a:noFill/>
          <a:ln>
            <a:noFill/>
          </a:ln>
        </p:spPr>
        <p:txBody>
          <a:bodyPr spcFirstLastPara="1" wrap="square" lIns="146280" tIns="146280" rIns="146280" bIns="146280" anchor="ctr" anchorCtr="0">
            <a:noAutofit/>
          </a:bodyPr>
          <a:lstStyle/>
          <a:p>
            <a:endParaRPr sz="2880"/>
          </a:p>
        </p:txBody>
      </p:sp>
      <p:sp>
        <p:nvSpPr>
          <p:cNvPr id="14" name="Google Shape;863;p118">
            <a:extLst>
              <a:ext uri="{FF2B5EF4-FFF2-40B4-BE49-F238E27FC236}">
                <a16:creationId xmlns:a16="http://schemas.microsoft.com/office/drawing/2014/main" id="{D5EF78C3-AF3F-7509-03FB-9C5CBA11A6CF}"/>
              </a:ext>
            </a:extLst>
          </p:cNvPr>
          <p:cNvSpPr/>
          <p:nvPr/>
        </p:nvSpPr>
        <p:spPr>
          <a:xfrm>
            <a:off x="5104979" y="3141880"/>
            <a:ext cx="332640" cy="1161600"/>
          </a:xfrm>
          <a:prstGeom prst="leftBrace">
            <a:avLst>
              <a:gd name="adj1" fmla="val 50000"/>
              <a:gd name="adj2" fmla="val 50000"/>
            </a:avLst>
          </a:prstGeom>
          <a:noFill/>
          <a:ln w="28575" cap="flat" cmpd="sng">
            <a:solidFill>
              <a:schemeClr val="accent1"/>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15" name="Google Shape;866;p118">
            <a:extLst>
              <a:ext uri="{FF2B5EF4-FFF2-40B4-BE49-F238E27FC236}">
                <a16:creationId xmlns:a16="http://schemas.microsoft.com/office/drawing/2014/main" id="{3414F2CA-D236-ECF3-4715-B6B91657C979}"/>
              </a:ext>
            </a:extLst>
          </p:cNvPr>
          <p:cNvSpPr/>
          <p:nvPr/>
        </p:nvSpPr>
        <p:spPr>
          <a:xfrm>
            <a:off x="5149640" y="4303480"/>
            <a:ext cx="332640" cy="1218240"/>
          </a:xfrm>
          <a:prstGeom prst="leftBrace">
            <a:avLst>
              <a:gd name="adj1" fmla="val 50000"/>
              <a:gd name="adj2" fmla="val 50000"/>
            </a:avLst>
          </a:prstGeom>
          <a:noFill/>
          <a:ln w="28575" cap="flat" cmpd="sng">
            <a:solidFill>
              <a:schemeClr val="accent5"/>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16" name="Google Shape;869;p118">
            <a:extLst>
              <a:ext uri="{FF2B5EF4-FFF2-40B4-BE49-F238E27FC236}">
                <a16:creationId xmlns:a16="http://schemas.microsoft.com/office/drawing/2014/main" id="{55DD3D17-8D8E-E3FD-EDD6-0A2D1C177D34}"/>
              </a:ext>
            </a:extLst>
          </p:cNvPr>
          <p:cNvSpPr/>
          <p:nvPr/>
        </p:nvSpPr>
        <p:spPr>
          <a:xfrm>
            <a:off x="5149654" y="5521720"/>
            <a:ext cx="332640" cy="1365600"/>
          </a:xfrm>
          <a:prstGeom prst="leftBrace">
            <a:avLst>
              <a:gd name="adj1" fmla="val 50000"/>
              <a:gd name="adj2" fmla="val 50000"/>
            </a:avLst>
          </a:prstGeom>
          <a:noFill/>
          <a:ln w="2857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Tree>
    <p:extLst>
      <p:ext uri="{BB962C8B-B14F-4D97-AF65-F5344CB8AC3E}">
        <p14:creationId xmlns:p14="http://schemas.microsoft.com/office/powerpoint/2010/main" val="2554009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24468"/>
            <a:ext cx="12305212" cy="1400383"/>
          </a:xfrm>
        </p:spPr>
        <p:txBody>
          <a:bodyPr/>
          <a:lstStyle/>
          <a:p>
            <a:pPr>
              <a:lnSpc>
                <a:spcPct val="100000"/>
              </a:lnSpc>
              <a:spcBef>
                <a:spcPts val="0"/>
              </a:spcBef>
              <a:buClrTx/>
              <a:defRPr/>
            </a:pPr>
            <a:r>
              <a:rPr lang="en-US" sz="1800" b="1">
                <a:solidFill>
                  <a:schemeClr val="bg2">
                    <a:lumMod val="10000"/>
                  </a:schemeClr>
                </a:solidFill>
              </a:rPr>
              <a:t>STAFF PERFORMANCE REPORT</a:t>
            </a:r>
          </a:p>
          <a:p>
            <a:pPr>
              <a:lnSpc>
                <a:spcPct val="100000"/>
              </a:lnSpc>
              <a:spcBef>
                <a:spcPts val="0"/>
              </a:spcBef>
              <a:buClrTx/>
              <a:defRPr/>
            </a:pPr>
            <a:r>
              <a:rPr lang="en-US">
                <a:sym typeface="Roboto"/>
              </a:rPr>
              <a:t>Weekly Report: Staff Performance Last Week Section (Example)</a:t>
            </a:r>
            <a:endParaRPr lang="en-US"/>
          </a:p>
          <a:p>
            <a:endParaRPr lang="en-US">
              <a:latin typeface="Arial Nova" panose="020B0504020202020204" pitchFamily="34" charset="0"/>
            </a:endParaRPr>
          </a:p>
        </p:txBody>
      </p:sp>
      <p:pic>
        <p:nvPicPr>
          <p:cNvPr id="3" name="Google Shape;966;p145">
            <a:extLst>
              <a:ext uri="{FF2B5EF4-FFF2-40B4-BE49-F238E27FC236}">
                <a16:creationId xmlns:a16="http://schemas.microsoft.com/office/drawing/2014/main" id="{C7DFFF22-FC4F-125B-95AB-77C86DB05B49}"/>
              </a:ext>
            </a:extLst>
          </p:cNvPr>
          <p:cNvPicPr preferRelativeResize="0"/>
          <p:nvPr/>
        </p:nvPicPr>
        <p:blipFill rotWithShape="1">
          <a:blip r:embed="rId3">
            <a:alphaModFix/>
          </a:blip>
          <a:srcRect b="12975"/>
          <a:stretch/>
        </p:blipFill>
        <p:spPr>
          <a:xfrm>
            <a:off x="614481" y="2485836"/>
            <a:ext cx="13401448" cy="3936494"/>
          </a:xfrm>
          <a:prstGeom prst="rect">
            <a:avLst/>
          </a:prstGeom>
          <a:noFill/>
          <a:ln>
            <a:noFill/>
          </a:ln>
          <a:effectLst>
            <a:outerShdw blurRad="57150" dist="19050" dir="5400000" algn="bl" rotWithShape="0">
              <a:srgbClr val="000000">
                <a:alpha val="50000"/>
              </a:srgbClr>
            </a:outerShdw>
          </a:effectLst>
        </p:spPr>
      </p:pic>
      <p:grpSp>
        <p:nvGrpSpPr>
          <p:cNvPr id="5" name="Google Shape;967;p145">
            <a:extLst>
              <a:ext uri="{FF2B5EF4-FFF2-40B4-BE49-F238E27FC236}">
                <a16:creationId xmlns:a16="http://schemas.microsoft.com/office/drawing/2014/main" id="{C17A2180-92C1-0EA3-AD96-A219EA4A7E27}"/>
              </a:ext>
            </a:extLst>
          </p:cNvPr>
          <p:cNvGrpSpPr/>
          <p:nvPr/>
        </p:nvGrpSpPr>
        <p:grpSpPr>
          <a:xfrm>
            <a:off x="2288040" y="6285754"/>
            <a:ext cx="3119040" cy="1476305"/>
            <a:chOff x="1366025" y="3841700"/>
            <a:chExt cx="1949400" cy="922691"/>
          </a:xfrm>
        </p:grpSpPr>
        <p:sp>
          <p:nvSpPr>
            <p:cNvPr id="7" name="Google Shape;968;p145">
              <a:extLst>
                <a:ext uri="{FF2B5EF4-FFF2-40B4-BE49-F238E27FC236}">
                  <a16:creationId xmlns:a16="http://schemas.microsoft.com/office/drawing/2014/main" id="{DEA9FFD2-2030-A655-0EFD-22714D5C93AD}"/>
                </a:ext>
              </a:extLst>
            </p:cNvPr>
            <p:cNvSpPr txBox="1"/>
            <p:nvPr/>
          </p:nvSpPr>
          <p:spPr>
            <a:xfrm>
              <a:off x="1366025" y="4271978"/>
              <a:ext cx="1949400" cy="492413"/>
            </a:xfrm>
            <a:prstGeom prst="rect">
              <a:avLst/>
            </a:prstGeom>
            <a:noFill/>
            <a:ln>
              <a:noFill/>
            </a:ln>
          </p:spPr>
          <p:txBody>
            <a:bodyPr spcFirstLastPara="1" wrap="square" lIns="146280" tIns="146280" rIns="146280" bIns="146280" anchor="t" anchorCtr="0">
              <a:spAutoFit/>
            </a:bodyPr>
            <a:lstStyle/>
            <a:p>
              <a:r>
                <a:rPr lang="en" sz="1600" b="1">
                  <a:solidFill>
                    <a:schemeClr val="bg2">
                      <a:lumMod val="10000"/>
                    </a:schemeClr>
                  </a:solidFill>
                  <a:latin typeface="Arial Nova" panose="020B0504020202020204" pitchFamily="34" charset="0"/>
                  <a:ea typeface="Roboto"/>
                  <a:cs typeface="Roboto"/>
                  <a:sym typeface="Roboto"/>
                </a:rPr>
                <a:t>Ranks staff based on weekly Performance Scores</a:t>
              </a:r>
              <a:endParaRPr sz="1600" b="1">
                <a:solidFill>
                  <a:schemeClr val="bg2">
                    <a:lumMod val="10000"/>
                  </a:schemeClr>
                </a:solidFill>
                <a:latin typeface="Arial Nova" panose="020B0504020202020204" pitchFamily="34" charset="0"/>
                <a:ea typeface="Roboto"/>
                <a:cs typeface="Roboto"/>
                <a:sym typeface="Roboto"/>
              </a:endParaRPr>
            </a:p>
          </p:txBody>
        </p:sp>
        <p:sp>
          <p:nvSpPr>
            <p:cNvPr id="8" name="Google Shape;969;p145">
              <a:extLst>
                <a:ext uri="{FF2B5EF4-FFF2-40B4-BE49-F238E27FC236}">
                  <a16:creationId xmlns:a16="http://schemas.microsoft.com/office/drawing/2014/main" id="{C814E393-4098-BAC6-434A-9174F2E16109}"/>
                </a:ext>
              </a:extLst>
            </p:cNvPr>
            <p:cNvSpPr/>
            <p:nvPr/>
          </p:nvSpPr>
          <p:spPr>
            <a:xfrm rot="-5400000" flipH="1">
              <a:off x="2089325" y="3942500"/>
              <a:ext cx="502800" cy="301200"/>
            </a:xfrm>
            <a:prstGeom prst="homePlate">
              <a:avLst>
                <a:gd name="adj" fmla="val 50000"/>
              </a:avLst>
            </a:prstGeom>
            <a:solidFill>
              <a:schemeClr val="accent1"/>
            </a:solidFill>
            <a:ln>
              <a:noFill/>
            </a:ln>
          </p:spPr>
          <p:txBody>
            <a:bodyPr spcFirstLastPara="1" wrap="square" lIns="438880" tIns="146280" rIns="146280" bIns="146280" anchor="ctr" anchorCtr="0">
              <a:noAutofit/>
            </a:bodyPr>
            <a:lstStyle/>
            <a:p>
              <a:endParaRPr sz="1600" b="1">
                <a:solidFill>
                  <a:schemeClr val="bg2">
                    <a:lumMod val="10000"/>
                  </a:schemeClr>
                </a:solidFill>
                <a:latin typeface="Arial Nova" panose="020B0504020202020204" pitchFamily="34" charset="0"/>
                <a:ea typeface="Roboto"/>
                <a:cs typeface="Roboto"/>
                <a:sym typeface="Roboto"/>
              </a:endParaRPr>
            </a:p>
          </p:txBody>
        </p:sp>
      </p:grpSp>
      <p:grpSp>
        <p:nvGrpSpPr>
          <p:cNvPr id="9" name="Google Shape;970;p145">
            <a:extLst>
              <a:ext uri="{FF2B5EF4-FFF2-40B4-BE49-F238E27FC236}">
                <a16:creationId xmlns:a16="http://schemas.microsoft.com/office/drawing/2014/main" id="{93811EA4-69C5-7C7C-D36D-BB0EBB91E587}"/>
              </a:ext>
            </a:extLst>
          </p:cNvPr>
          <p:cNvGrpSpPr/>
          <p:nvPr/>
        </p:nvGrpSpPr>
        <p:grpSpPr>
          <a:xfrm>
            <a:off x="6225122" y="6285756"/>
            <a:ext cx="5982240" cy="1476303"/>
            <a:chOff x="3826701" y="3895762"/>
            <a:chExt cx="3738900" cy="922689"/>
          </a:xfrm>
        </p:grpSpPr>
        <p:sp>
          <p:nvSpPr>
            <p:cNvPr id="10" name="Google Shape;971;p145">
              <a:extLst>
                <a:ext uri="{FF2B5EF4-FFF2-40B4-BE49-F238E27FC236}">
                  <a16:creationId xmlns:a16="http://schemas.microsoft.com/office/drawing/2014/main" id="{20ABAD91-F00A-EB0F-20A1-EBE2452E71E8}"/>
                </a:ext>
              </a:extLst>
            </p:cNvPr>
            <p:cNvSpPr txBox="1"/>
            <p:nvPr/>
          </p:nvSpPr>
          <p:spPr>
            <a:xfrm>
              <a:off x="3826701" y="4326039"/>
              <a:ext cx="3738900" cy="492412"/>
            </a:xfrm>
            <a:prstGeom prst="rect">
              <a:avLst/>
            </a:prstGeom>
            <a:noFill/>
            <a:ln>
              <a:noFill/>
            </a:ln>
          </p:spPr>
          <p:txBody>
            <a:bodyPr spcFirstLastPara="1" wrap="square" lIns="146280" tIns="146280" rIns="146280" bIns="146280" anchor="t" anchorCtr="0">
              <a:spAutoFit/>
            </a:bodyPr>
            <a:lstStyle/>
            <a:p>
              <a:r>
                <a:rPr lang="en" sz="1600" b="1">
                  <a:solidFill>
                    <a:schemeClr val="bg2">
                      <a:lumMod val="10000"/>
                    </a:schemeClr>
                  </a:solidFill>
                  <a:latin typeface="Arial Nova" panose="020B0504020202020204" pitchFamily="34" charset="0"/>
                  <a:ea typeface="Roboto"/>
                  <a:cs typeface="Roboto"/>
                  <a:sym typeface="Roboto"/>
                </a:rPr>
                <a:t>Tracks # of actions to take into consideration for each score component</a:t>
              </a:r>
              <a:endParaRPr sz="1600" b="1">
                <a:solidFill>
                  <a:schemeClr val="bg2">
                    <a:lumMod val="10000"/>
                  </a:schemeClr>
                </a:solidFill>
                <a:latin typeface="Arial Nova" panose="020B0504020202020204" pitchFamily="34" charset="0"/>
                <a:ea typeface="Roboto"/>
                <a:cs typeface="Roboto"/>
                <a:sym typeface="Roboto"/>
              </a:endParaRPr>
            </a:p>
          </p:txBody>
        </p:sp>
        <p:sp>
          <p:nvSpPr>
            <p:cNvPr id="11" name="Google Shape;972;p145">
              <a:extLst>
                <a:ext uri="{FF2B5EF4-FFF2-40B4-BE49-F238E27FC236}">
                  <a16:creationId xmlns:a16="http://schemas.microsoft.com/office/drawing/2014/main" id="{CA58BB03-ED93-C653-66C4-DE821C0C5558}"/>
                </a:ext>
              </a:extLst>
            </p:cNvPr>
            <p:cNvSpPr/>
            <p:nvPr/>
          </p:nvSpPr>
          <p:spPr>
            <a:xfrm rot="-5400000" flipH="1">
              <a:off x="3866901" y="3996562"/>
              <a:ext cx="502800" cy="301200"/>
            </a:xfrm>
            <a:prstGeom prst="homePlate">
              <a:avLst>
                <a:gd name="adj" fmla="val 50000"/>
              </a:avLst>
            </a:prstGeom>
            <a:solidFill>
              <a:schemeClr val="accent1"/>
            </a:solidFill>
            <a:ln>
              <a:noFill/>
            </a:ln>
          </p:spPr>
          <p:txBody>
            <a:bodyPr spcFirstLastPara="1" wrap="square" lIns="438880" tIns="146280" rIns="146280" bIns="146280" anchor="ctr" anchorCtr="0">
              <a:noAutofit/>
            </a:bodyPr>
            <a:lstStyle/>
            <a:p>
              <a:endParaRPr sz="1600" b="1">
                <a:solidFill>
                  <a:schemeClr val="bg2">
                    <a:lumMod val="10000"/>
                  </a:schemeClr>
                </a:solidFill>
                <a:latin typeface="Arial Nova" panose="020B0504020202020204" pitchFamily="34" charset="0"/>
                <a:ea typeface="Roboto"/>
                <a:cs typeface="Roboto"/>
                <a:sym typeface="Roboto"/>
              </a:endParaRPr>
            </a:p>
          </p:txBody>
        </p:sp>
      </p:grpSp>
      <p:sp>
        <p:nvSpPr>
          <p:cNvPr id="12" name="Google Shape;973;p145">
            <a:extLst>
              <a:ext uri="{FF2B5EF4-FFF2-40B4-BE49-F238E27FC236}">
                <a16:creationId xmlns:a16="http://schemas.microsoft.com/office/drawing/2014/main" id="{18C42032-46A0-313A-222E-D7ABCAF329E2}"/>
              </a:ext>
            </a:extLst>
          </p:cNvPr>
          <p:cNvSpPr txBox="1"/>
          <p:nvPr/>
        </p:nvSpPr>
        <p:spPr>
          <a:xfrm>
            <a:off x="512080" y="1755921"/>
            <a:ext cx="13874400" cy="590883"/>
          </a:xfrm>
          <a:prstGeom prst="rect">
            <a:avLst/>
          </a:prstGeom>
          <a:noFill/>
          <a:ln>
            <a:noFill/>
          </a:ln>
        </p:spPr>
        <p:txBody>
          <a:bodyPr spcFirstLastPara="1" wrap="square" lIns="146280" tIns="146280" rIns="146280" bIns="146280" anchor="t" anchorCtr="0">
            <a:spAutoFit/>
          </a:bodyPr>
          <a:lstStyle/>
          <a:p>
            <a:r>
              <a:rPr lang="en" sz="1840" b="1">
                <a:solidFill>
                  <a:srgbClr val="222222"/>
                </a:solidFill>
                <a:latin typeface="Arial Nova" panose="020B0504020202020204" pitchFamily="34" charset="0"/>
                <a:ea typeface="Roboto"/>
                <a:cs typeface="Roboto"/>
                <a:sym typeface="Roboto"/>
              </a:rPr>
              <a:t>How it helps: </a:t>
            </a:r>
            <a:r>
              <a:rPr lang="en" sz="1920">
                <a:solidFill>
                  <a:schemeClr val="dk1"/>
                </a:solidFill>
                <a:latin typeface="Arial Nova" panose="020B0504020202020204" pitchFamily="34" charset="0"/>
                <a:ea typeface="Roboto"/>
                <a:cs typeface="Roboto"/>
                <a:sym typeface="Roboto"/>
              </a:rPr>
              <a:t>Provides managers with a concise view of the previous week’s metrics as an input to coaching staff users.</a:t>
            </a:r>
            <a:endParaRPr sz="1600">
              <a:solidFill>
                <a:schemeClr val="dk1"/>
              </a:solidFill>
              <a:latin typeface="Arial Nova" panose="020B0504020202020204" pitchFamily="34" charset="0"/>
              <a:ea typeface="Roboto"/>
              <a:cs typeface="Roboto"/>
              <a:sym typeface="Roboto"/>
            </a:endParaRPr>
          </a:p>
        </p:txBody>
      </p:sp>
    </p:spTree>
    <p:extLst>
      <p:ext uri="{BB962C8B-B14F-4D97-AF65-F5344CB8AC3E}">
        <p14:creationId xmlns:p14="http://schemas.microsoft.com/office/powerpoint/2010/main" val="922916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24468"/>
            <a:ext cx="12305212" cy="1400383"/>
          </a:xfrm>
        </p:spPr>
        <p:txBody>
          <a:bodyPr/>
          <a:lstStyle/>
          <a:p>
            <a:pPr>
              <a:lnSpc>
                <a:spcPct val="100000"/>
              </a:lnSpc>
              <a:spcBef>
                <a:spcPts val="0"/>
              </a:spcBef>
              <a:buClrTx/>
              <a:defRPr/>
            </a:pPr>
            <a:r>
              <a:rPr lang="en-US" sz="1800" b="1">
                <a:solidFill>
                  <a:schemeClr val="bg2">
                    <a:lumMod val="10000"/>
                  </a:schemeClr>
                </a:solidFill>
              </a:rPr>
              <a:t>STAFF PERFORMANCE REPORT</a:t>
            </a:r>
          </a:p>
          <a:p>
            <a:pPr>
              <a:lnSpc>
                <a:spcPct val="100000"/>
              </a:lnSpc>
              <a:spcBef>
                <a:spcPts val="0"/>
              </a:spcBef>
              <a:buClrTx/>
              <a:defRPr/>
            </a:pPr>
            <a:r>
              <a:rPr lang="en-US">
                <a:sym typeface="Roboto"/>
              </a:rPr>
              <a:t>Weekly Report: Week Over Week Section (Example)</a:t>
            </a:r>
            <a:endParaRPr lang="en-US"/>
          </a:p>
          <a:p>
            <a:endParaRPr lang="en-US">
              <a:latin typeface="Arial Nova" panose="020B0504020202020204" pitchFamily="34" charset="0"/>
            </a:endParaRPr>
          </a:p>
        </p:txBody>
      </p:sp>
      <p:sp>
        <p:nvSpPr>
          <p:cNvPr id="12" name="Google Shape;973;p145">
            <a:extLst>
              <a:ext uri="{FF2B5EF4-FFF2-40B4-BE49-F238E27FC236}">
                <a16:creationId xmlns:a16="http://schemas.microsoft.com/office/drawing/2014/main" id="{18C42032-46A0-313A-222E-D7ABCAF329E2}"/>
              </a:ext>
            </a:extLst>
          </p:cNvPr>
          <p:cNvSpPr txBox="1"/>
          <p:nvPr/>
        </p:nvSpPr>
        <p:spPr>
          <a:xfrm>
            <a:off x="512080" y="1755921"/>
            <a:ext cx="13874400" cy="590883"/>
          </a:xfrm>
          <a:prstGeom prst="rect">
            <a:avLst/>
          </a:prstGeom>
          <a:noFill/>
          <a:ln>
            <a:noFill/>
          </a:ln>
        </p:spPr>
        <p:txBody>
          <a:bodyPr spcFirstLastPara="1" wrap="square" lIns="146280" tIns="146280" rIns="146280" bIns="146280" anchor="t" anchorCtr="0">
            <a:spAutoFit/>
          </a:bodyPr>
          <a:lstStyle/>
          <a:p>
            <a:r>
              <a:rPr lang="en-US" sz="1800" b="1">
                <a:solidFill>
                  <a:srgbClr val="222222"/>
                </a:solidFill>
                <a:latin typeface="Arial Nova" panose="020B0504020202020204" pitchFamily="34" charset="0"/>
                <a:ea typeface="Roboto"/>
                <a:cs typeface="Roboto"/>
                <a:sym typeface="Roboto"/>
              </a:rPr>
              <a:t>How it helps: </a:t>
            </a:r>
            <a:r>
              <a:rPr lang="en-US" sz="1800">
                <a:solidFill>
                  <a:schemeClr val="dk1"/>
                </a:solidFill>
                <a:latin typeface="Arial Nova" panose="020B0504020202020204" pitchFamily="34" charset="0"/>
                <a:ea typeface="Roboto"/>
                <a:cs typeface="Roboto"/>
                <a:sym typeface="Roboto"/>
              </a:rPr>
              <a:t>Provides managers with a concise view of week over week performance to track changes.</a:t>
            </a:r>
          </a:p>
        </p:txBody>
      </p:sp>
      <p:pic>
        <p:nvPicPr>
          <p:cNvPr id="4" name="Google Shape;981;p146">
            <a:extLst>
              <a:ext uri="{FF2B5EF4-FFF2-40B4-BE49-F238E27FC236}">
                <a16:creationId xmlns:a16="http://schemas.microsoft.com/office/drawing/2014/main" id="{E9FA7E4C-AE48-D2EC-7A38-EBD60140FF72}"/>
              </a:ext>
            </a:extLst>
          </p:cNvPr>
          <p:cNvPicPr preferRelativeResize="0"/>
          <p:nvPr/>
        </p:nvPicPr>
        <p:blipFill>
          <a:blip r:embed="rId3">
            <a:alphaModFix/>
          </a:blip>
          <a:stretch>
            <a:fillRect/>
          </a:stretch>
        </p:blipFill>
        <p:spPr>
          <a:xfrm>
            <a:off x="512080" y="2487160"/>
            <a:ext cx="13889037" cy="3833040"/>
          </a:xfrm>
          <a:prstGeom prst="rect">
            <a:avLst/>
          </a:prstGeom>
          <a:noFill/>
          <a:ln>
            <a:noFill/>
          </a:ln>
          <a:effectLst>
            <a:outerShdw blurRad="57150" dist="19050" dir="5400000" algn="bl" rotWithShape="0">
              <a:srgbClr val="000000">
                <a:alpha val="50000"/>
              </a:srgbClr>
            </a:outerShdw>
          </a:effectLst>
        </p:spPr>
      </p:pic>
      <p:grpSp>
        <p:nvGrpSpPr>
          <p:cNvPr id="6" name="Google Shape;982;p146">
            <a:extLst>
              <a:ext uri="{FF2B5EF4-FFF2-40B4-BE49-F238E27FC236}">
                <a16:creationId xmlns:a16="http://schemas.microsoft.com/office/drawing/2014/main" id="{BA2F8A43-97ED-76AD-9259-E2B6B01B5A21}"/>
              </a:ext>
            </a:extLst>
          </p:cNvPr>
          <p:cNvGrpSpPr/>
          <p:nvPr/>
        </p:nvGrpSpPr>
        <p:grpSpPr>
          <a:xfrm>
            <a:off x="3839320" y="6118499"/>
            <a:ext cx="2989920" cy="1542419"/>
            <a:chOff x="2340624" y="3976463"/>
            <a:chExt cx="1868700" cy="964012"/>
          </a:xfrm>
        </p:grpSpPr>
        <p:sp>
          <p:nvSpPr>
            <p:cNvPr id="13" name="Google Shape;983;p146">
              <a:extLst>
                <a:ext uri="{FF2B5EF4-FFF2-40B4-BE49-F238E27FC236}">
                  <a16:creationId xmlns:a16="http://schemas.microsoft.com/office/drawing/2014/main" id="{1120AAB1-E713-0DD3-9406-8EFB68DBF84A}"/>
                </a:ext>
              </a:extLst>
            </p:cNvPr>
            <p:cNvSpPr txBox="1"/>
            <p:nvPr/>
          </p:nvSpPr>
          <p:spPr>
            <a:xfrm>
              <a:off x="2340624" y="4448063"/>
              <a:ext cx="1868700" cy="492412"/>
            </a:xfrm>
            <a:prstGeom prst="rect">
              <a:avLst/>
            </a:prstGeom>
            <a:noFill/>
            <a:ln>
              <a:noFill/>
            </a:ln>
          </p:spPr>
          <p:txBody>
            <a:bodyPr spcFirstLastPara="1" wrap="square" lIns="146280" tIns="146280" rIns="146280" bIns="146280" anchor="t" anchorCtr="0">
              <a:spAutoFit/>
            </a:bodyPr>
            <a:lstStyle/>
            <a:p>
              <a:r>
                <a:rPr lang="en" sz="1600" b="1">
                  <a:solidFill>
                    <a:schemeClr val="bg2">
                      <a:lumMod val="10000"/>
                    </a:schemeClr>
                  </a:solidFill>
                  <a:latin typeface="Roboto"/>
                  <a:ea typeface="Roboto"/>
                  <a:cs typeface="Roboto"/>
                  <a:sym typeface="Roboto"/>
                </a:rPr>
                <a:t>Ranks staff based on weekly Performance Scores</a:t>
              </a:r>
              <a:endParaRPr sz="1600" b="1">
                <a:solidFill>
                  <a:schemeClr val="bg2">
                    <a:lumMod val="10000"/>
                  </a:schemeClr>
                </a:solidFill>
                <a:latin typeface="Roboto"/>
                <a:ea typeface="Roboto"/>
                <a:cs typeface="Roboto"/>
                <a:sym typeface="Roboto"/>
              </a:endParaRPr>
            </a:p>
          </p:txBody>
        </p:sp>
        <p:sp>
          <p:nvSpPr>
            <p:cNvPr id="14" name="Google Shape;984;p146">
              <a:extLst>
                <a:ext uri="{FF2B5EF4-FFF2-40B4-BE49-F238E27FC236}">
                  <a16:creationId xmlns:a16="http://schemas.microsoft.com/office/drawing/2014/main" id="{16FF2168-C069-F81D-CA40-CB733DEB6442}"/>
                </a:ext>
              </a:extLst>
            </p:cNvPr>
            <p:cNvSpPr/>
            <p:nvPr/>
          </p:nvSpPr>
          <p:spPr>
            <a:xfrm rot="-5400000" flipH="1">
              <a:off x="2949824" y="4085513"/>
              <a:ext cx="519300" cy="301200"/>
            </a:xfrm>
            <a:prstGeom prst="homePlate">
              <a:avLst>
                <a:gd name="adj" fmla="val 50000"/>
              </a:avLst>
            </a:prstGeom>
            <a:solidFill>
              <a:schemeClr val="accent1"/>
            </a:solidFill>
            <a:ln>
              <a:noFill/>
            </a:ln>
          </p:spPr>
          <p:txBody>
            <a:bodyPr spcFirstLastPara="1" wrap="square" lIns="438880" tIns="146280" rIns="146280" bIns="146280" anchor="ctr" anchorCtr="0">
              <a:noAutofit/>
            </a:bodyPr>
            <a:lstStyle/>
            <a:p>
              <a:endParaRPr sz="1600" b="1">
                <a:solidFill>
                  <a:schemeClr val="bg2">
                    <a:lumMod val="10000"/>
                  </a:schemeClr>
                </a:solidFill>
                <a:latin typeface="Roboto"/>
                <a:ea typeface="Roboto"/>
                <a:cs typeface="Roboto"/>
                <a:sym typeface="Roboto"/>
              </a:endParaRPr>
            </a:p>
          </p:txBody>
        </p:sp>
      </p:grpSp>
      <p:grpSp>
        <p:nvGrpSpPr>
          <p:cNvPr id="15" name="Google Shape;985;p146">
            <a:extLst>
              <a:ext uri="{FF2B5EF4-FFF2-40B4-BE49-F238E27FC236}">
                <a16:creationId xmlns:a16="http://schemas.microsoft.com/office/drawing/2014/main" id="{FEB12252-7795-0847-FF6B-8572CAF16ECA}"/>
              </a:ext>
            </a:extLst>
          </p:cNvPr>
          <p:cNvGrpSpPr/>
          <p:nvPr/>
        </p:nvGrpSpPr>
        <p:grpSpPr>
          <a:xfrm>
            <a:off x="10731515" y="6118504"/>
            <a:ext cx="3435840" cy="1544813"/>
            <a:chOff x="6707197" y="3976463"/>
            <a:chExt cx="2147400" cy="965508"/>
          </a:xfrm>
        </p:grpSpPr>
        <p:sp>
          <p:nvSpPr>
            <p:cNvPr id="16" name="Google Shape;986;p146">
              <a:extLst>
                <a:ext uri="{FF2B5EF4-FFF2-40B4-BE49-F238E27FC236}">
                  <a16:creationId xmlns:a16="http://schemas.microsoft.com/office/drawing/2014/main" id="{C9D62BEC-188D-5D1E-91FB-EFF96A975798}"/>
                </a:ext>
              </a:extLst>
            </p:cNvPr>
            <p:cNvSpPr txBox="1"/>
            <p:nvPr/>
          </p:nvSpPr>
          <p:spPr>
            <a:xfrm>
              <a:off x="6707197" y="4295670"/>
              <a:ext cx="2147400" cy="646301"/>
            </a:xfrm>
            <a:prstGeom prst="rect">
              <a:avLst/>
            </a:prstGeom>
            <a:noFill/>
            <a:ln>
              <a:noFill/>
            </a:ln>
          </p:spPr>
          <p:txBody>
            <a:bodyPr spcFirstLastPara="1" wrap="square" lIns="146280" tIns="146280" rIns="146280" bIns="146280" anchor="t" anchorCtr="0">
              <a:spAutoFit/>
            </a:bodyPr>
            <a:lstStyle/>
            <a:p>
              <a:r>
                <a:rPr lang="en" sz="1600" b="1">
                  <a:solidFill>
                    <a:schemeClr val="bg2">
                      <a:lumMod val="10000"/>
                    </a:schemeClr>
                  </a:solidFill>
                  <a:latin typeface="Roboto"/>
                  <a:ea typeface="Roboto"/>
                  <a:cs typeface="Roboto"/>
                  <a:sym typeface="Roboto"/>
                </a:rPr>
                <a:t>Useful to know that </a:t>
              </a:r>
              <a:endParaRPr sz="1600" b="1">
                <a:solidFill>
                  <a:schemeClr val="bg2">
                    <a:lumMod val="10000"/>
                  </a:schemeClr>
                </a:solidFill>
                <a:latin typeface="Roboto"/>
                <a:ea typeface="Roboto"/>
                <a:cs typeface="Roboto"/>
                <a:sym typeface="Roboto"/>
              </a:endParaRPr>
            </a:p>
            <a:p>
              <a:r>
                <a:rPr lang="en" sz="1600" b="1">
                  <a:solidFill>
                    <a:schemeClr val="bg2">
                      <a:lumMod val="10000"/>
                    </a:schemeClr>
                  </a:solidFill>
                  <a:latin typeface="Roboto"/>
                  <a:ea typeface="Roboto"/>
                  <a:cs typeface="Roboto"/>
                  <a:sym typeface="Roboto"/>
                </a:rPr>
                <a:t>caseloads are changing weekly as that may impact performance</a:t>
              </a:r>
              <a:endParaRPr sz="1600" b="1">
                <a:solidFill>
                  <a:schemeClr val="bg2">
                    <a:lumMod val="10000"/>
                  </a:schemeClr>
                </a:solidFill>
                <a:latin typeface="Roboto"/>
                <a:ea typeface="Roboto"/>
                <a:cs typeface="Roboto"/>
                <a:sym typeface="Roboto"/>
              </a:endParaRPr>
            </a:p>
          </p:txBody>
        </p:sp>
        <p:sp>
          <p:nvSpPr>
            <p:cNvPr id="17" name="Google Shape;987;p146">
              <a:extLst>
                <a:ext uri="{FF2B5EF4-FFF2-40B4-BE49-F238E27FC236}">
                  <a16:creationId xmlns:a16="http://schemas.microsoft.com/office/drawing/2014/main" id="{B228CBE2-0460-6511-E80C-9920A083FA9A}"/>
                </a:ext>
              </a:extLst>
            </p:cNvPr>
            <p:cNvSpPr/>
            <p:nvPr/>
          </p:nvSpPr>
          <p:spPr>
            <a:xfrm rot="-5400000" flipH="1">
              <a:off x="8139996" y="4085513"/>
              <a:ext cx="519300" cy="301200"/>
            </a:xfrm>
            <a:prstGeom prst="homePlate">
              <a:avLst>
                <a:gd name="adj" fmla="val 50000"/>
              </a:avLst>
            </a:prstGeom>
            <a:solidFill>
              <a:schemeClr val="accent1"/>
            </a:solidFill>
            <a:ln>
              <a:noFill/>
            </a:ln>
          </p:spPr>
          <p:txBody>
            <a:bodyPr spcFirstLastPara="1" wrap="square" lIns="438880" tIns="146280" rIns="146280" bIns="146280" anchor="ctr" anchorCtr="0">
              <a:noAutofit/>
            </a:bodyPr>
            <a:lstStyle/>
            <a:p>
              <a:endParaRPr sz="1600" b="1">
                <a:solidFill>
                  <a:schemeClr val="bg2">
                    <a:lumMod val="10000"/>
                  </a:schemeClr>
                </a:solidFill>
                <a:latin typeface="Roboto"/>
                <a:ea typeface="Roboto"/>
                <a:cs typeface="Roboto"/>
                <a:sym typeface="Roboto"/>
              </a:endParaRPr>
            </a:p>
          </p:txBody>
        </p:sp>
      </p:grpSp>
    </p:spTree>
    <p:extLst>
      <p:ext uri="{BB962C8B-B14F-4D97-AF65-F5344CB8AC3E}">
        <p14:creationId xmlns:p14="http://schemas.microsoft.com/office/powerpoint/2010/main" val="3203924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24468"/>
            <a:ext cx="12305212" cy="1400383"/>
          </a:xfrm>
        </p:spPr>
        <p:txBody>
          <a:bodyPr/>
          <a:lstStyle/>
          <a:p>
            <a:pPr>
              <a:lnSpc>
                <a:spcPct val="100000"/>
              </a:lnSpc>
              <a:spcBef>
                <a:spcPts val="0"/>
              </a:spcBef>
              <a:buClrTx/>
              <a:defRPr/>
            </a:pPr>
            <a:r>
              <a:rPr lang="en-US" sz="1800" b="1">
                <a:solidFill>
                  <a:schemeClr val="bg2">
                    <a:lumMod val="10000"/>
                  </a:schemeClr>
                </a:solidFill>
              </a:rPr>
              <a:t>STAFF PERFORMANCE REPORT</a:t>
            </a:r>
          </a:p>
          <a:p>
            <a:pPr>
              <a:lnSpc>
                <a:spcPct val="100000"/>
              </a:lnSpc>
              <a:spcBef>
                <a:spcPts val="0"/>
              </a:spcBef>
              <a:buClrTx/>
              <a:defRPr/>
            </a:pPr>
            <a:r>
              <a:rPr lang="en-US">
                <a:sym typeface="Roboto"/>
              </a:rPr>
              <a:t>Weekly Report: Trends Section (Example)</a:t>
            </a:r>
            <a:endParaRPr lang="en-US"/>
          </a:p>
          <a:p>
            <a:endParaRPr lang="en-US">
              <a:latin typeface="Arial Nova" panose="020B0504020202020204" pitchFamily="34" charset="0"/>
            </a:endParaRPr>
          </a:p>
        </p:txBody>
      </p:sp>
      <p:sp>
        <p:nvSpPr>
          <p:cNvPr id="12" name="Google Shape;973;p145">
            <a:extLst>
              <a:ext uri="{FF2B5EF4-FFF2-40B4-BE49-F238E27FC236}">
                <a16:creationId xmlns:a16="http://schemas.microsoft.com/office/drawing/2014/main" id="{18C42032-46A0-313A-222E-D7ABCAF329E2}"/>
              </a:ext>
            </a:extLst>
          </p:cNvPr>
          <p:cNvSpPr txBox="1"/>
          <p:nvPr/>
        </p:nvSpPr>
        <p:spPr>
          <a:xfrm>
            <a:off x="512080" y="1755921"/>
            <a:ext cx="13874400" cy="590883"/>
          </a:xfrm>
          <a:prstGeom prst="rect">
            <a:avLst/>
          </a:prstGeom>
          <a:noFill/>
          <a:ln>
            <a:noFill/>
          </a:ln>
        </p:spPr>
        <p:txBody>
          <a:bodyPr spcFirstLastPara="1" wrap="square" lIns="146280" tIns="146280" rIns="146280" bIns="146280" anchor="t" anchorCtr="0">
            <a:spAutoFit/>
          </a:bodyPr>
          <a:lstStyle/>
          <a:p>
            <a:r>
              <a:rPr lang="en-US" sz="1800" b="1">
                <a:solidFill>
                  <a:srgbClr val="222222"/>
                </a:solidFill>
                <a:latin typeface="Arial Nova" panose="020B0504020202020204" pitchFamily="34" charset="0"/>
                <a:ea typeface="Roboto"/>
                <a:cs typeface="Roboto"/>
                <a:sym typeface="Roboto"/>
              </a:rPr>
              <a:t>How it helps: </a:t>
            </a:r>
            <a:r>
              <a:rPr lang="en" sz="1800">
                <a:solidFill>
                  <a:schemeClr val="dk1"/>
                </a:solidFill>
                <a:latin typeface="Arial Nova" panose="020B0504020202020204" pitchFamily="34" charset="0"/>
                <a:ea typeface="Roboto"/>
                <a:cs typeface="Roboto"/>
                <a:sym typeface="Roboto"/>
              </a:rPr>
              <a:t>Track historical trends in aggregate. Filter to review performance for individual staff users.</a:t>
            </a:r>
            <a:endParaRPr lang="en-US" sz="1800">
              <a:solidFill>
                <a:schemeClr val="dk1"/>
              </a:solidFill>
              <a:latin typeface="Arial Nova" panose="020B0504020202020204" pitchFamily="34" charset="0"/>
              <a:ea typeface="Roboto"/>
              <a:cs typeface="Roboto"/>
              <a:sym typeface="Roboto"/>
            </a:endParaRPr>
          </a:p>
        </p:txBody>
      </p:sp>
      <p:pic>
        <p:nvPicPr>
          <p:cNvPr id="3" name="Google Shape;994;p147">
            <a:extLst>
              <a:ext uri="{FF2B5EF4-FFF2-40B4-BE49-F238E27FC236}">
                <a16:creationId xmlns:a16="http://schemas.microsoft.com/office/drawing/2014/main" id="{2266B4B0-8B83-646C-B968-3D2A857C25C2}"/>
              </a:ext>
            </a:extLst>
          </p:cNvPr>
          <p:cNvPicPr preferRelativeResize="0"/>
          <p:nvPr/>
        </p:nvPicPr>
        <p:blipFill rotWithShape="1">
          <a:blip r:embed="rId3">
            <a:alphaModFix/>
          </a:blip>
          <a:srcRect t="2895" r="803" b="18413"/>
          <a:stretch/>
        </p:blipFill>
        <p:spPr>
          <a:xfrm>
            <a:off x="512061" y="3336247"/>
            <a:ext cx="13635363" cy="3293078"/>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708111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24468"/>
            <a:ext cx="12305212" cy="1400383"/>
          </a:xfrm>
        </p:spPr>
        <p:txBody>
          <a:bodyPr/>
          <a:lstStyle/>
          <a:p>
            <a:pPr>
              <a:lnSpc>
                <a:spcPct val="100000"/>
              </a:lnSpc>
              <a:spcBef>
                <a:spcPts val="0"/>
              </a:spcBef>
              <a:buClrTx/>
              <a:defRPr/>
            </a:pPr>
            <a:r>
              <a:rPr lang="en-US" sz="1800" b="1">
                <a:solidFill>
                  <a:schemeClr val="bg2">
                    <a:lumMod val="10000"/>
                  </a:schemeClr>
                </a:solidFill>
              </a:rPr>
              <a:t>STAFF PERFORMANCE REPORT</a:t>
            </a:r>
          </a:p>
          <a:p>
            <a:pPr>
              <a:lnSpc>
                <a:spcPct val="100000"/>
              </a:lnSpc>
              <a:spcBef>
                <a:spcPts val="0"/>
              </a:spcBef>
              <a:buClrTx/>
              <a:defRPr/>
            </a:pPr>
            <a:r>
              <a:rPr lang="en-US">
                <a:sym typeface="Roboto"/>
              </a:rPr>
              <a:t>Fact Sheet</a:t>
            </a:r>
            <a:endParaRPr lang="en-US"/>
          </a:p>
          <a:p>
            <a:endParaRPr lang="en-US">
              <a:latin typeface="Arial Nova" panose="020B0504020202020204" pitchFamily="34" charset="0"/>
            </a:endParaRPr>
          </a:p>
        </p:txBody>
      </p:sp>
      <p:sp>
        <p:nvSpPr>
          <p:cNvPr id="4" name="Google Shape;999;p113">
            <a:extLst>
              <a:ext uri="{FF2B5EF4-FFF2-40B4-BE49-F238E27FC236}">
                <a16:creationId xmlns:a16="http://schemas.microsoft.com/office/drawing/2014/main" id="{4CEBA5BA-ACA2-682F-B1CB-EC29945A59F4}"/>
              </a:ext>
            </a:extLst>
          </p:cNvPr>
          <p:cNvSpPr txBox="1"/>
          <p:nvPr/>
        </p:nvSpPr>
        <p:spPr>
          <a:xfrm>
            <a:off x="3336000" y="1932881"/>
            <a:ext cx="7958400" cy="837104"/>
          </a:xfrm>
          <a:prstGeom prst="rect">
            <a:avLst/>
          </a:prstGeom>
          <a:noFill/>
          <a:ln>
            <a:noFill/>
          </a:ln>
        </p:spPr>
        <p:txBody>
          <a:bodyPr spcFirstLastPara="1" wrap="square" lIns="146280" tIns="146280" rIns="146280" bIns="146280" anchor="t" anchorCtr="0">
            <a:spAutoFit/>
          </a:bodyPr>
          <a:lstStyle/>
          <a:p>
            <a:pPr algn="ctr"/>
            <a:r>
              <a:rPr lang="en" sz="1920" b="1">
                <a:solidFill>
                  <a:schemeClr val="accent1"/>
                </a:solidFill>
                <a:latin typeface="Arial Nova" panose="020B0504020202020204" pitchFamily="34" charset="0"/>
                <a:ea typeface="Roboto"/>
                <a:cs typeface="Roboto"/>
                <a:sym typeface="Roboto"/>
              </a:rPr>
              <a:t>Customer reference document for best practices and FAQs</a:t>
            </a:r>
            <a:endParaRPr sz="1920" b="1">
              <a:solidFill>
                <a:schemeClr val="accent1"/>
              </a:solidFill>
              <a:latin typeface="Arial Nova" panose="020B0504020202020204" pitchFamily="34" charset="0"/>
              <a:ea typeface="Roboto"/>
              <a:cs typeface="Roboto"/>
              <a:sym typeface="Roboto"/>
            </a:endParaRPr>
          </a:p>
          <a:p>
            <a:pPr algn="ctr"/>
            <a:r>
              <a:rPr lang="en" sz="1600">
                <a:solidFill>
                  <a:schemeClr val="dk1"/>
                </a:solidFill>
                <a:latin typeface="Arial Nova" panose="020B0504020202020204" pitchFamily="34" charset="0"/>
                <a:ea typeface="Roboto"/>
                <a:cs typeface="Roboto"/>
                <a:sym typeface="Roboto"/>
              </a:rPr>
              <a:t>Find it in the Customer Insights Portal &gt; Staff Performance Report &gt; Fact Sheet tab</a:t>
            </a:r>
            <a:endParaRPr sz="1600">
              <a:solidFill>
                <a:schemeClr val="dk1"/>
              </a:solidFill>
              <a:latin typeface="Arial Nova" panose="020B0504020202020204" pitchFamily="34" charset="0"/>
              <a:ea typeface="Roboto"/>
              <a:cs typeface="Roboto"/>
              <a:sym typeface="Roboto"/>
            </a:endParaRPr>
          </a:p>
        </p:txBody>
      </p:sp>
      <p:pic>
        <p:nvPicPr>
          <p:cNvPr id="5" name="Google Shape;926;p142">
            <a:extLst>
              <a:ext uri="{FF2B5EF4-FFF2-40B4-BE49-F238E27FC236}">
                <a16:creationId xmlns:a16="http://schemas.microsoft.com/office/drawing/2014/main" id="{EE6F6BBF-934B-AECA-FB19-7385C3BC7503}"/>
              </a:ext>
            </a:extLst>
          </p:cNvPr>
          <p:cNvPicPr preferRelativeResize="0"/>
          <p:nvPr/>
        </p:nvPicPr>
        <p:blipFill rotWithShape="1">
          <a:blip r:embed="rId3">
            <a:alphaModFix/>
          </a:blip>
          <a:srcRect r="3809"/>
          <a:stretch/>
        </p:blipFill>
        <p:spPr>
          <a:xfrm>
            <a:off x="2475650" y="2972616"/>
            <a:ext cx="9679101" cy="473648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07762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3CF93-41AC-83E7-52EE-349098B3F894}"/>
              </a:ext>
            </a:extLst>
          </p:cNvPr>
          <p:cNvSpPr>
            <a:spLocks noGrp="1"/>
          </p:cNvSpPr>
          <p:nvPr>
            <p:ph type="sldNum" sz="quarter" idx="14"/>
          </p:nvPr>
        </p:nvSpPr>
        <p:spPr/>
        <p:txBody>
          <a:bodyPr/>
          <a:lstStyle/>
          <a:p>
            <a:fld id="{C0D0E87D-399F-EB4E-BCA3-C2811CAA7645}" type="slidenum">
              <a:rPr lang="en-US" smtClean="0"/>
              <a:pPr/>
              <a:t>6</a:t>
            </a:fld>
            <a:endParaRPr lang="en-US"/>
          </a:p>
        </p:txBody>
      </p:sp>
      <p:sp>
        <p:nvSpPr>
          <p:cNvPr id="3" name="Text Placeholder 2">
            <a:extLst>
              <a:ext uri="{FF2B5EF4-FFF2-40B4-BE49-F238E27FC236}">
                <a16:creationId xmlns:a16="http://schemas.microsoft.com/office/drawing/2014/main" id="{760A5B3F-4B22-A204-B65C-D98127FA54BA}"/>
              </a:ext>
            </a:extLst>
          </p:cNvPr>
          <p:cNvSpPr>
            <a:spLocks noGrp="1"/>
          </p:cNvSpPr>
          <p:nvPr>
            <p:ph type="body" sz="quarter" idx="10"/>
          </p:nvPr>
        </p:nvSpPr>
        <p:spPr/>
        <p:txBody>
          <a:bodyPr/>
          <a:lstStyle/>
          <a:p>
            <a:r>
              <a:rPr lang="en-US"/>
              <a:t>Creating a Vision Statement </a:t>
            </a:r>
          </a:p>
        </p:txBody>
      </p:sp>
      <p:sp>
        <p:nvSpPr>
          <p:cNvPr id="8" name="Text Placeholder 4">
            <a:extLst>
              <a:ext uri="{FF2B5EF4-FFF2-40B4-BE49-F238E27FC236}">
                <a16:creationId xmlns:a16="http://schemas.microsoft.com/office/drawing/2014/main" id="{C0DC158A-E239-B314-009F-EDBDF7361D42}"/>
              </a:ext>
            </a:extLst>
          </p:cNvPr>
          <p:cNvSpPr txBox="1">
            <a:spLocks/>
          </p:cNvSpPr>
          <p:nvPr/>
        </p:nvSpPr>
        <p:spPr>
          <a:xfrm>
            <a:off x="457200" y="1299411"/>
            <a:ext cx="8285747" cy="4185761"/>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 sz="2400" b="1">
                <a:latin typeface="Arial Nova" panose="020B0504020202020204" pitchFamily="34" charset="0"/>
              </a:rPr>
              <a:t>What is a vision statement? </a:t>
            </a:r>
            <a:r>
              <a:rPr lang="en" sz="2400">
                <a:latin typeface="Arial Nova" panose="020B0504020202020204" pitchFamily="34" charset="0"/>
              </a:rPr>
              <a:t>It should</a:t>
            </a:r>
            <a:r>
              <a:rPr lang="en" sz="2400" b="1">
                <a:latin typeface="Arial Nova" panose="020B0504020202020204" pitchFamily="34" charset="0"/>
              </a:rPr>
              <a:t> </a:t>
            </a:r>
            <a:r>
              <a:rPr lang="en" sz="2400">
                <a:solidFill>
                  <a:srgbClr val="1D1652"/>
                </a:solidFill>
                <a:latin typeface="Arial Nova" panose="020B0504020202020204" pitchFamily="34" charset="0"/>
              </a:rPr>
              <a:t>describes a long-term, idealistic </a:t>
            </a:r>
            <a:r>
              <a:rPr lang="en" sz="2400" b="1">
                <a:solidFill>
                  <a:srgbClr val="1D1652"/>
                </a:solidFill>
                <a:latin typeface="Arial Nova" panose="020B0504020202020204" pitchFamily="34" charset="0"/>
              </a:rPr>
              <a:t>state</a:t>
            </a:r>
            <a:r>
              <a:rPr lang="en" sz="2400">
                <a:solidFill>
                  <a:srgbClr val="1D1652"/>
                </a:solidFill>
                <a:latin typeface="Arial Nova" panose="020B0504020202020204" pitchFamily="34" charset="0"/>
              </a:rPr>
              <a:t> of the </a:t>
            </a:r>
            <a:r>
              <a:rPr lang="en" sz="2400" b="1">
                <a:solidFill>
                  <a:srgbClr val="1D1652"/>
                </a:solidFill>
                <a:latin typeface="Arial Nova" panose="020B0504020202020204" pitchFamily="34" charset="0"/>
              </a:rPr>
              <a:t>future.</a:t>
            </a:r>
          </a:p>
          <a:p>
            <a:r>
              <a:rPr lang="en" sz="2400">
                <a:solidFill>
                  <a:srgbClr val="1D1652"/>
                </a:solidFill>
                <a:latin typeface="Arial Nova" panose="020B0504020202020204" pitchFamily="34" charset="0"/>
              </a:rPr>
              <a:t>How to create a vision statement:</a:t>
            </a:r>
          </a:p>
          <a:p>
            <a:pPr marL="342900" indent="-342900">
              <a:buFont typeface="Arial" panose="020B0604020202020204" pitchFamily="34" charset="0"/>
              <a:buChar char="•"/>
            </a:pPr>
            <a:r>
              <a:rPr lang="en" sz="2400">
                <a:solidFill>
                  <a:srgbClr val="1D1652"/>
                </a:solidFill>
                <a:latin typeface="Arial Nova" panose="020B0504020202020204" pitchFamily="34" charset="0"/>
              </a:rPr>
              <a:t>Step 1: Define what you do as an outcome.</a:t>
            </a:r>
          </a:p>
          <a:p>
            <a:pPr marL="342900" indent="-342900">
              <a:buFont typeface="Arial" panose="020B0604020202020204" pitchFamily="34" charset="0"/>
              <a:buChar char="•"/>
            </a:pPr>
            <a:r>
              <a:rPr lang="en" sz="2400">
                <a:solidFill>
                  <a:srgbClr val="1D1652"/>
                </a:solidFill>
                <a:latin typeface="Arial Nova" panose="020B0504020202020204" pitchFamily="34" charset="0"/>
              </a:rPr>
              <a:t>Step 2: Define what unique twist your organization brings to the above outcome.</a:t>
            </a:r>
            <a:endParaRPr lang="en-US" sz="2400">
              <a:solidFill>
                <a:srgbClr val="1D1652"/>
              </a:solidFill>
              <a:latin typeface="Arial Nova" panose="020B0504020202020204" pitchFamily="34" charset="0"/>
            </a:endParaRPr>
          </a:p>
          <a:p>
            <a:pPr marL="342900" indent="-342900">
              <a:buFont typeface="Arial" panose="020B0604020202020204" pitchFamily="34" charset="0"/>
              <a:buChar char="•"/>
            </a:pPr>
            <a:r>
              <a:rPr lang="en-US" sz="2400">
                <a:solidFill>
                  <a:srgbClr val="1D1652"/>
                </a:solidFill>
                <a:latin typeface="Arial Nova" panose="020B0504020202020204" pitchFamily="34" charset="0"/>
              </a:rPr>
              <a:t>Step 3: Apply some high-level quantification.</a:t>
            </a:r>
            <a:endParaRPr lang="en-US" sz="2400">
              <a:latin typeface="Arial Nova" panose="020B0504020202020204" pitchFamily="34" charset="0"/>
            </a:endParaRPr>
          </a:p>
          <a:p>
            <a:pPr marL="342900" indent="-342900">
              <a:buFont typeface="Arial" panose="020B0604020202020204" pitchFamily="34" charset="0"/>
              <a:buChar char="•"/>
            </a:pPr>
            <a:r>
              <a:rPr lang="en-US" sz="2400">
                <a:solidFill>
                  <a:srgbClr val="1D1652"/>
                </a:solidFill>
                <a:latin typeface="Arial Nova" panose="020B0504020202020204" pitchFamily="34" charset="0"/>
              </a:rPr>
              <a:t>Step 4: Add relatable, human, 'real world' aspects (connection)</a:t>
            </a:r>
            <a:endParaRPr lang="en-US" sz="2400">
              <a:latin typeface="Arial Nova" panose="020B0504020202020204" pitchFamily="34" charset="0"/>
            </a:endParaRPr>
          </a:p>
        </p:txBody>
      </p:sp>
      <p:sp>
        <p:nvSpPr>
          <p:cNvPr id="9" name="TextBox 8">
            <a:extLst>
              <a:ext uri="{FF2B5EF4-FFF2-40B4-BE49-F238E27FC236}">
                <a16:creationId xmlns:a16="http://schemas.microsoft.com/office/drawing/2014/main" id="{28BC5C9E-1AD2-D442-5575-B4BA0EE864C4}"/>
              </a:ext>
            </a:extLst>
          </p:cNvPr>
          <p:cNvSpPr txBox="1"/>
          <p:nvPr/>
        </p:nvSpPr>
        <p:spPr>
          <a:xfrm>
            <a:off x="9352547" y="1588168"/>
            <a:ext cx="4989095" cy="3477875"/>
          </a:xfrm>
          <a:prstGeom prst="rect">
            <a:avLst/>
          </a:prstGeom>
          <a:noFill/>
        </p:spPr>
        <p:txBody>
          <a:bodyPr wrap="square" rtlCol="0">
            <a:spAutoFit/>
          </a:bodyPr>
          <a:lstStyle/>
          <a:p>
            <a:pPr>
              <a:spcAft>
                <a:spcPts val="600"/>
              </a:spcAft>
            </a:pPr>
            <a:r>
              <a:rPr lang="en-US" sz="2000" b="1">
                <a:solidFill>
                  <a:schemeClr val="bg1"/>
                </a:solidFill>
              </a:rPr>
              <a:t>Creating a memorable vision statement:</a:t>
            </a:r>
          </a:p>
          <a:p>
            <a:pPr marL="342900" indent="-342900" algn="l">
              <a:spcAft>
                <a:spcPts val="600"/>
              </a:spcAft>
              <a:buFont typeface="Arial" panose="020B0604020202020204" pitchFamily="34" charset="0"/>
              <a:buChar char="•"/>
            </a:pPr>
            <a:r>
              <a:rPr lang="en-US" sz="2000" b="0" i="0">
                <a:solidFill>
                  <a:schemeClr val="bg1"/>
                </a:solidFill>
                <a:effectLst/>
                <a:latin typeface="Mulish"/>
              </a:rPr>
              <a:t>Keep it </a:t>
            </a:r>
            <a:r>
              <a:rPr lang="en-US" sz="2000" b="1" i="0">
                <a:solidFill>
                  <a:schemeClr val="bg1"/>
                </a:solidFill>
                <a:effectLst/>
                <a:latin typeface="Mulish"/>
              </a:rPr>
              <a:t>short</a:t>
            </a:r>
            <a:r>
              <a:rPr lang="en-US" sz="2000" b="0" i="0">
                <a:solidFill>
                  <a:schemeClr val="bg1"/>
                </a:solidFill>
                <a:effectLst/>
                <a:latin typeface="Mulish"/>
              </a:rPr>
              <a:t> - max 2 sentences. </a:t>
            </a:r>
          </a:p>
          <a:p>
            <a:pPr marL="342900" indent="-342900" algn="l">
              <a:spcAft>
                <a:spcPts val="600"/>
              </a:spcAft>
              <a:buFont typeface="Arial" panose="020B0604020202020204" pitchFamily="34" charset="0"/>
              <a:buChar char="•"/>
            </a:pPr>
            <a:r>
              <a:rPr lang="en-US" sz="2000" b="0" i="0">
                <a:solidFill>
                  <a:schemeClr val="bg1"/>
                </a:solidFill>
                <a:effectLst/>
                <a:latin typeface="Mulish"/>
              </a:rPr>
              <a:t>Make it </a:t>
            </a:r>
            <a:r>
              <a:rPr lang="en-US" sz="2000" b="1" i="0">
                <a:solidFill>
                  <a:schemeClr val="bg1"/>
                </a:solidFill>
                <a:effectLst/>
                <a:latin typeface="Mulish"/>
              </a:rPr>
              <a:t>specific</a:t>
            </a:r>
            <a:r>
              <a:rPr lang="en-US" sz="2000" b="0" i="0">
                <a:solidFill>
                  <a:schemeClr val="bg1"/>
                </a:solidFill>
                <a:effectLst/>
                <a:latin typeface="Mulish"/>
              </a:rPr>
              <a:t> to your business and describe a unique outcome that only you can provide.</a:t>
            </a:r>
          </a:p>
          <a:p>
            <a:pPr marL="342900" indent="-342900" algn="l">
              <a:spcAft>
                <a:spcPts val="600"/>
              </a:spcAft>
              <a:buFont typeface="Arial" panose="020B0604020202020204" pitchFamily="34" charset="0"/>
              <a:buChar char="•"/>
            </a:pPr>
            <a:r>
              <a:rPr lang="en-US" sz="2000" b="1" i="0">
                <a:solidFill>
                  <a:schemeClr val="bg1"/>
                </a:solidFill>
                <a:effectLst/>
                <a:latin typeface="Mulish"/>
              </a:rPr>
              <a:t>Simple</a:t>
            </a:r>
            <a:r>
              <a:rPr lang="en-US" sz="2000" i="0">
                <a:solidFill>
                  <a:schemeClr val="bg1"/>
                </a:solidFill>
                <a:effectLst/>
                <a:latin typeface="Mulish"/>
              </a:rPr>
              <a:t> is best. </a:t>
            </a:r>
            <a:r>
              <a:rPr lang="en-US" sz="2000" b="0" i="0">
                <a:solidFill>
                  <a:schemeClr val="bg1"/>
                </a:solidFill>
                <a:effectLst/>
                <a:latin typeface="Mulish"/>
              </a:rPr>
              <a:t>Stay away from jargon, metaphors, and business buzzwords. </a:t>
            </a:r>
          </a:p>
          <a:p>
            <a:pPr marL="342900" indent="-342900" algn="l">
              <a:spcAft>
                <a:spcPts val="600"/>
              </a:spcAft>
              <a:buFont typeface="Arial" panose="020B0604020202020204" pitchFamily="34" charset="0"/>
              <a:buChar char="•"/>
            </a:pPr>
            <a:r>
              <a:rPr lang="en-US" sz="2000" b="0" i="0">
                <a:solidFill>
                  <a:schemeClr val="bg1"/>
                </a:solidFill>
                <a:effectLst/>
                <a:latin typeface="Mulish"/>
              </a:rPr>
              <a:t>It should be </a:t>
            </a:r>
            <a:r>
              <a:rPr lang="en-US" sz="2000" b="1" i="0">
                <a:solidFill>
                  <a:schemeClr val="bg1"/>
                </a:solidFill>
                <a:effectLst/>
                <a:latin typeface="Mulish"/>
              </a:rPr>
              <a:t>ambitious</a:t>
            </a:r>
            <a:r>
              <a:rPr lang="en-US" sz="2000" b="0" i="0">
                <a:solidFill>
                  <a:schemeClr val="bg1"/>
                </a:solidFill>
                <a:effectLst/>
                <a:latin typeface="Mulish"/>
              </a:rPr>
              <a:t> enough to get people excited, but not so ambitious that it seems impossible to achieve.</a:t>
            </a:r>
          </a:p>
        </p:txBody>
      </p:sp>
    </p:spTree>
    <p:extLst>
      <p:ext uri="{BB962C8B-B14F-4D97-AF65-F5344CB8AC3E}">
        <p14:creationId xmlns:p14="http://schemas.microsoft.com/office/powerpoint/2010/main" val="4232092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26C42-D045-D5EC-C5E8-9DED6E522D00}"/>
              </a:ext>
            </a:extLst>
          </p:cNvPr>
          <p:cNvSpPr>
            <a:spLocks noGrp="1"/>
          </p:cNvSpPr>
          <p:nvPr>
            <p:ph type="body" sz="quarter" idx="10"/>
          </p:nvPr>
        </p:nvSpPr>
        <p:spPr>
          <a:xfrm>
            <a:off x="431074" y="24468"/>
            <a:ext cx="12305212" cy="1400383"/>
          </a:xfrm>
        </p:spPr>
        <p:txBody>
          <a:bodyPr/>
          <a:lstStyle/>
          <a:p>
            <a:pPr>
              <a:lnSpc>
                <a:spcPct val="100000"/>
              </a:lnSpc>
              <a:spcBef>
                <a:spcPts val="0"/>
              </a:spcBef>
              <a:buClrTx/>
              <a:defRPr/>
            </a:pPr>
            <a:r>
              <a:rPr lang="en-US" sz="1800" b="1">
                <a:solidFill>
                  <a:schemeClr val="bg2">
                    <a:lumMod val="10000"/>
                  </a:schemeClr>
                </a:solidFill>
              </a:rPr>
              <a:t>STAFF PERFORMANCE REPORT</a:t>
            </a:r>
          </a:p>
          <a:p>
            <a:pPr>
              <a:lnSpc>
                <a:spcPct val="100000"/>
              </a:lnSpc>
              <a:spcBef>
                <a:spcPts val="0"/>
              </a:spcBef>
              <a:buClrTx/>
              <a:defRPr/>
            </a:pPr>
            <a:r>
              <a:rPr lang="en-US">
                <a:sym typeface="Roboto"/>
              </a:rPr>
              <a:t>Fact Sheet</a:t>
            </a:r>
            <a:endParaRPr lang="en-US"/>
          </a:p>
          <a:p>
            <a:endParaRPr lang="en-US">
              <a:latin typeface="Arial Nova" panose="020B0504020202020204" pitchFamily="34" charset="0"/>
            </a:endParaRPr>
          </a:p>
        </p:txBody>
      </p:sp>
      <p:sp>
        <p:nvSpPr>
          <p:cNvPr id="4" name="Google Shape;999;p113">
            <a:extLst>
              <a:ext uri="{FF2B5EF4-FFF2-40B4-BE49-F238E27FC236}">
                <a16:creationId xmlns:a16="http://schemas.microsoft.com/office/drawing/2014/main" id="{4CEBA5BA-ACA2-682F-B1CB-EC29945A59F4}"/>
              </a:ext>
            </a:extLst>
          </p:cNvPr>
          <p:cNvSpPr txBox="1"/>
          <p:nvPr/>
        </p:nvSpPr>
        <p:spPr>
          <a:xfrm>
            <a:off x="3336000" y="1932881"/>
            <a:ext cx="7958400" cy="837104"/>
          </a:xfrm>
          <a:prstGeom prst="rect">
            <a:avLst/>
          </a:prstGeom>
          <a:noFill/>
          <a:ln>
            <a:noFill/>
          </a:ln>
        </p:spPr>
        <p:txBody>
          <a:bodyPr spcFirstLastPara="1" wrap="square" lIns="146280" tIns="146280" rIns="146280" bIns="146280" anchor="t" anchorCtr="0">
            <a:spAutoFit/>
          </a:bodyPr>
          <a:lstStyle/>
          <a:p>
            <a:pPr algn="ctr"/>
            <a:r>
              <a:rPr lang="en" sz="1920" b="1">
                <a:solidFill>
                  <a:schemeClr val="accent1"/>
                </a:solidFill>
                <a:latin typeface="Arial Nova" panose="020B0504020202020204" pitchFamily="34" charset="0"/>
                <a:ea typeface="Roboto"/>
                <a:cs typeface="Roboto"/>
                <a:sym typeface="Roboto"/>
              </a:rPr>
              <a:t>Customer reference document for best practices and FAQs</a:t>
            </a:r>
            <a:endParaRPr sz="1920" b="1">
              <a:solidFill>
                <a:schemeClr val="accent1"/>
              </a:solidFill>
              <a:latin typeface="Arial Nova" panose="020B0504020202020204" pitchFamily="34" charset="0"/>
              <a:ea typeface="Roboto"/>
              <a:cs typeface="Roboto"/>
              <a:sym typeface="Roboto"/>
            </a:endParaRPr>
          </a:p>
          <a:p>
            <a:pPr algn="ctr"/>
            <a:r>
              <a:rPr lang="en" sz="1600">
                <a:solidFill>
                  <a:schemeClr val="dk1"/>
                </a:solidFill>
                <a:latin typeface="Arial Nova" panose="020B0504020202020204" pitchFamily="34" charset="0"/>
                <a:ea typeface="Roboto"/>
                <a:cs typeface="Roboto"/>
                <a:sym typeface="Roboto"/>
              </a:rPr>
              <a:t>Find it in the Customer Insights Portal &gt; Staff Performance Report &gt; Fact Sheet tab</a:t>
            </a:r>
            <a:endParaRPr sz="1600">
              <a:solidFill>
                <a:schemeClr val="dk1"/>
              </a:solidFill>
              <a:latin typeface="Arial Nova" panose="020B0504020202020204" pitchFamily="34" charset="0"/>
              <a:ea typeface="Roboto"/>
              <a:cs typeface="Roboto"/>
              <a:sym typeface="Roboto"/>
            </a:endParaRPr>
          </a:p>
        </p:txBody>
      </p:sp>
      <p:pic>
        <p:nvPicPr>
          <p:cNvPr id="5" name="Google Shape;926;p142">
            <a:extLst>
              <a:ext uri="{FF2B5EF4-FFF2-40B4-BE49-F238E27FC236}">
                <a16:creationId xmlns:a16="http://schemas.microsoft.com/office/drawing/2014/main" id="{EE6F6BBF-934B-AECA-FB19-7385C3BC7503}"/>
              </a:ext>
            </a:extLst>
          </p:cNvPr>
          <p:cNvPicPr preferRelativeResize="0"/>
          <p:nvPr/>
        </p:nvPicPr>
        <p:blipFill rotWithShape="1">
          <a:blip r:embed="rId3">
            <a:alphaModFix/>
          </a:blip>
          <a:srcRect r="3809"/>
          <a:stretch/>
        </p:blipFill>
        <p:spPr>
          <a:xfrm>
            <a:off x="2475650" y="2972616"/>
            <a:ext cx="9679101" cy="473648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351624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2" name="Text Placeholder 1">
            <a:extLst>
              <a:ext uri="{FF2B5EF4-FFF2-40B4-BE49-F238E27FC236}">
                <a16:creationId xmlns:a16="http://schemas.microsoft.com/office/drawing/2014/main" id="{05497FF6-9AC6-CBA2-266D-C0ED74AEC738}"/>
              </a:ext>
            </a:extLst>
          </p:cNvPr>
          <p:cNvSpPr>
            <a:spLocks noGrp="1"/>
          </p:cNvSpPr>
          <p:nvPr>
            <p:ph type="body" sz="quarter" idx="10"/>
          </p:nvPr>
        </p:nvSpPr>
        <p:spPr/>
        <p:txBody>
          <a:bodyPr/>
          <a:lstStyle/>
          <a:p>
            <a:r>
              <a:rPr lang="en-US"/>
              <a:t>Performance Metrics</a:t>
            </a:r>
          </a:p>
        </p:txBody>
      </p:sp>
      <p:sp>
        <p:nvSpPr>
          <p:cNvPr id="3" name="Text Placeholder 2">
            <a:extLst>
              <a:ext uri="{FF2B5EF4-FFF2-40B4-BE49-F238E27FC236}">
                <a16:creationId xmlns:a16="http://schemas.microsoft.com/office/drawing/2014/main" id="{C980E556-48F4-F1DA-4DE8-E0E9F1B52446}"/>
              </a:ext>
            </a:extLst>
          </p:cNvPr>
          <p:cNvSpPr>
            <a:spLocks noGrp="1"/>
          </p:cNvSpPr>
          <p:nvPr>
            <p:ph type="body" sz="quarter" idx="12"/>
          </p:nvPr>
        </p:nvSpPr>
        <p:spPr>
          <a:xfrm>
            <a:off x="457200" y="1382076"/>
            <a:ext cx="10342718" cy="646331"/>
          </a:xfrm>
        </p:spPr>
        <p:txBody>
          <a:bodyPr/>
          <a:lstStyle/>
          <a:p>
            <a:r>
              <a:rPr lang="en-US"/>
              <a:t>Performance metrics and evaluations must reflect digital goals to promote continued adoption.</a:t>
            </a:r>
          </a:p>
        </p:txBody>
      </p:sp>
      <p:sp>
        <p:nvSpPr>
          <p:cNvPr id="1595" name="Google Shape;1595;p216"/>
          <p:cNvSpPr/>
          <p:nvPr/>
        </p:nvSpPr>
        <p:spPr>
          <a:xfrm>
            <a:off x="1367727" y="2628960"/>
            <a:ext cx="4568250" cy="4619563"/>
          </a:xfrm>
          <a:prstGeom prst="ellipse">
            <a:avLst/>
          </a:prstGeom>
          <a:noFill/>
          <a:ln w="76200" cap="flat" cmpd="sng">
            <a:solidFill>
              <a:schemeClr val="accent1"/>
            </a:solidFill>
            <a:prstDash val="solid"/>
            <a:round/>
            <a:headEnd type="none" w="sm" len="sm"/>
            <a:tailEnd type="none" w="sm" len="sm"/>
          </a:ln>
        </p:spPr>
        <p:txBody>
          <a:bodyPr spcFirstLastPara="1" wrap="square" lIns="146144" tIns="146144" rIns="146144" bIns="146144" anchor="ctr" anchorCtr="0">
            <a:noAutofit/>
          </a:bodyPr>
          <a:lstStyle/>
          <a:p>
            <a:endParaRPr sz="1600">
              <a:latin typeface="Arial Nova" panose="020B0504020202020204" pitchFamily="34" charset="0"/>
            </a:endParaRPr>
          </a:p>
        </p:txBody>
      </p:sp>
      <p:sp>
        <p:nvSpPr>
          <p:cNvPr id="1596" name="Google Shape;1596;p216"/>
          <p:cNvSpPr/>
          <p:nvPr/>
        </p:nvSpPr>
        <p:spPr>
          <a:xfrm>
            <a:off x="2648340" y="2028407"/>
            <a:ext cx="2007421" cy="1226704"/>
          </a:xfrm>
          <a:prstGeom prst="roundRect">
            <a:avLst>
              <a:gd name="adj" fmla="val 16667"/>
            </a:avLst>
          </a:prstGeom>
          <a:solidFill>
            <a:schemeClr val="bg2"/>
          </a:solidFill>
          <a:ln>
            <a:noFill/>
          </a:ln>
        </p:spPr>
        <p:txBody>
          <a:bodyPr spcFirstLastPara="1" wrap="square" lIns="146144" tIns="146144" rIns="146144" bIns="146144" anchor="ctr" anchorCtr="0">
            <a:noAutofit/>
          </a:bodyPr>
          <a:lstStyle/>
          <a:p>
            <a:pPr algn="ctr"/>
            <a:r>
              <a:rPr lang="en-US" sz="1600">
                <a:solidFill>
                  <a:srgbClr val="3A3E41"/>
                </a:solidFill>
                <a:latin typeface="Arial Nova" panose="020B0504020202020204" pitchFamily="34" charset="0"/>
                <a:ea typeface="Roboto"/>
                <a:cs typeface="Roboto"/>
                <a:sym typeface="Roboto"/>
              </a:rPr>
              <a:t>Set digital performance goals and objectives </a:t>
            </a:r>
            <a:endParaRPr sz="1600">
              <a:latin typeface="Arial Nova" panose="020B0504020202020204" pitchFamily="34" charset="0"/>
              <a:ea typeface="Roboto"/>
              <a:cs typeface="Roboto"/>
              <a:sym typeface="Roboto"/>
            </a:endParaRPr>
          </a:p>
        </p:txBody>
      </p:sp>
      <p:sp>
        <p:nvSpPr>
          <p:cNvPr id="1597" name="Google Shape;1597;p216"/>
          <p:cNvSpPr/>
          <p:nvPr/>
        </p:nvSpPr>
        <p:spPr>
          <a:xfrm>
            <a:off x="640989" y="5026484"/>
            <a:ext cx="2007421" cy="1226704"/>
          </a:xfrm>
          <a:prstGeom prst="roundRect">
            <a:avLst>
              <a:gd name="adj" fmla="val 16667"/>
            </a:avLst>
          </a:prstGeom>
          <a:solidFill>
            <a:schemeClr val="bg2"/>
          </a:solidFill>
          <a:ln>
            <a:noFill/>
          </a:ln>
        </p:spPr>
        <p:txBody>
          <a:bodyPr spcFirstLastPara="1" wrap="square" lIns="146144" tIns="146144" rIns="146144" bIns="146144" anchor="ctr" anchorCtr="0">
            <a:noAutofit/>
          </a:bodyPr>
          <a:lstStyle/>
          <a:p>
            <a:pPr algn="ctr"/>
            <a:r>
              <a:rPr lang="en-US" sz="1600">
                <a:solidFill>
                  <a:srgbClr val="3A3E41"/>
                </a:solidFill>
                <a:latin typeface="Arial Nova" panose="020B0504020202020204" pitchFamily="34" charset="0"/>
                <a:ea typeface="Roboto"/>
                <a:cs typeface="Roboto"/>
                <a:sym typeface="Roboto"/>
              </a:rPr>
              <a:t>Feedback on Results </a:t>
            </a:r>
            <a:endParaRPr sz="1600">
              <a:latin typeface="Arial Nova" panose="020B0504020202020204" pitchFamily="34" charset="0"/>
              <a:ea typeface="Roboto"/>
              <a:cs typeface="Roboto"/>
              <a:sym typeface="Roboto"/>
            </a:endParaRPr>
          </a:p>
        </p:txBody>
      </p:sp>
      <p:sp>
        <p:nvSpPr>
          <p:cNvPr id="1598" name="Google Shape;1598;p216"/>
          <p:cNvSpPr/>
          <p:nvPr/>
        </p:nvSpPr>
        <p:spPr>
          <a:xfrm>
            <a:off x="2648320" y="6297513"/>
            <a:ext cx="1994170" cy="1699395"/>
          </a:xfrm>
          <a:prstGeom prst="roundRect">
            <a:avLst>
              <a:gd name="adj" fmla="val 16667"/>
            </a:avLst>
          </a:prstGeom>
          <a:solidFill>
            <a:schemeClr val="bg2"/>
          </a:solidFill>
          <a:ln>
            <a:noFill/>
          </a:ln>
        </p:spPr>
        <p:txBody>
          <a:bodyPr spcFirstLastPara="1" wrap="square" lIns="146144" tIns="146144" rIns="146144" bIns="146144" anchor="ctr" anchorCtr="0">
            <a:noAutofit/>
          </a:bodyPr>
          <a:lstStyle/>
          <a:p>
            <a:pPr algn="ctr"/>
            <a:r>
              <a:rPr lang="en-US" sz="1600">
                <a:solidFill>
                  <a:srgbClr val="3A3E41"/>
                </a:solidFill>
                <a:latin typeface="Arial Nova" panose="020B0504020202020204" pitchFamily="34" charset="0"/>
                <a:ea typeface="Roboto"/>
                <a:cs typeface="Roboto"/>
                <a:sym typeface="Roboto"/>
              </a:rPr>
              <a:t>Measurement of performance against competencies</a:t>
            </a:r>
            <a:r>
              <a:rPr lang="en-US" sz="1600">
                <a:latin typeface="Arial Nova" panose="020B0504020202020204" pitchFamily="34" charset="0"/>
                <a:ea typeface="Roboto"/>
                <a:cs typeface="Roboto"/>
                <a:sym typeface="Roboto"/>
              </a:rPr>
              <a:t> </a:t>
            </a:r>
            <a:endParaRPr sz="1600">
              <a:latin typeface="Arial Nova" panose="020B0504020202020204" pitchFamily="34" charset="0"/>
              <a:ea typeface="Roboto"/>
              <a:cs typeface="Roboto"/>
              <a:sym typeface="Roboto"/>
            </a:endParaRPr>
          </a:p>
        </p:txBody>
      </p:sp>
      <p:sp>
        <p:nvSpPr>
          <p:cNvPr id="1599" name="Google Shape;1599;p216"/>
          <p:cNvSpPr/>
          <p:nvPr/>
        </p:nvSpPr>
        <p:spPr>
          <a:xfrm>
            <a:off x="4655690" y="5026484"/>
            <a:ext cx="2007421" cy="1226704"/>
          </a:xfrm>
          <a:prstGeom prst="roundRect">
            <a:avLst>
              <a:gd name="adj" fmla="val 16667"/>
            </a:avLst>
          </a:prstGeom>
          <a:solidFill>
            <a:schemeClr val="bg2"/>
          </a:solidFill>
          <a:ln>
            <a:noFill/>
          </a:ln>
        </p:spPr>
        <p:txBody>
          <a:bodyPr spcFirstLastPara="1" wrap="square" lIns="146144" tIns="146144" rIns="146144" bIns="146144" anchor="ctr" anchorCtr="0">
            <a:noAutofit/>
          </a:bodyPr>
          <a:lstStyle/>
          <a:p>
            <a:pPr algn="ctr"/>
            <a:r>
              <a:rPr lang="en-US" sz="1600">
                <a:solidFill>
                  <a:srgbClr val="3A3E41"/>
                </a:solidFill>
                <a:latin typeface="Arial Nova" panose="020B0504020202020204" pitchFamily="34" charset="0"/>
                <a:ea typeface="Roboto"/>
                <a:cs typeface="Roboto"/>
                <a:sym typeface="Roboto"/>
              </a:rPr>
              <a:t>Measurement of performance against goals</a:t>
            </a:r>
            <a:r>
              <a:rPr lang="en-US" sz="1600">
                <a:latin typeface="Arial Nova" panose="020B0504020202020204" pitchFamily="34" charset="0"/>
                <a:ea typeface="Roboto"/>
                <a:cs typeface="Roboto"/>
                <a:sym typeface="Roboto"/>
              </a:rPr>
              <a:t> </a:t>
            </a:r>
            <a:endParaRPr sz="1600">
              <a:latin typeface="Arial Nova" panose="020B0504020202020204" pitchFamily="34" charset="0"/>
              <a:ea typeface="Roboto"/>
              <a:cs typeface="Roboto"/>
              <a:sym typeface="Roboto"/>
            </a:endParaRPr>
          </a:p>
        </p:txBody>
      </p:sp>
      <p:sp>
        <p:nvSpPr>
          <p:cNvPr id="1600" name="Google Shape;1600;p216"/>
          <p:cNvSpPr/>
          <p:nvPr/>
        </p:nvSpPr>
        <p:spPr>
          <a:xfrm>
            <a:off x="5057047" y="3255514"/>
            <a:ext cx="2007421" cy="1226704"/>
          </a:xfrm>
          <a:prstGeom prst="roundRect">
            <a:avLst>
              <a:gd name="adj" fmla="val 16667"/>
            </a:avLst>
          </a:prstGeom>
          <a:solidFill>
            <a:schemeClr val="bg2"/>
          </a:solidFill>
          <a:ln>
            <a:noFill/>
          </a:ln>
        </p:spPr>
        <p:txBody>
          <a:bodyPr spcFirstLastPara="1" wrap="square" lIns="146144" tIns="146144" rIns="146144" bIns="146144" anchor="ctr" anchorCtr="0">
            <a:noAutofit/>
          </a:bodyPr>
          <a:lstStyle/>
          <a:p>
            <a:pPr algn="ctr"/>
            <a:r>
              <a:rPr lang="en-US" sz="1600">
                <a:solidFill>
                  <a:srgbClr val="3A3E41"/>
                </a:solidFill>
                <a:latin typeface="Arial Nova" panose="020B0504020202020204" pitchFamily="34" charset="0"/>
                <a:ea typeface="Roboto"/>
                <a:cs typeface="Roboto"/>
                <a:sym typeface="Roboto"/>
              </a:rPr>
              <a:t>Determine digital competencies </a:t>
            </a:r>
            <a:endParaRPr sz="1600">
              <a:solidFill>
                <a:srgbClr val="3A3E41"/>
              </a:solidFill>
              <a:latin typeface="Arial Nova" panose="020B0504020202020204" pitchFamily="34" charset="0"/>
              <a:ea typeface="Roboto"/>
              <a:cs typeface="Roboto"/>
              <a:sym typeface="Roboto"/>
            </a:endParaRPr>
          </a:p>
        </p:txBody>
      </p:sp>
      <p:sp>
        <p:nvSpPr>
          <p:cNvPr id="1601" name="Google Shape;1601;p216"/>
          <p:cNvSpPr/>
          <p:nvPr/>
        </p:nvSpPr>
        <p:spPr>
          <a:xfrm>
            <a:off x="239631" y="3255514"/>
            <a:ext cx="2007421" cy="1226704"/>
          </a:xfrm>
          <a:prstGeom prst="roundRect">
            <a:avLst>
              <a:gd name="adj" fmla="val 16667"/>
            </a:avLst>
          </a:prstGeom>
          <a:solidFill>
            <a:schemeClr val="bg2"/>
          </a:solidFill>
          <a:ln>
            <a:noFill/>
          </a:ln>
        </p:spPr>
        <p:txBody>
          <a:bodyPr spcFirstLastPara="1" wrap="square" lIns="146144" tIns="146144" rIns="146144" bIns="146144" anchor="ctr" anchorCtr="0">
            <a:noAutofit/>
          </a:bodyPr>
          <a:lstStyle/>
          <a:p>
            <a:pPr algn="ctr"/>
            <a:r>
              <a:rPr lang="en-US" sz="1600">
                <a:solidFill>
                  <a:srgbClr val="3A3E41"/>
                </a:solidFill>
                <a:latin typeface="Arial Nova" panose="020B0504020202020204" pitchFamily="34" charset="0"/>
                <a:ea typeface="Roboto"/>
                <a:cs typeface="Roboto"/>
                <a:sym typeface="Roboto"/>
              </a:rPr>
              <a:t>Adjust goals, objectives and competencies</a:t>
            </a:r>
            <a:r>
              <a:rPr lang="en-US" sz="1600">
                <a:latin typeface="Arial Nova" panose="020B0504020202020204" pitchFamily="34" charset="0"/>
                <a:ea typeface="Roboto"/>
                <a:cs typeface="Roboto"/>
                <a:sym typeface="Roboto"/>
              </a:rPr>
              <a:t> </a:t>
            </a:r>
            <a:endParaRPr sz="1600">
              <a:latin typeface="Arial Nova" panose="020B0504020202020204" pitchFamily="34" charset="0"/>
              <a:ea typeface="Roboto"/>
              <a:cs typeface="Roboto"/>
              <a:sym typeface="Roboto"/>
            </a:endParaRPr>
          </a:p>
        </p:txBody>
      </p:sp>
      <p:sp>
        <p:nvSpPr>
          <p:cNvPr id="1602" name="Google Shape;1602;p216"/>
          <p:cNvSpPr/>
          <p:nvPr/>
        </p:nvSpPr>
        <p:spPr>
          <a:xfrm rot="4288224">
            <a:off x="2204425" y="2778576"/>
            <a:ext cx="582456" cy="329413"/>
          </a:xfrm>
          <a:prstGeom prst="flowChartExtract">
            <a:avLst/>
          </a:prstGeom>
          <a:solidFill>
            <a:schemeClr val="accent1"/>
          </a:solidFill>
          <a:ln w="9525" cap="flat" cmpd="sng">
            <a:solidFill>
              <a:schemeClr val="accent1"/>
            </a:solidFill>
            <a:prstDash val="solid"/>
            <a:round/>
            <a:headEnd type="none" w="sm" len="sm"/>
            <a:tailEnd type="none" w="sm" len="sm"/>
          </a:ln>
        </p:spPr>
        <p:txBody>
          <a:bodyPr spcFirstLastPara="1" wrap="square" lIns="146144" tIns="146144" rIns="146144" bIns="146144" anchor="ctr" anchorCtr="0">
            <a:noAutofit/>
          </a:bodyPr>
          <a:lstStyle/>
          <a:p>
            <a:endParaRPr sz="1600">
              <a:latin typeface="Arial Nova" panose="020B0504020202020204" pitchFamily="34" charset="0"/>
            </a:endParaRPr>
          </a:p>
        </p:txBody>
      </p:sp>
      <p:sp>
        <p:nvSpPr>
          <p:cNvPr id="1603" name="Google Shape;1603;p216"/>
          <p:cNvSpPr txBox="1"/>
          <p:nvPr/>
        </p:nvSpPr>
        <p:spPr>
          <a:xfrm>
            <a:off x="8183197" y="2253515"/>
            <a:ext cx="5233874" cy="2460602"/>
          </a:xfrm>
          <a:prstGeom prst="rect">
            <a:avLst/>
          </a:prstGeom>
          <a:noFill/>
          <a:ln w="9525" cap="flat" cmpd="sng">
            <a:solidFill>
              <a:schemeClr val="tx1"/>
            </a:solidFill>
            <a:prstDash val="solid"/>
            <a:round/>
            <a:headEnd type="none" w="sm" len="sm"/>
            <a:tailEnd type="none" w="sm" len="sm"/>
          </a:ln>
        </p:spPr>
        <p:txBody>
          <a:bodyPr spcFirstLastPara="1" wrap="square" lIns="30451" tIns="30451" rIns="30451" bIns="30451" anchor="ctr" anchorCtr="0">
            <a:noAutofit/>
          </a:bodyPr>
          <a:lstStyle/>
          <a:p>
            <a:pPr marL="730862" indent="-477090">
              <a:buClr>
                <a:srgbClr val="3A3E41"/>
              </a:buClr>
              <a:buSzPts val="1100"/>
              <a:buChar char="●"/>
            </a:pPr>
            <a:r>
              <a:rPr lang="en-US" sz="1758">
                <a:solidFill>
                  <a:srgbClr val="3A3E41"/>
                </a:solidFill>
              </a:rPr>
              <a:t>Offer Wellframe to all members </a:t>
            </a:r>
            <a:endParaRPr sz="1758">
              <a:solidFill>
                <a:srgbClr val="3A3E41"/>
              </a:solidFill>
            </a:endParaRPr>
          </a:p>
          <a:p>
            <a:pPr marL="730862" indent="-477090">
              <a:spcBef>
                <a:spcPts val="1598"/>
              </a:spcBef>
              <a:buClr>
                <a:srgbClr val="3A3E41"/>
              </a:buClr>
              <a:buSzPts val="1100"/>
              <a:buChar char="●"/>
            </a:pPr>
            <a:r>
              <a:rPr lang="en-US" sz="1758">
                <a:solidFill>
                  <a:srgbClr val="3A3E41"/>
                </a:solidFill>
              </a:rPr>
              <a:t>Member engagement </a:t>
            </a:r>
            <a:endParaRPr sz="1758">
              <a:solidFill>
                <a:srgbClr val="3A3E41"/>
              </a:solidFill>
            </a:endParaRPr>
          </a:p>
          <a:p>
            <a:pPr marL="730862" indent="-477090">
              <a:spcBef>
                <a:spcPts val="1598"/>
              </a:spcBef>
              <a:buClr>
                <a:srgbClr val="3A3E41"/>
              </a:buClr>
              <a:buSzPts val="1100"/>
              <a:buChar char="●"/>
            </a:pPr>
            <a:r>
              <a:rPr lang="en-US" sz="1758">
                <a:solidFill>
                  <a:srgbClr val="3A3E41"/>
                </a:solidFill>
              </a:rPr>
              <a:t>Dismissing alerts/insights </a:t>
            </a:r>
            <a:endParaRPr sz="1758">
              <a:solidFill>
                <a:srgbClr val="3A3E41"/>
              </a:solidFill>
            </a:endParaRPr>
          </a:p>
          <a:p>
            <a:pPr marL="730862" indent="-477090">
              <a:spcBef>
                <a:spcPts val="1598"/>
              </a:spcBef>
              <a:spcAft>
                <a:spcPts val="1598"/>
              </a:spcAft>
              <a:buClr>
                <a:srgbClr val="3A3E41"/>
              </a:buClr>
              <a:buSzPts val="1100"/>
              <a:buChar char="●"/>
            </a:pPr>
            <a:r>
              <a:rPr lang="en-US" sz="1758">
                <a:solidFill>
                  <a:srgbClr val="3A3E41"/>
                </a:solidFill>
              </a:rPr>
              <a:t>Use of certain features (instructions, med reminders etc.) </a:t>
            </a:r>
            <a:endParaRPr sz="1758">
              <a:solidFill>
                <a:srgbClr val="3A3E41"/>
              </a:solidFill>
            </a:endParaRPr>
          </a:p>
        </p:txBody>
      </p:sp>
      <p:sp>
        <p:nvSpPr>
          <p:cNvPr id="1606" name="Google Shape;1606;p216"/>
          <p:cNvSpPr txBox="1"/>
          <p:nvPr/>
        </p:nvSpPr>
        <p:spPr>
          <a:xfrm>
            <a:off x="8183197" y="1819219"/>
            <a:ext cx="5233874" cy="517373"/>
          </a:xfrm>
          <a:prstGeom prst="rect">
            <a:avLst/>
          </a:prstGeom>
          <a:solidFill>
            <a:schemeClr val="tx1"/>
          </a:solidFill>
          <a:ln>
            <a:noFill/>
          </a:ln>
        </p:spPr>
        <p:txBody>
          <a:bodyPr spcFirstLastPara="1" wrap="square" lIns="27414" tIns="27414" rIns="27414" bIns="27414" anchor="t" anchorCtr="0">
            <a:noAutofit/>
          </a:bodyPr>
          <a:lstStyle/>
          <a:p>
            <a:pPr algn="ctr">
              <a:lnSpc>
                <a:spcPct val="120000"/>
              </a:lnSpc>
              <a:buClr>
                <a:srgbClr val="FFFFFF"/>
              </a:buClr>
              <a:buSzPts val="1500"/>
            </a:pPr>
            <a:r>
              <a:rPr lang="en-US" sz="1918" b="1">
                <a:solidFill>
                  <a:srgbClr val="FFFFFF"/>
                </a:solidFill>
                <a:latin typeface="Roboto"/>
                <a:ea typeface="Roboto"/>
                <a:cs typeface="Roboto"/>
                <a:sym typeface="Roboto"/>
              </a:rPr>
              <a:t>Examples of Digital Competencies </a:t>
            </a:r>
            <a:endParaRPr sz="2398">
              <a:solidFill>
                <a:srgbClr val="000000"/>
              </a:solidFill>
              <a:latin typeface="Roboto"/>
              <a:ea typeface="Roboto"/>
              <a:cs typeface="Roboto"/>
              <a:sym typeface="Roboto"/>
            </a:endParaRPr>
          </a:p>
        </p:txBody>
      </p:sp>
      <p:sp>
        <p:nvSpPr>
          <p:cNvPr id="1607" name="Google Shape;1607;p216"/>
          <p:cNvSpPr txBox="1"/>
          <p:nvPr/>
        </p:nvSpPr>
        <p:spPr>
          <a:xfrm>
            <a:off x="8228637" y="5511538"/>
            <a:ext cx="5145155" cy="1900480"/>
          </a:xfrm>
          <a:prstGeom prst="rect">
            <a:avLst/>
          </a:prstGeom>
          <a:noFill/>
          <a:ln w="9525" cap="flat" cmpd="sng">
            <a:solidFill>
              <a:schemeClr val="tx1"/>
            </a:solidFill>
            <a:prstDash val="solid"/>
            <a:round/>
            <a:headEnd type="none" w="sm" len="sm"/>
            <a:tailEnd type="none" w="sm" len="sm"/>
          </a:ln>
        </p:spPr>
        <p:txBody>
          <a:bodyPr spcFirstLastPara="1" wrap="square" lIns="30451" tIns="30451" rIns="30451" bIns="30451" anchor="ctr" anchorCtr="0">
            <a:noAutofit/>
          </a:bodyPr>
          <a:lstStyle/>
          <a:p>
            <a:pPr marL="730862" indent="-477090">
              <a:buClr>
                <a:srgbClr val="1F2327"/>
              </a:buClr>
              <a:buSzPts val="1100"/>
              <a:buFont typeface="Roboto"/>
              <a:buChar char="●"/>
            </a:pPr>
            <a:r>
              <a:rPr lang="en-US" sz="1758">
                <a:solidFill>
                  <a:srgbClr val="1F2327"/>
                </a:solidFill>
                <a:latin typeface="Roboto"/>
                <a:ea typeface="Roboto"/>
                <a:cs typeface="Roboto"/>
                <a:sym typeface="Roboto"/>
              </a:rPr>
              <a:t>Weekly/monthly onboarding</a:t>
            </a:r>
            <a:endParaRPr sz="1758">
              <a:solidFill>
                <a:srgbClr val="1F2327"/>
              </a:solidFill>
              <a:latin typeface="Roboto"/>
              <a:ea typeface="Roboto"/>
              <a:cs typeface="Roboto"/>
              <a:sym typeface="Roboto"/>
            </a:endParaRPr>
          </a:p>
          <a:p>
            <a:pPr marL="730862" indent="-477090">
              <a:spcBef>
                <a:spcPts val="1598"/>
              </a:spcBef>
              <a:buClr>
                <a:srgbClr val="1F2327"/>
              </a:buClr>
              <a:buSzPts val="1100"/>
              <a:buFont typeface="Roboto"/>
              <a:buChar char="●"/>
            </a:pPr>
            <a:r>
              <a:rPr lang="en-US" sz="1758">
                <a:solidFill>
                  <a:srgbClr val="1F2327"/>
                </a:solidFill>
                <a:latin typeface="Roboto"/>
                <a:ea typeface="Roboto"/>
                <a:cs typeface="Roboto"/>
                <a:sym typeface="Roboto"/>
              </a:rPr>
              <a:t>Overall conversion rate </a:t>
            </a:r>
            <a:endParaRPr sz="1758">
              <a:solidFill>
                <a:srgbClr val="1F2327"/>
              </a:solidFill>
              <a:latin typeface="Roboto"/>
              <a:ea typeface="Roboto"/>
              <a:cs typeface="Roboto"/>
              <a:sym typeface="Roboto"/>
            </a:endParaRPr>
          </a:p>
          <a:p>
            <a:pPr marL="730862" indent="-477090">
              <a:spcBef>
                <a:spcPts val="1598"/>
              </a:spcBef>
              <a:spcAft>
                <a:spcPts val="1598"/>
              </a:spcAft>
              <a:buClr>
                <a:srgbClr val="1F2327"/>
              </a:buClr>
              <a:buSzPts val="1100"/>
              <a:buFont typeface="Roboto"/>
              <a:buChar char="●"/>
            </a:pPr>
            <a:r>
              <a:rPr lang="en-US" sz="1758">
                <a:solidFill>
                  <a:srgbClr val="1F2327"/>
                </a:solidFill>
                <a:latin typeface="Roboto"/>
                <a:ea typeface="Roboto"/>
                <a:cs typeface="Roboto"/>
                <a:sym typeface="Roboto"/>
              </a:rPr>
              <a:t>Digital/telephonic caseload ratio</a:t>
            </a:r>
            <a:endParaRPr sz="1758">
              <a:solidFill>
                <a:srgbClr val="1F2327"/>
              </a:solidFill>
              <a:latin typeface="Roboto"/>
              <a:ea typeface="Roboto"/>
              <a:cs typeface="Roboto"/>
              <a:sym typeface="Roboto"/>
            </a:endParaRPr>
          </a:p>
        </p:txBody>
      </p:sp>
      <p:sp>
        <p:nvSpPr>
          <p:cNvPr id="1610" name="Google Shape;1610;p216"/>
          <p:cNvSpPr txBox="1"/>
          <p:nvPr/>
        </p:nvSpPr>
        <p:spPr>
          <a:xfrm>
            <a:off x="8228637" y="5148412"/>
            <a:ext cx="5188434" cy="532859"/>
          </a:xfrm>
          <a:prstGeom prst="rect">
            <a:avLst/>
          </a:prstGeom>
          <a:solidFill>
            <a:schemeClr val="tx1"/>
          </a:solidFill>
          <a:ln>
            <a:noFill/>
          </a:ln>
        </p:spPr>
        <p:txBody>
          <a:bodyPr spcFirstLastPara="1" wrap="square" lIns="27414" tIns="27414" rIns="27414" bIns="27414" anchor="t" anchorCtr="0">
            <a:noAutofit/>
          </a:bodyPr>
          <a:lstStyle/>
          <a:p>
            <a:pPr algn="ctr">
              <a:lnSpc>
                <a:spcPct val="120000"/>
              </a:lnSpc>
              <a:buClr>
                <a:srgbClr val="FFFFFF"/>
              </a:buClr>
              <a:buSzPts val="1500"/>
            </a:pPr>
            <a:r>
              <a:rPr lang="en-US" sz="1918" b="1">
                <a:solidFill>
                  <a:srgbClr val="FFFFFF"/>
                </a:solidFill>
                <a:latin typeface="Roboto"/>
                <a:ea typeface="Roboto"/>
                <a:cs typeface="Roboto"/>
                <a:sym typeface="Roboto"/>
              </a:rPr>
              <a:t>Examples of Digital Goals</a:t>
            </a:r>
            <a:r>
              <a:rPr lang="en-US" sz="2238" b="1">
                <a:solidFill>
                  <a:srgbClr val="FFFFFF"/>
                </a:solidFill>
                <a:latin typeface="Roboto"/>
                <a:ea typeface="Roboto"/>
                <a:cs typeface="Roboto"/>
                <a:sym typeface="Roboto"/>
              </a:rPr>
              <a:t>  </a:t>
            </a:r>
            <a:endParaRPr sz="2238">
              <a:solidFill>
                <a:srgbClr val="000000"/>
              </a:solidFill>
              <a:latin typeface="Roboto"/>
              <a:ea typeface="Roboto"/>
              <a:cs typeface="Roboto"/>
              <a:sym typeface="Roboto"/>
            </a:endParaRPr>
          </a:p>
        </p:txBody>
      </p:sp>
    </p:spTree>
    <p:extLst>
      <p:ext uri="{BB962C8B-B14F-4D97-AF65-F5344CB8AC3E}">
        <p14:creationId xmlns:p14="http://schemas.microsoft.com/office/powerpoint/2010/main" val="42227947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1A046-F417-0370-3CA2-1F4D0A3DF2A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C99C3D-AE9F-6FF5-1B71-97E75AF23C47}"/>
              </a:ext>
            </a:extLst>
          </p:cNvPr>
          <p:cNvSpPr>
            <a:spLocks noGrp="1"/>
          </p:cNvSpPr>
          <p:nvPr>
            <p:ph type="body" sz="quarter" idx="10"/>
          </p:nvPr>
        </p:nvSpPr>
        <p:spPr>
          <a:xfrm>
            <a:off x="7722830" y="2405418"/>
            <a:ext cx="6916496" cy="1573354"/>
          </a:xfrm>
        </p:spPr>
        <p:txBody>
          <a:bodyPr wrap="square" lIns="109728" tIns="54864" rIns="109728" bIns="54864"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5280">
                <a:solidFill>
                  <a:schemeClr val="bg1"/>
                </a:solidFill>
                <a:latin typeface="Arial Nova Light"/>
                <a:cs typeface="Arial"/>
              </a:rPr>
              <a:t>Creating a Champion Enablement Program</a:t>
            </a:r>
          </a:p>
        </p:txBody>
      </p:sp>
      <p:sp>
        <p:nvSpPr>
          <p:cNvPr id="3" name="Text Placeholder 2">
            <a:extLst>
              <a:ext uri="{FF2B5EF4-FFF2-40B4-BE49-F238E27FC236}">
                <a16:creationId xmlns:a16="http://schemas.microsoft.com/office/drawing/2014/main" id="{A0C72185-0A13-6A74-A2E1-5831A960FD9F}"/>
              </a:ext>
            </a:extLst>
          </p:cNvPr>
          <p:cNvSpPr>
            <a:spLocks noGrp="1"/>
          </p:cNvSpPr>
          <p:nvPr>
            <p:ph type="body" sz="quarter" idx="13"/>
          </p:nvPr>
        </p:nvSpPr>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lang="en-US"/>
          </a:p>
        </p:txBody>
      </p:sp>
      <p:sp>
        <p:nvSpPr>
          <p:cNvPr id="4" name="Slide Number Placeholder 3">
            <a:extLst>
              <a:ext uri="{FF2B5EF4-FFF2-40B4-BE49-F238E27FC236}">
                <a16:creationId xmlns:a16="http://schemas.microsoft.com/office/drawing/2014/main" id="{DC452842-5632-CE2C-4CEF-D578F00AE610}"/>
              </a:ext>
            </a:extLst>
          </p:cNvPr>
          <p:cNvSpPr>
            <a:spLocks noGrp="1"/>
          </p:cNvSpPr>
          <p:nvPr>
            <p:ph type="sldNum" sz="quarter" idx="14"/>
          </p:nvPr>
        </p:nvSpPr>
        <p:spPr/>
        <p:txBody>
          <a:bodyPr/>
          <a:lst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a:lstStyle>
          <a:p>
            <a:fld id="{C0D0E87D-399F-EB4E-BCA3-C2811CAA7645}" type="slidenum">
              <a:rPr lang="en-US" smtClean="0"/>
              <a:pPr/>
              <a:t>62</a:t>
            </a:fld>
            <a:endParaRPr lang="en-US"/>
          </a:p>
        </p:txBody>
      </p:sp>
    </p:spTree>
    <p:extLst>
      <p:ext uri="{BB962C8B-B14F-4D97-AF65-F5344CB8AC3E}">
        <p14:creationId xmlns:p14="http://schemas.microsoft.com/office/powerpoint/2010/main" val="1862481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DFB60-F39C-FBB8-C88F-6A91E23AC6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4533EF-BE25-ACEE-2924-0D14620049F7}"/>
              </a:ext>
            </a:extLst>
          </p:cNvPr>
          <p:cNvSpPr>
            <a:spLocks noGrp="1"/>
          </p:cNvSpPr>
          <p:nvPr>
            <p:ph type="body" sz="quarter" idx="10"/>
          </p:nvPr>
        </p:nvSpPr>
        <p:spPr>
          <a:xfrm>
            <a:off x="178230" y="188410"/>
            <a:ext cx="9709588" cy="642637"/>
          </a:xfr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3840" dirty="0">
                <a:solidFill>
                  <a:schemeClr val="accent1"/>
                </a:solidFill>
                <a:latin typeface="Arial Nova Light"/>
              </a:rPr>
              <a:t>Champions Program - Essential for Adoption</a:t>
            </a:r>
          </a:p>
        </p:txBody>
      </p:sp>
      <p:sp>
        <p:nvSpPr>
          <p:cNvPr id="4" name="Slide Number Placeholder 3">
            <a:extLst>
              <a:ext uri="{FF2B5EF4-FFF2-40B4-BE49-F238E27FC236}">
                <a16:creationId xmlns:a16="http://schemas.microsoft.com/office/drawing/2014/main" id="{1AB65891-AEBB-C578-BAAA-F654E0434BF7}"/>
              </a:ext>
            </a:extLst>
          </p:cNvPr>
          <p:cNvSpPr>
            <a:spLocks noGrp="1"/>
          </p:cNvSpPr>
          <p:nvPr>
            <p:ph type="sldNum" sz="quarter" idx="14"/>
          </p:nvPr>
        </p:nvSpPr>
        <p:spPr/>
        <p:txBody>
          <a:bodyPr/>
          <a:lst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a:lstStyle>
          <a:p>
            <a:fld id="{C0D0E87D-399F-EB4E-BCA3-C2811CAA7645}" type="slidenum">
              <a:rPr lang="en-US" smtClean="0"/>
              <a:pPr/>
              <a:t>63</a:t>
            </a:fld>
            <a:endParaRPr lang="en-US"/>
          </a:p>
        </p:txBody>
      </p:sp>
      <p:sp>
        <p:nvSpPr>
          <p:cNvPr id="3" name="Text Placeholder 4">
            <a:extLst>
              <a:ext uri="{FF2B5EF4-FFF2-40B4-BE49-F238E27FC236}">
                <a16:creationId xmlns:a16="http://schemas.microsoft.com/office/drawing/2014/main" id="{02C005BC-AC8B-7680-5CC1-F4A7010F8D4C}"/>
              </a:ext>
            </a:extLst>
          </p:cNvPr>
          <p:cNvSpPr txBox="1">
            <a:spLocks/>
          </p:cNvSpPr>
          <p:nvPr/>
        </p:nvSpPr>
        <p:spPr>
          <a:xfrm>
            <a:off x="457201" y="1426549"/>
            <a:ext cx="10397659" cy="6586111"/>
          </a:xfrm>
          <a:prstGeom prst="rect">
            <a:avLst/>
          </a:prstGeom>
        </p:spPr>
        <p:txBody>
          <a:bodyPr vert="horz" wrap="square" lIns="91440" tIns="45720" rIns="91440" bIns="45720"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b="1">
                <a:latin typeface="Arial Nova Light"/>
              </a:rPr>
              <a:t>Why?</a:t>
            </a:r>
            <a:r>
              <a:rPr lang="en-US" sz="2400">
                <a:latin typeface="Arial Nova Light"/>
              </a:rPr>
              <a:t> </a:t>
            </a:r>
          </a:p>
          <a:p>
            <a:r>
              <a:rPr lang="en-US" sz="2400">
                <a:latin typeface="Arial Nova Light"/>
              </a:rPr>
              <a:t>Learning via co-workers is among the most effective method in a professional environment. Champions will also provide your adoption program valuable insight about what is and isn't working regarding digital care management.</a:t>
            </a:r>
          </a:p>
          <a:p>
            <a:endParaRPr lang="en-US" sz="2400">
              <a:latin typeface="Arial Nova Light"/>
            </a:endParaRPr>
          </a:p>
          <a:p>
            <a:pPr marL="284988" indent="-284988">
              <a:lnSpc>
                <a:spcPct val="114999"/>
              </a:lnSpc>
              <a:buFont typeface="Arial" panose="020B0604020202020204" pitchFamily="34" charset="0"/>
              <a:buChar char="•"/>
            </a:pPr>
            <a:r>
              <a:rPr lang="en-US" sz="2400" b="1">
                <a:latin typeface="Arial Nova Light"/>
              </a:rPr>
              <a:t>How will Champions Support Digital Care Management?</a:t>
            </a:r>
          </a:p>
          <a:p>
            <a:pPr marL="741426" lvl="1" indent="-284988">
              <a:lnSpc>
                <a:spcPct val="114999"/>
              </a:lnSpc>
              <a:buFont typeface="Arial" panose="020B0604020202020204" pitchFamily="34" charset="0"/>
              <a:buChar char="•"/>
            </a:pPr>
            <a:r>
              <a:rPr lang="en-US" sz="2400">
                <a:latin typeface="Arial Nova Light"/>
              </a:rPr>
              <a:t>Create a ground swell of enthusiasm that grows adoption of improved ways of working.</a:t>
            </a:r>
          </a:p>
          <a:p>
            <a:pPr marL="741426" lvl="1" indent="-284988">
              <a:lnSpc>
                <a:spcPct val="114999"/>
              </a:lnSpc>
              <a:buFont typeface="Arial" panose="020B0604020202020204" pitchFamily="34" charset="0"/>
              <a:buChar char="•"/>
            </a:pPr>
            <a:r>
              <a:rPr lang="en-US" sz="2400">
                <a:latin typeface="Arial Nova Light"/>
              </a:rPr>
              <a:t>Build a circle of influence among their team.</a:t>
            </a:r>
          </a:p>
          <a:p>
            <a:pPr marL="741426" lvl="1" indent="-284988">
              <a:lnSpc>
                <a:spcPct val="114999"/>
              </a:lnSpc>
              <a:buFont typeface="Arial" panose="020B0604020202020204" pitchFamily="34" charset="0"/>
              <a:buChar char="•"/>
            </a:pPr>
            <a:r>
              <a:rPr lang="en-US" sz="2400">
                <a:latin typeface="Arial Nova Light"/>
              </a:rPr>
              <a:t>Bring new ways of working to life across the teams.</a:t>
            </a:r>
          </a:p>
          <a:p>
            <a:pPr marL="741426" lvl="1" indent="-284988">
              <a:lnSpc>
                <a:spcPct val="114999"/>
              </a:lnSpc>
              <a:buFont typeface="Arial" panose="020B0604020202020204" pitchFamily="34" charset="0"/>
              <a:buChar char="•"/>
            </a:pPr>
            <a:r>
              <a:rPr lang="en-US" sz="2400">
                <a:latin typeface="Arial Nova Light"/>
              </a:rPr>
              <a:t>Identify business challenges and possible solutions quickly.</a:t>
            </a:r>
          </a:p>
          <a:p>
            <a:pPr marL="741426" lvl="1" indent="-284988">
              <a:lnSpc>
                <a:spcPct val="114999"/>
              </a:lnSpc>
              <a:buFont typeface="Arial" panose="020B0604020202020204" pitchFamily="34" charset="0"/>
              <a:buChar char="•"/>
            </a:pPr>
            <a:r>
              <a:rPr lang="en-US" sz="2400">
                <a:latin typeface="Arial Nova Light"/>
              </a:rPr>
              <a:t>Provide feedback to the clinical leaders.</a:t>
            </a:r>
          </a:p>
          <a:p>
            <a:pPr marL="833628" lvl="1" indent="-284988">
              <a:lnSpc>
                <a:spcPct val="114999"/>
              </a:lnSpc>
              <a:buFont typeface="Arial" panose="020B0604020202020204" pitchFamily="34" charset="0"/>
              <a:buChar char="•"/>
            </a:pPr>
            <a:endParaRPr lang="en-US" sz="2400"/>
          </a:p>
          <a:p>
            <a:pPr marL="890778" lvl="1" indent="-342138">
              <a:lnSpc>
                <a:spcPct val="114999"/>
              </a:lnSpc>
              <a:buFont typeface="Arial" panose="020B0604020202020204" pitchFamily="34" charset="0"/>
              <a:buChar char="•"/>
            </a:pPr>
            <a:endParaRPr lang="en-US" sz="2400"/>
          </a:p>
          <a:p>
            <a:pPr marL="890778" lvl="1" indent="-342138">
              <a:lnSpc>
                <a:spcPct val="114999"/>
              </a:lnSpc>
              <a:buFont typeface="Arial" panose="020B0604020202020204" pitchFamily="34" charset="0"/>
              <a:buChar char="•"/>
            </a:pPr>
            <a:endParaRPr lang="en-US" sz="2400"/>
          </a:p>
          <a:p>
            <a:pPr marL="890778" lvl="1" indent="-342138">
              <a:lnSpc>
                <a:spcPct val="114999"/>
              </a:lnSpc>
              <a:buFont typeface="Arial" panose="020B0604020202020204" pitchFamily="34" charset="0"/>
              <a:buChar char="•"/>
            </a:pPr>
            <a:endParaRPr lang="en-US" sz="2400"/>
          </a:p>
        </p:txBody>
      </p:sp>
    </p:spTree>
    <p:extLst>
      <p:ext uri="{BB962C8B-B14F-4D97-AF65-F5344CB8AC3E}">
        <p14:creationId xmlns:p14="http://schemas.microsoft.com/office/powerpoint/2010/main" val="948649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64DC3-EABA-6F31-999F-ED9E1D16C92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097568-0C04-D52C-DCB6-51F54EC5CDDA}"/>
              </a:ext>
            </a:extLst>
          </p:cNvPr>
          <p:cNvSpPr>
            <a:spLocks noGrp="1"/>
          </p:cNvSpPr>
          <p:nvPr>
            <p:ph type="body" sz="quarter" idx="10"/>
          </p:nvPr>
        </p:nvSpPr>
        <p:spPr>
          <a:xfrm>
            <a:off x="457200" y="153541"/>
            <a:ext cx="8864930" cy="642637"/>
          </a:xfr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3840" dirty="0">
                <a:solidFill>
                  <a:schemeClr val="accent1"/>
                </a:solidFill>
                <a:latin typeface="Arial Nova Light"/>
              </a:rPr>
              <a:t>Identifying Champions </a:t>
            </a:r>
          </a:p>
        </p:txBody>
      </p:sp>
      <p:sp>
        <p:nvSpPr>
          <p:cNvPr id="4" name="Slide Number Placeholder 3">
            <a:extLst>
              <a:ext uri="{FF2B5EF4-FFF2-40B4-BE49-F238E27FC236}">
                <a16:creationId xmlns:a16="http://schemas.microsoft.com/office/drawing/2014/main" id="{C8873D74-C21A-CF8D-6B36-5BA11BCF796C}"/>
              </a:ext>
            </a:extLst>
          </p:cNvPr>
          <p:cNvSpPr>
            <a:spLocks noGrp="1"/>
          </p:cNvSpPr>
          <p:nvPr>
            <p:ph type="sldNum" sz="quarter" idx="14"/>
          </p:nvPr>
        </p:nvSpPr>
        <p:spPr/>
        <p:txBody>
          <a:bodyPr/>
          <a:lst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a:lstStyle>
          <a:p>
            <a:fld id="{C0D0E87D-399F-EB4E-BCA3-C2811CAA7645}" type="slidenum">
              <a:rPr lang="en-US" smtClean="0"/>
              <a:pPr/>
              <a:t>64</a:t>
            </a:fld>
            <a:endParaRPr lang="en-US"/>
          </a:p>
        </p:txBody>
      </p:sp>
      <p:sp>
        <p:nvSpPr>
          <p:cNvPr id="3" name="Text Placeholder 4">
            <a:extLst>
              <a:ext uri="{FF2B5EF4-FFF2-40B4-BE49-F238E27FC236}">
                <a16:creationId xmlns:a16="http://schemas.microsoft.com/office/drawing/2014/main" id="{5F7577C3-E8B6-DE30-9EE8-1BCD351F293D}"/>
              </a:ext>
            </a:extLst>
          </p:cNvPr>
          <p:cNvSpPr txBox="1">
            <a:spLocks/>
          </p:cNvSpPr>
          <p:nvPr/>
        </p:nvSpPr>
        <p:spPr>
          <a:xfrm>
            <a:off x="457201" y="1296895"/>
            <a:ext cx="10397659" cy="7657174"/>
          </a:xfrm>
          <a:prstGeom prst="rect">
            <a:avLst/>
          </a:prstGeom>
        </p:spPr>
        <p:txBody>
          <a:bodyPr vert="horz" wrap="square" lIns="91440" tIns="45720" rIns="91440" bIns="45720"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284988" indent="-284988">
              <a:buFont typeface="Arial" panose="020B0604020202020204" pitchFamily="34" charset="0"/>
              <a:buChar char="•"/>
            </a:pPr>
            <a:r>
              <a:rPr lang="en-US" sz="2400" b="1">
                <a:latin typeface="Arial Nova Light"/>
              </a:rPr>
              <a:t>What to look for in choosing champions?</a:t>
            </a:r>
          </a:p>
          <a:p>
            <a:pPr marL="833628" lvl="1" indent="-284988">
              <a:lnSpc>
                <a:spcPct val="114999"/>
              </a:lnSpc>
              <a:buFont typeface="Arial" panose="020B0604020202020204" pitchFamily="34" charset="0"/>
              <a:buChar char="•"/>
            </a:pPr>
            <a:r>
              <a:rPr lang="en-US" sz="2400">
                <a:latin typeface="Arial Nova Light"/>
              </a:rPr>
              <a:t>Passionate and enthusiastic</a:t>
            </a:r>
          </a:p>
          <a:p>
            <a:pPr marL="833628" lvl="1" indent="-284988">
              <a:lnSpc>
                <a:spcPct val="114999"/>
              </a:lnSpc>
              <a:buFont typeface="Arial" panose="020B0604020202020204" pitchFamily="34" charset="0"/>
              <a:buChar char="•"/>
            </a:pPr>
            <a:r>
              <a:rPr lang="en-US" sz="2400">
                <a:latin typeface="Arial Nova Light"/>
              </a:rPr>
              <a:t>Excited to share their knowledge</a:t>
            </a:r>
          </a:p>
          <a:p>
            <a:pPr marL="833628" lvl="1" indent="-284988">
              <a:lnSpc>
                <a:spcPct val="114999"/>
              </a:lnSpc>
              <a:buFont typeface="Arial" panose="020B0604020202020204" pitchFamily="34" charset="0"/>
              <a:buChar char="•"/>
            </a:pPr>
            <a:r>
              <a:rPr lang="en-US" sz="2400">
                <a:latin typeface="Arial Nova Light"/>
              </a:rPr>
              <a:t>Often helping others</a:t>
            </a:r>
          </a:p>
          <a:p>
            <a:pPr marL="833628" lvl="1" indent="-284988">
              <a:lnSpc>
                <a:spcPct val="114999"/>
              </a:lnSpc>
              <a:buFont typeface="Arial" panose="020B0604020202020204" pitchFamily="34" charset="0"/>
              <a:buChar char="•"/>
            </a:pPr>
            <a:r>
              <a:rPr lang="en-US" sz="2400">
                <a:latin typeface="Arial Nova Light"/>
              </a:rPr>
              <a:t>Keen to trying new things</a:t>
            </a:r>
          </a:p>
          <a:p>
            <a:pPr marL="548640" lvl="1">
              <a:lnSpc>
                <a:spcPct val="114999"/>
              </a:lnSpc>
            </a:pPr>
            <a:endParaRPr lang="en-US" sz="2400">
              <a:latin typeface="Arial Nova Light"/>
            </a:endParaRPr>
          </a:p>
          <a:p>
            <a:pPr marL="284988" indent="-284988">
              <a:lnSpc>
                <a:spcPct val="114999"/>
              </a:lnSpc>
              <a:buFont typeface="Arial" panose="020B0604020202020204" pitchFamily="34" charset="0"/>
              <a:buChar char="•"/>
            </a:pPr>
            <a:r>
              <a:rPr lang="en-US" sz="2400" b="1">
                <a:latin typeface="Arial Nova Light"/>
              </a:rPr>
              <a:t>How to reward champions? </a:t>
            </a:r>
          </a:p>
          <a:p>
            <a:pPr marL="833628" lvl="1" indent="-284988">
              <a:lnSpc>
                <a:spcPct val="114999"/>
              </a:lnSpc>
              <a:buFont typeface="Arial" panose="020B0604020202020204" pitchFamily="34" charset="0"/>
              <a:buChar char="•"/>
            </a:pPr>
            <a:r>
              <a:rPr lang="en-US" sz="2400">
                <a:latin typeface="Arial Nova Light"/>
              </a:rPr>
              <a:t>Allow successful membership in the Champion Program to contribute to employees' performance review.</a:t>
            </a:r>
          </a:p>
          <a:p>
            <a:pPr marL="833628" lvl="1" indent="-284988">
              <a:lnSpc>
                <a:spcPct val="114999"/>
              </a:lnSpc>
              <a:buFont typeface="Arial" panose="020B0604020202020204" pitchFamily="34" charset="0"/>
              <a:buChar char="•"/>
            </a:pPr>
            <a:r>
              <a:rPr lang="en-US" sz="2400">
                <a:latin typeface="Arial Nova Light"/>
              </a:rPr>
              <a:t>Acknowledge your most successful Champions with rewards of Office swag and employee perks.</a:t>
            </a:r>
          </a:p>
          <a:p>
            <a:pPr marL="833628" lvl="1" indent="-284988">
              <a:lnSpc>
                <a:spcPct val="114999"/>
              </a:lnSpc>
              <a:buFont typeface="Arial" panose="020B0604020202020204" pitchFamily="34" charset="0"/>
              <a:buChar char="•"/>
            </a:pPr>
            <a:r>
              <a:rPr lang="en-US" sz="2400">
                <a:latin typeface="Arial Nova Light"/>
              </a:rPr>
              <a:t>Engage your Champions with ongoing training and content that they can pass along to other employees.</a:t>
            </a:r>
          </a:p>
          <a:p>
            <a:pPr marL="284988" indent="-284988">
              <a:lnSpc>
                <a:spcPct val="114999"/>
              </a:lnSpc>
              <a:buFont typeface="Arial" panose="020B0604020202020204" pitchFamily="34" charset="0"/>
              <a:buChar char="•"/>
            </a:pPr>
            <a:endParaRPr lang="en-US" sz="2400">
              <a:latin typeface="Arial Nova Light"/>
            </a:endParaRPr>
          </a:p>
          <a:p>
            <a:pPr marL="833628" lvl="1" indent="-284988">
              <a:lnSpc>
                <a:spcPct val="114999"/>
              </a:lnSpc>
              <a:buFont typeface="Arial" panose="020B0604020202020204" pitchFamily="34" charset="0"/>
              <a:buChar char="•"/>
            </a:pPr>
            <a:endParaRPr lang="en-US" sz="2400"/>
          </a:p>
          <a:p>
            <a:pPr marL="890778" lvl="1" indent="-342138">
              <a:lnSpc>
                <a:spcPct val="114999"/>
              </a:lnSpc>
              <a:buFont typeface="Arial" panose="020B0604020202020204" pitchFamily="34" charset="0"/>
              <a:buChar char="•"/>
            </a:pPr>
            <a:endParaRPr lang="en-US" sz="2400"/>
          </a:p>
          <a:p>
            <a:pPr marL="890778" lvl="1" indent="-342138">
              <a:lnSpc>
                <a:spcPct val="114999"/>
              </a:lnSpc>
              <a:buFont typeface="Arial" panose="020B0604020202020204" pitchFamily="34" charset="0"/>
              <a:buChar char="•"/>
            </a:pPr>
            <a:endParaRPr lang="en-US" sz="2400"/>
          </a:p>
          <a:p>
            <a:pPr marL="890778" lvl="1" indent="-342138">
              <a:lnSpc>
                <a:spcPct val="114999"/>
              </a:lnSpc>
              <a:buFont typeface="Arial" panose="020B0604020202020204" pitchFamily="34" charset="0"/>
              <a:buChar char="•"/>
            </a:pPr>
            <a:endParaRPr lang="en-US" sz="2400"/>
          </a:p>
        </p:txBody>
      </p:sp>
    </p:spTree>
    <p:extLst>
      <p:ext uri="{BB962C8B-B14F-4D97-AF65-F5344CB8AC3E}">
        <p14:creationId xmlns:p14="http://schemas.microsoft.com/office/powerpoint/2010/main" val="1157449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710E4-99FA-88D9-8E6A-138D48D15DD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904CEC4-B6DB-EDD7-DCB9-FA96446D373C}"/>
              </a:ext>
            </a:extLst>
          </p:cNvPr>
          <p:cNvSpPr>
            <a:spLocks noGrp="1"/>
          </p:cNvSpPr>
          <p:nvPr>
            <p:ph type="body" sz="quarter" idx="10"/>
          </p:nvPr>
        </p:nvSpPr>
        <p:spPr>
          <a:xfrm>
            <a:off x="457200" y="153541"/>
            <a:ext cx="8864930" cy="642637"/>
          </a:xfr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3840" dirty="0">
                <a:solidFill>
                  <a:schemeClr val="accent1"/>
                </a:solidFill>
                <a:latin typeface="Arial Nova Light"/>
              </a:rPr>
              <a:t>Steps to Begin</a:t>
            </a:r>
          </a:p>
        </p:txBody>
      </p:sp>
      <p:sp>
        <p:nvSpPr>
          <p:cNvPr id="4" name="Slide Number Placeholder 3">
            <a:extLst>
              <a:ext uri="{FF2B5EF4-FFF2-40B4-BE49-F238E27FC236}">
                <a16:creationId xmlns:a16="http://schemas.microsoft.com/office/drawing/2014/main" id="{CC57E230-9111-EBDB-CB53-D53AE972C90A}"/>
              </a:ext>
            </a:extLst>
          </p:cNvPr>
          <p:cNvSpPr>
            <a:spLocks noGrp="1"/>
          </p:cNvSpPr>
          <p:nvPr>
            <p:ph type="sldNum" sz="quarter" idx="14"/>
          </p:nvPr>
        </p:nvSpPr>
        <p:spPr/>
        <p:txBody>
          <a:bodyPr/>
          <a:lst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a:lstStyle>
          <a:p>
            <a:fld id="{C0D0E87D-399F-EB4E-BCA3-C2811CAA7645}" type="slidenum">
              <a:rPr lang="en-US" smtClean="0"/>
              <a:pPr/>
              <a:t>65</a:t>
            </a:fld>
            <a:endParaRPr lang="en-US"/>
          </a:p>
        </p:txBody>
      </p:sp>
      <p:sp>
        <p:nvSpPr>
          <p:cNvPr id="3" name="Text Placeholder 4">
            <a:extLst>
              <a:ext uri="{FF2B5EF4-FFF2-40B4-BE49-F238E27FC236}">
                <a16:creationId xmlns:a16="http://schemas.microsoft.com/office/drawing/2014/main" id="{9995F2AC-BCC2-629B-8265-0596ECF044C1}"/>
              </a:ext>
            </a:extLst>
          </p:cNvPr>
          <p:cNvSpPr txBox="1">
            <a:spLocks/>
          </p:cNvSpPr>
          <p:nvPr/>
        </p:nvSpPr>
        <p:spPr>
          <a:xfrm>
            <a:off x="457202" y="1303721"/>
            <a:ext cx="8289080" cy="8266571"/>
          </a:xfrm>
          <a:prstGeom prst="rect">
            <a:avLst/>
          </a:prstGeom>
        </p:spPr>
        <p:txBody>
          <a:bodyPr vert="horz" wrap="square" lIns="91440" tIns="45720" rIns="91440" bIns="45720"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548640" indent="-548640">
              <a:buAutoNum type="arabicPeriod"/>
            </a:pPr>
            <a:r>
              <a:rPr lang="en-US" sz="2400">
                <a:latin typeface="Arial Nova Light"/>
              </a:rPr>
              <a:t>Identify and assemble the team.</a:t>
            </a:r>
          </a:p>
          <a:p>
            <a:pPr marL="548640" indent="-548640">
              <a:buAutoNum type="arabicPeriod"/>
            </a:pPr>
            <a:r>
              <a:rPr lang="en-US" sz="2400">
                <a:latin typeface="Arial Nova Light"/>
              </a:rPr>
              <a:t>Create goals of the Champions Program.</a:t>
            </a:r>
          </a:p>
          <a:p>
            <a:pPr marL="548640" indent="-548640">
              <a:buAutoNum type="arabicPeriod"/>
            </a:pPr>
            <a:r>
              <a:rPr lang="en-US" sz="2400">
                <a:latin typeface="Arial Nova Light"/>
              </a:rPr>
              <a:t>Successful Champions Programs have a Leader.</a:t>
            </a:r>
          </a:p>
          <a:p>
            <a:pPr marL="548640" indent="-548640">
              <a:buAutoNum type="arabicPeriod"/>
            </a:pPr>
            <a:r>
              <a:rPr lang="en-US" sz="2400">
                <a:latin typeface="Arial Nova Light"/>
              </a:rPr>
              <a:t>Monthly meetings at a minimum are important part of creating positive culture in the community and fostering growth.</a:t>
            </a:r>
          </a:p>
          <a:p>
            <a:pPr marL="548640" indent="-548640">
              <a:buAutoNum type="arabicPeriod"/>
            </a:pPr>
            <a:r>
              <a:rPr lang="en-US" sz="2400">
                <a:latin typeface="Arial Nova Light"/>
              </a:rPr>
              <a:t>Create a chat-based workspace in Teams for ideas in between monthly meetings.</a:t>
            </a:r>
          </a:p>
          <a:p>
            <a:pPr marL="548640" indent="-548640">
              <a:buAutoNum type="arabicPeriod"/>
            </a:pPr>
            <a:r>
              <a:rPr lang="en-US" sz="2400">
                <a:latin typeface="Arial Nova Light"/>
              </a:rPr>
              <a:t>Champions like to have their voice heard and feel as if they are part of creating something (if unable to implement ideas use a "parking lot" approach to revisit later.</a:t>
            </a:r>
          </a:p>
          <a:p>
            <a:pPr marL="548640" indent="-548640">
              <a:buAutoNum type="arabicPeriod"/>
            </a:pPr>
            <a:r>
              <a:rPr lang="en-US" sz="2400">
                <a:latin typeface="Arial Nova Light"/>
              </a:rPr>
              <a:t>Start small and grow. </a:t>
            </a:r>
          </a:p>
          <a:p>
            <a:pPr marL="833628" lvl="1" indent="-284988">
              <a:lnSpc>
                <a:spcPct val="114999"/>
              </a:lnSpc>
              <a:buFont typeface="Arial" panose="020B0604020202020204" pitchFamily="34" charset="0"/>
              <a:buChar char="•"/>
            </a:pPr>
            <a:endParaRPr lang="en-US" sz="2400">
              <a:latin typeface="Arial Nova Light"/>
            </a:endParaRPr>
          </a:p>
          <a:p>
            <a:pPr marL="548640" lvl="1">
              <a:lnSpc>
                <a:spcPct val="114999"/>
              </a:lnSpc>
            </a:pPr>
            <a:endParaRPr lang="en-US" sz="2400">
              <a:latin typeface="Arial Nova Light"/>
            </a:endParaRPr>
          </a:p>
          <a:p>
            <a:pPr marL="284988" indent="-284988">
              <a:lnSpc>
                <a:spcPct val="114999"/>
              </a:lnSpc>
              <a:buAutoNum type="arabicPeriod"/>
            </a:pPr>
            <a:endParaRPr lang="en-US" sz="2400" b="1">
              <a:latin typeface="Arial Nova Light"/>
            </a:endParaRPr>
          </a:p>
          <a:p>
            <a:pPr marL="284988" indent="-284988">
              <a:lnSpc>
                <a:spcPct val="114999"/>
              </a:lnSpc>
              <a:buAutoNum type="arabicPeriod"/>
            </a:pPr>
            <a:endParaRPr lang="en-US" sz="2400">
              <a:latin typeface="Arial Nova Light"/>
            </a:endParaRPr>
          </a:p>
          <a:p>
            <a:pPr marL="833628" lvl="1" indent="-284988">
              <a:lnSpc>
                <a:spcPct val="114999"/>
              </a:lnSpc>
              <a:buFont typeface="Arial" panose="020B0604020202020204" pitchFamily="34" charset="0"/>
              <a:buChar char="•"/>
            </a:pPr>
            <a:endParaRPr lang="en-US" sz="2400"/>
          </a:p>
          <a:p>
            <a:pPr marL="890778" lvl="1" indent="-342138">
              <a:lnSpc>
                <a:spcPct val="114999"/>
              </a:lnSpc>
              <a:buFont typeface="Arial" panose="020B0604020202020204" pitchFamily="34" charset="0"/>
              <a:buChar char="•"/>
            </a:pPr>
            <a:endParaRPr lang="en-US" sz="2400"/>
          </a:p>
          <a:p>
            <a:pPr marL="890778" lvl="1" indent="-342138">
              <a:lnSpc>
                <a:spcPct val="114999"/>
              </a:lnSpc>
              <a:buFont typeface="Arial" panose="020B0604020202020204" pitchFamily="34" charset="0"/>
              <a:buChar char="•"/>
            </a:pPr>
            <a:endParaRPr lang="en-US" sz="2400"/>
          </a:p>
          <a:p>
            <a:pPr marL="890778" lvl="1" indent="-342138">
              <a:lnSpc>
                <a:spcPct val="114999"/>
              </a:lnSpc>
              <a:buFont typeface="Arial" panose="020B0604020202020204" pitchFamily="34" charset="0"/>
              <a:buChar char="•"/>
            </a:pPr>
            <a:endParaRPr lang="en-US" sz="2400"/>
          </a:p>
        </p:txBody>
      </p:sp>
    </p:spTree>
    <p:extLst>
      <p:ext uri="{BB962C8B-B14F-4D97-AF65-F5344CB8AC3E}">
        <p14:creationId xmlns:p14="http://schemas.microsoft.com/office/powerpoint/2010/main" val="2571401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C4CF2-5380-FA2B-7363-44C95D7D51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5808F13-C06B-2104-649D-F0DEB31CC530}"/>
              </a:ext>
            </a:extLst>
          </p:cNvPr>
          <p:cNvSpPr>
            <a:spLocks noGrp="1"/>
          </p:cNvSpPr>
          <p:nvPr>
            <p:ph type="body" sz="quarter" idx="10"/>
          </p:nvPr>
        </p:nvSpPr>
        <p:spPr>
          <a:xfrm>
            <a:off x="457200" y="153541"/>
            <a:ext cx="8864930" cy="642637"/>
          </a:xfr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3840" dirty="0">
                <a:solidFill>
                  <a:schemeClr val="accent1"/>
                </a:solidFill>
                <a:latin typeface="Arial Nova Light"/>
              </a:rPr>
              <a:t>Activity</a:t>
            </a:r>
          </a:p>
        </p:txBody>
      </p:sp>
      <p:sp>
        <p:nvSpPr>
          <p:cNvPr id="4" name="Slide Number Placeholder 3">
            <a:extLst>
              <a:ext uri="{FF2B5EF4-FFF2-40B4-BE49-F238E27FC236}">
                <a16:creationId xmlns:a16="http://schemas.microsoft.com/office/drawing/2014/main" id="{54B81879-6AAC-A73F-AFD8-C957ADDF5F47}"/>
              </a:ext>
            </a:extLst>
          </p:cNvPr>
          <p:cNvSpPr>
            <a:spLocks noGrp="1"/>
          </p:cNvSpPr>
          <p:nvPr>
            <p:ph type="sldNum" sz="quarter" idx="14"/>
          </p:nvPr>
        </p:nvSpPr>
        <p:spPr/>
        <p:txBody>
          <a:bodyPr/>
          <a:lst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a:lstStyle>
          <a:p>
            <a:fld id="{C0D0E87D-399F-EB4E-BCA3-C2811CAA7645}" type="slidenum">
              <a:rPr lang="en-US" smtClean="0"/>
              <a:pPr/>
              <a:t>66</a:t>
            </a:fld>
            <a:endParaRPr lang="en-US"/>
          </a:p>
        </p:txBody>
      </p:sp>
      <p:sp>
        <p:nvSpPr>
          <p:cNvPr id="3" name="Text Placeholder 4">
            <a:extLst>
              <a:ext uri="{FF2B5EF4-FFF2-40B4-BE49-F238E27FC236}">
                <a16:creationId xmlns:a16="http://schemas.microsoft.com/office/drawing/2014/main" id="{C405EAB9-9D32-334C-4FCF-56CFC0860725}"/>
              </a:ext>
            </a:extLst>
          </p:cNvPr>
          <p:cNvSpPr txBox="1">
            <a:spLocks/>
          </p:cNvSpPr>
          <p:nvPr/>
        </p:nvSpPr>
        <p:spPr>
          <a:xfrm>
            <a:off x="457202" y="1365714"/>
            <a:ext cx="8289080" cy="6419911"/>
          </a:xfrm>
          <a:prstGeom prst="rect">
            <a:avLst/>
          </a:prstGeom>
        </p:spPr>
        <p:txBody>
          <a:bodyPr vert="horz" wrap="square" lIns="91440" tIns="45720" rIns="91440" bIns="45720" rtlCol="0" anchor="t">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548640" indent="-548640">
              <a:buAutoNum type="arabicPeriod"/>
            </a:pPr>
            <a:r>
              <a:rPr lang="en-US" sz="2400" dirty="0">
                <a:latin typeface="Arial Nova Light"/>
              </a:rPr>
              <a:t>What team members have you identified?</a:t>
            </a:r>
          </a:p>
          <a:p>
            <a:pPr marL="548640" indent="-548640">
              <a:buFontTx/>
              <a:buAutoNum type="arabicPeriod"/>
            </a:pPr>
            <a:r>
              <a:rPr lang="en-US" sz="2400" dirty="0">
                <a:latin typeface="Arial Nova Light"/>
              </a:rPr>
              <a:t>Let's identify three goals for the Champions Program.</a:t>
            </a:r>
          </a:p>
          <a:p>
            <a:pPr marL="548640" indent="-548640">
              <a:buAutoNum type="arabicPeriod"/>
            </a:pPr>
            <a:r>
              <a:rPr lang="en-US" sz="2400" dirty="0">
                <a:latin typeface="Arial Nova Light"/>
              </a:rPr>
              <a:t>Who will lead the Champions Program?</a:t>
            </a:r>
          </a:p>
          <a:p>
            <a:pPr marL="548640" indent="-548640">
              <a:buAutoNum type="arabicPeriod"/>
            </a:pPr>
            <a:r>
              <a:rPr lang="en-US" sz="2400" dirty="0">
                <a:latin typeface="Arial Nova Light"/>
              </a:rPr>
              <a:t>Who can commit to creating the Teams workspace for the Champions Program and setting up the monthly meetings?</a:t>
            </a:r>
            <a:br>
              <a:rPr lang="en-US" sz="2400" dirty="0">
                <a:latin typeface="Arial Nova Light"/>
              </a:rPr>
            </a:br>
            <a:endParaRPr lang="en-US" sz="2400">
              <a:latin typeface="Arial Nova Light"/>
            </a:endParaRPr>
          </a:p>
          <a:p>
            <a:pPr marL="548640" indent="-548640">
              <a:buFontTx/>
              <a:buAutoNum type="arabicPeriod"/>
            </a:pPr>
            <a:endParaRPr lang="en-US" sz="2400" dirty="0">
              <a:latin typeface="Arial Nova Light"/>
            </a:endParaRPr>
          </a:p>
          <a:p>
            <a:pPr marL="833628" lvl="1" indent="-284988">
              <a:lnSpc>
                <a:spcPct val="114999"/>
              </a:lnSpc>
              <a:buFont typeface="Arial" panose="020B0604020202020204" pitchFamily="34" charset="0"/>
              <a:buChar char="•"/>
            </a:pPr>
            <a:endParaRPr lang="en-US" sz="2400">
              <a:latin typeface="Arial Nova Light"/>
            </a:endParaRPr>
          </a:p>
          <a:p>
            <a:pPr marL="548640" lvl="1">
              <a:lnSpc>
                <a:spcPct val="114999"/>
              </a:lnSpc>
            </a:pPr>
            <a:endParaRPr lang="en-US" sz="2400">
              <a:latin typeface="Arial Nova Light"/>
            </a:endParaRPr>
          </a:p>
          <a:p>
            <a:pPr marL="284988" indent="-284988">
              <a:lnSpc>
                <a:spcPct val="114999"/>
              </a:lnSpc>
              <a:buFontTx/>
              <a:buAutoNum type="arabicPeriod"/>
            </a:pPr>
            <a:endParaRPr lang="en-US" sz="2400" b="1">
              <a:latin typeface="Arial Nova Light"/>
            </a:endParaRPr>
          </a:p>
          <a:p>
            <a:pPr marL="284988" indent="-284988">
              <a:lnSpc>
                <a:spcPct val="114999"/>
              </a:lnSpc>
              <a:buFontTx/>
              <a:buAutoNum type="arabicPeriod"/>
            </a:pPr>
            <a:endParaRPr lang="en-US" sz="2400">
              <a:latin typeface="Arial Nova Light"/>
            </a:endParaRPr>
          </a:p>
          <a:p>
            <a:pPr marL="833628" lvl="1" indent="-284988">
              <a:lnSpc>
                <a:spcPct val="114999"/>
              </a:lnSpc>
              <a:buFont typeface="Arial" panose="020B0604020202020204" pitchFamily="34" charset="0"/>
              <a:buChar char="•"/>
            </a:pPr>
            <a:endParaRPr lang="en-US" sz="2400"/>
          </a:p>
          <a:p>
            <a:pPr marL="890778" lvl="1" indent="-342138">
              <a:lnSpc>
                <a:spcPct val="114999"/>
              </a:lnSpc>
              <a:buFont typeface="Arial" panose="020B0604020202020204" pitchFamily="34" charset="0"/>
              <a:buChar char="•"/>
            </a:pPr>
            <a:endParaRPr lang="en-US" sz="2400"/>
          </a:p>
          <a:p>
            <a:pPr marL="890778" lvl="1" indent="-342138">
              <a:lnSpc>
                <a:spcPct val="114999"/>
              </a:lnSpc>
              <a:buFont typeface="Arial" panose="020B0604020202020204" pitchFamily="34" charset="0"/>
              <a:buChar char="•"/>
            </a:pPr>
            <a:endParaRPr lang="en-US" sz="2400"/>
          </a:p>
          <a:p>
            <a:pPr marL="890778" lvl="1" indent="-342138">
              <a:lnSpc>
                <a:spcPct val="114999"/>
              </a:lnSpc>
              <a:buFont typeface="Arial" panose="020B0604020202020204" pitchFamily="34" charset="0"/>
              <a:buChar char="•"/>
            </a:pPr>
            <a:endParaRPr lang="en-US" sz="2400"/>
          </a:p>
        </p:txBody>
      </p:sp>
    </p:spTree>
    <p:extLst>
      <p:ext uri="{BB962C8B-B14F-4D97-AF65-F5344CB8AC3E}">
        <p14:creationId xmlns:p14="http://schemas.microsoft.com/office/powerpoint/2010/main" val="3418866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E782FE-87E7-C906-CF21-F9D5F9EC6749}"/>
              </a:ext>
            </a:extLst>
          </p:cNvPr>
          <p:cNvSpPr>
            <a:spLocks noGrp="1"/>
          </p:cNvSpPr>
          <p:nvPr>
            <p:ph type="sldNum" sz="quarter" idx="13"/>
          </p:nvPr>
        </p:nvSpPr>
        <p:spPr/>
        <p:txBody>
          <a:bodyPr/>
          <a:lstStyle/>
          <a:p>
            <a:fld id="{C0D0E87D-399F-EB4E-BCA3-C2811CAA7645}" type="slidenum">
              <a:rPr lang="en-US" smtClean="0"/>
              <a:pPr/>
              <a:t>67</a:t>
            </a:fld>
            <a:endParaRPr lang="en-US"/>
          </a:p>
        </p:txBody>
      </p:sp>
      <p:sp>
        <p:nvSpPr>
          <p:cNvPr id="3" name="Text Placeholder 2">
            <a:extLst>
              <a:ext uri="{FF2B5EF4-FFF2-40B4-BE49-F238E27FC236}">
                <a16:creationId xmlns:a16="http://schemas.microsoft.com/office/drawing/2014/main" id="{C12A265D-48C7-2BC9-E502-DEA5F2C4FAAC}"/>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AB526BFA-E023-45AD-40AA-D076771C7500}"/>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9AFA6053-7014-1328-F4C2-0B553910EA0A}"/>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B9AC6931-A574-298A-DD8B-E39704CBFD5E}"/>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320D2D61-9A78-7CB2-BA9E-4C7CCC598BD5}"/>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0580425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ABD012-1DF0-2EEC-A9E1-6DBF99C76448}"/>
              </a:ext>
            </a:extLst>
          </p:cNvPr>
          <p:cNvSpPr>
            <a:spLocks noGrp="1"/>
          </p:cNvSpPr>
          <p:nvPr>
            <p:ph type="sldNum" sz="quarter" idx="14"/>
          </p:nvPr>
        </p:nvSpPr>
        <p:spPr/>
        <p:txBody>
          <a:bodyPr/>
          <a:lstStyle/>
          <a:p>
            <a:fld id="{C0D0E87D-399F-EB4E-BCA3-C2811CAA7645}" type="slidenum">
              <a:rPr lang="en-US" smtClean="0"/>
              <a:pPr/>
              <a:t>68</a:t>
            </a:fld>
            <a:endParaRPr lang="en-US"/>
          </a:p>
        </p:txBody>
      </p:sp>
      <p:sp>
        <p:nvSpPr>
          <p:cNvPr id="3" name="Text Placeholder 2">
            <a:extLst>
              <a:ext uri="{FF2B5EF4-FFF2-40B4-BE49-F238E27FC236}">
                <a16:creationId xmlns:a16="http://schemas.microsoft.com/office/drawing/2014/main" id="{713634FB-DC7D-AB35-B8F9-C85375AE27E7}"/>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49E0E2C7-5F6B-EEED-2DE4-8F32569C81A4}"/>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46274C70-BAFF-2B9A-0D7E-D1E7682D94AF}"/>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BE8F1661-E91E-9D25-F1FD-18E4140DA16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869850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CE4448-86A4-2D53-9D63-C68FF2A9114F}"/>
              </a:ext>
            </a:extLst>
          </p:cNvPr>
          <p:cNvSpPr>
            <a:spLocks noGrp="1"/>
          </p:cNvSpPr>
          <p:nvPr>
            <p:ph type="sldNum" sz="quarter" idx="14"/>
          </p:nvPr>
        </p:nvSpPr>
        <p:spPr/>
        <p:txBody>
          <a:bodyPr/>
          <a:lstStyle/>
          <a:p>
            <a:fld id="{C0D0E87D-399F-EB4E-BCA3-C2811CAA7645}" type="slidenum">
              <a:rPr lang="en-US" smtClean="0"/>
              <a:pPr/>
              <a:t>69</a:t>
            </a:fld>
            <a:endParaRPr lang="en-US"/>
          </a:p>
        </p:txBody>
      </p:sp>
      <p:sp>
        <p:nvSpPr>
          <p:cNvPr id="3" name="Text Placeholder 2">
            <a:extLst>
              <a:ext uri="{FF2B5EF4-FFF2-40B4-BE49-F238E27FC236}">
                <a16:creationId xmlns:a16="http://schemas.microsoft.com/office/drawing/2014/main" id="{B0855EC0-C27C-138E-F283-171461CF61A1}"/>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2E404267-C1FE-0F29-6796-E8B581CDA212}"/>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640254AA-03ED-1CA0-E0F4-B3C8B56627B0}"/>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2BA2900A-DAAE-0383-3A0A-73AB8083440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8216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6386024-B57B-DB78-BEA5-F546703D5819}"/>
              </a:ext>
            </a:extLst>
          </p:cNvPr>
          <p:cNvSpPr>
            <a:spLocks noGrp="1"/>
          </p:cNvSpPr>
          <p:nvPr>
            <p:ph type="sldNum" sz="quarter" idx="15"/>
          </p:nvPr>
        </p:nvSpPr>
        <p:spPr/>
        <p:txBody>
          <a:bodyPr/>
          <a:lstStyle/>
          <a:p>
            <a:fld id="{C0D0E87D-399F-EB4E-BCA3-C2811CAA7645}" type="slidenum">
              <a:rPr lang="en-US" smtClean="0"/>
              <a:pPr/>
              <a:t>7</a:t>
            </a:fld>
            <a:endParaRPr lang="en-US"/>
          </a:p>
        </p:txBody>
      </p:sp>
      <p:sp>
        <p:nvSpPr>
          <p:cNvPr id="2" name="Text Placeholder 1">
            <a:extLst>
              <a:ext uri="{FF2B5EF4-FFF2-40B4-BE49-F238E27FC236}">
                <a16:creationId xmlns:a16="http://schemas.microsoft.com/office/drawing/2014/main" id="{75042641-FE68-C23B-BD1F-FC79A49998AA}"/>
              </a:ext>
            </a:extLst>
          </p:cNvPr>
          <p:cNvSpPr>
            <a:spLocks noGrp="1"/>
          </p:cNvSpPr>
          <p:nvPr>
            <p:ph type="body" sz="quarter" idx="10"/>
          </p:nvPr>
        </p:nvSpPr>
        <p:spPr/>
        <p:txBody>
          <a:bodyPr/>
          <a:lstStyle/>
          <a:p>
            <a:r>
              <a:rPr lang="en-US"/>
              <a:t>Sample Vision Statements</a:t>
            </a:r>
          </a:p>
        </p:txBody>
      </p:sp>
      <p:sp>
        <p:nvSpPr>
          <p:cNvPr id="6" name="Text Placeholder 4">
            <a:extLst>
              <a:ext uri="{FF2B5EF4-FFF2-40B4-BE49-F238E27FC236}">
                <a16:creationId xmlns:a16="http://schemas.microsoft.com/office/drawing/2014/main" id="{B99B42CE-2C7B-FF24-C2C9-1A6405AAE265}"/>
              </a:ext>
            </a:extLst>
          </p:cNvPr>
          <p:cNvSpPr txBox="1">
            <a:spLocks/>
          </p:cNvSpPr>
          <p:nvPr/>
        </p:nvSpPr>
        <p:spPr>
          <a:xfrm>
            <a:off x="4657759" y="1160145"/>
            <a:ext cx="9515442" cy="6278642"/>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a:solidFill>
                  <a:srgbClr val="3E434A"/>
                </a:solidFill>
                <a:latin typeface="Arial Nova" panose="020B0504020202020204" pitchFamily="34" charset="0"/>
              </a:rPr>
              <a:t>To p</a:t>
            </a:r>
            <a:r>
              <a:rPr lang="en-US" sz="2400" b="0" i="0">
                <a:solidFill>
                  <a:srgbClr val="3E434A"/>
                </a:solidFill>
                <a:effectLst/>
                <a:latin typeface="Arial Nova" panose="020B0504020202020204" pitchFamily="34" charset="0"/>
              </a:rPr>
              <a:t>rovide an unparalleled experience as the most trusted partner for health care.</a:t>
            </a:r>
            <a:endParaRPr lang="en-US" sz="2400" b="1" i="0">
              <a:solidFill>
                <a:srgbClr val="3E434A"/>
              </a:solidFill>
              <a:effectLst/>
              <a:latin typeface="Arial Nova" panose="020B0504020202020204" pitchFamily="34" charset="0"/>
            </a:endParaRPr>
          </a:p>
          <a:p>
            <a:endParaRPr lang="en-US" sz="2400" b="0" i="0">
              <a:solidFill>
                <a:srgbClr val="3E434A"/>
              </a:solidFill>
              <a:effectLst/>
              <a:latin typeface="Arial Nova" panose="020B0504020202020204" pitchFamily="34" charset="0"/>
            </a:endParaRPr>
          </a:p>
          <a:p>
            <a:r>
              <a:rPr lang="en-US" sz="2400" b="0" i="0">
                <a:solidFill>
                  <a:srgbClr val="3E434A"/>
                </a:solidFill>
                <a:effectLst/>
                <a:latin typeface="Arial Nova" panose="020B0504020202020204" pitchFamily="34" charset="0"/>
              </a:rPr>
              <a:t>We will be known as the most caring, trusted, and respected source of financial guidance and solutions in the communities we serve.</a:t>
            </a:r>
            <a:r>
              <a:rPr lang="en-US" sz="2400" b="1">
                <a:solidFill>
                  <a:srgbClr val="3E434A"/>
                </a:solidFill>
                <a:latin typeface="Arial Nova" panose="020B0504020202020204" pitchFamily="34" charset="0"/>
              </a:rPr>
              <a:t> </a:t>
            </a:r>
          </a:p>
          <a:p>
            <a:endParaRPr lang="en-US" sz="2400" b="1" i="0">
              <a:solidFill>
                <a:srgbClr val="212121"/>
              </a:solidFill>
              <a:effectLst/>
              <a:latin typeface="Arial Nova" panose="020B0504020202020204" pitchFamily="34" charset="0"/>
            </a:endParaRPr>
          </a:p>
          <a:p>
            <a:r>
              <a:rPr lang="en-US" sz="2400" b="0" i="0">
                <a:solidFill>
                  <a:srgbClr val="212121"/>
                </a:solidFill>
                <a:effectLst/>
                <a:latin typeface="Arial Nova" panose="020B0504020202020204" pitchFamily="34" charset="0"/>
              </a:rPr>
              <a:t>To provide access to the world’s information in one click</a:t>
            </a:r>
          </a:p>
          <a:p>
            <a:endParaRPr lang="en-US" sz="2400" b="1" i="0">
              <a:solidFill>
                <a:srgbClr val="212121"/>
              </a:solidFill>
              <a:effectLst/>
              <a:latin typeface="Arial Nova" panose="020B0504020202020204" pitchFamily="34" charset="0"/>
            </a:endParaRPr>
          </a:p>
          <a:p>
            <a:r>
              <a:rPr lang="en-US" sz="2400" b="0" i="0">
                <a:solidFill>
                  <a:srgbClr val="212121"/>
                </a:solidFill>
                <a:effectLst/>
                <a:latin typeface="Arial Nova" panose="020B0504020202020204" pitchFamily="34" charset="0"/>
              </a:rPr>
              <a:t>To help people throughout the world realize their full potential</a:t>
            </a:r>
          </a:p>
          <a:p>
            <a:pPr algn="l"/>
            <a:endParaRPr lang="en-US" sz="2400" b="1" i="0">
              <a:solidFill>
                <a:srgbClr val="212121"/>
              </a:solidFill>
              <a:effectLst/>
              <a:latin typeface="Arial Nova" panose="020B0504020202020204" pitchFamily="34" charset="0"/>
            </a:endParaRPr>
          </a:p>
          <a:p>
            <a:pPr algn="l"/>
            <a:r>
              <a:rPr lang="en-US" sz="2400" b="0" i="0">
                <a:solidFill>
                  <a:srgbClr val="212121"/>
                </a:solidFill>
                <a:effectLst/>
                <a:latin typeface="Arial Nova" panose="020B0504020202020204" pitchFamily="34" charset="0"/>
              </a:rPr>
              <a:t>To make the best products on earth and to leave the world better than we found it.</a:t>
            </a:r>
          </a:p>
          <a:p>
            <a:endParaRPr lang="en-US" sz="2400">
              <a:latin typeface="Arial Nova" panose="020B0504020202020204" pitchFamily="34" charset="0"/>
            </a:endParaRPr>
          </a:p>
        </p:txBody>
      </p:sp>
      <p:pic>
        <p:nvPicPr>
          <p:cNvPr id="1026" name="Picture 2" descr="Mayo Clinic Logo 2001 1024x623 | The Organ Donation and Transplantation  Alliance">
            <a:extLst>
              <a:ext uri="{FF2B5EF4-FFF2-40B4-BE49-F238E27FC236}">
                <a16:creationId xmlns:a16="http://schemas.microsoft.com/office/drawing/2014/main" id="{39E52356-54EC-5A97-3F93-197DBFC97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17929"/>
            <a:ext cx="4033157" cy="11579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delity Logo and symbol, meaning, history, PNG, brand">
            <a:extLst>
              <a:ext uri="{FF2B5EF4-FFF2-40B4-BE49-F238E27FC236}">
                <a16:creationId xmlns:a16="http://schemas.microsoft.com/office/drawing/2014/main" id="{95AAC9EE-C2B3-1E33-5D17-ECBDD5D61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57" y="2013368"/>
            <a:ext cx="3293516" cy="18526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A2B0B1D-C4F9-404A-B169-C3CD7C5DB4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328" y="5003568"/>
            <a:ext cx="2632958" cy="5568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pple Logo Wallpaper">
            <a:extLst>
              <a:ext uri="{FF2B5EF4-FFF2-40B4-BE49-F238E27FC236}">
                <a16:creationId xmlns:a16="http://schemas.microsoft.com/office/drawing/2014/main" id="{38EF45FD-64EF-D823-14D8-9FDF3D28B0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0528" y="5734419"/>
            <a:ext cx="1066552" cy="12894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ogle logo - Wikipedia">
            <a:extLst>
              <a:ext uri="{FF2B5EF4-FFF2-40B4-BE49-F238E27FC236}">
                <a16:creationId xmlns:a16="http://schemas.microsoft.com/office/drawing/2014/main" id="{8482E9C2-D912-8167-3159-D541748538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9328" y="3752901"/>
            <a:ext cx="2632958" cy="890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4317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3CF93-41AC-83E7-52EE-349098B3F894}"/>
              </a:ext>
            </a:extLst>
          </p:cNvPr>
          <p:cNvSpPr>
            <a:spLocks noGrp="1"/>
          </p:cNvSpPr>
          <p:nvPr>
            <p:ph type="sldNum" sz="quarter" idx="14"/>
          </p:nvPr>
        </p:nvSpPr>
        <p:spPr/>
        <p:txBody>
          <a:bodyPr/>
          <a:lstStyle/>
          <a:p>
            <a:fld id="{C0D0E87D-399F-EB4E-BCA3-C2811CAA7645}" type="slidenum">
              <a:rPr lang="en-US" smtClean="0"/>
              <a:pPr/>
              <a:t>70</a:t>
            </a:fld>
            <a:endParaRPr lang="en-US"/>
          </a:p>
        </p:txBody>
      </p:sp>
      <p:sp>
        <p:nvSpPr>
          <p:cNvPr id="3" name="Text Placeholder 2">
            <a:extLst>
              <a:ext uri="{FF2B5EF4-FFF2-40B4-BE49-F238E27FC236}">
                <a16:creationId xmlns:a16="http://schemas.microsoft.com/office/drawing/2014/main" id="{760A5B3F-4B22-A204-B65C-D98127FA54BA}"/>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89D65EC2-FCAE-0BFC-03C5-E6A568C6AFE3}"/>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C846BAEB-8F34-5647-1008-2489315FA978}"/>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F84489CE-8A06-22E4-C112-06207C99E44D}"/>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74DB6764-6345-71BD-36BE-39283F8CFAE8}"/>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237362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9C741F-F2D4-3343-51C4-D9B905FB9D85}"/>
              </a:ext>
            </a:extLst>
          </p:cNvPr>
          <p:cNvSpPr>
            <a:spLocks noGrp="1"/>
          </p:cNvSpPr>
          <p:nvPr>
            <p:ph type="sldNum" sz="quarter" idx="14"/>
          </p:nvPr>
        </p:nvSpPr>
        <p:spPr/>
        <p:txBody>
          <a:bodyPr/>
          <a:lstStyle/>
          <a:p>
            <a:fld id="{C0D0E87D-399F-EB4E-BCA3-C2811CAA7645}" type="slidenum">
              <a:rPr lang="en-US" smtClean="0"/>
              <a:pPr/>
              <a:t>71</a:t>
            </a:fld>
            <a:endParaRPr lang="en-US"/>
          </a:p>
        </p:txBody>
      </p:sp>
      <p:sp>
        <p:nvSpPr>
          <p:cNvPr id="3" name="Text Placeholder 2">
            <a:extLst>
              <a:ext uri="{FF2B5EF4-FFF2-40B4-BE49-F238E27FC236}">
                <a16:creationId xmlns:a16="http://schemas.microsoft.com/office/drawing/2014/main" id="{539F5E66-523C-65F8-DCAE-DD9C5023B995}"/>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2AB98B6D-7670-B7CC-CAB9-9D8052C46B6B}"/>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A8482802-1D86-585D-1917-FDCC37C9B42A}"/>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DACE1EB7-66D1-5B5F-FA87-FFFB25C5DF9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765024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382805-CAC8-55C2-2A39-0513DEF0E658}"/>
              </a:ext>
            </a:extLst>
          </p:cNvPr>
          <p:cNvSpPr>
            <a:spLocks noGrp="1"/>
          </p:cNvSpPr>
          <p:nvPr>
            <p:ph type="sldNum" sz="quarter" idx="14"/>
          </p:nvPr>
        </p:nvSpPr>
        <p:spPr/>
        <p:txBody>
          <a:bodyPr/>
          <a:lstStyle/>
          <a:p>
            <a:fld id="{C0D0E87D-399F-EB4E-BCA3-C2811CAA7645}" type="slidenum">
              <a:rPr lang="en-US" smtClean="0">
                <a:solidFill>
                  <a:schemeClr val="accent1"/>
                </a:solidFill>
              </a:rPr>
              <a:pPr/>
              <a:t>72</a:t>
            </a:fld>
            <a:endParaRPr lang="en-US">
              <a:solidFill>
                <a:schemeClr val="accent1"/>
              </a:solidFill>
            </a:endParaRPr>
          </a:p>
        </p:txBody>
      </p:sp>
      <p:sp>
        <p:nvSpPr>
          <p:cNvPr id="3" name="Text Placeholder 2">
            <a:extLst>
              <a:ext uri="{FF2B5EF4-FFF2-40B4-BE49-F238E27FC236}">
                <a16:creationId xmlns:a16="http://schemas.microsoft.com/office/drawing/2014/main" id="{0937D4EA-36E5-4125-0B61-00BA640071A4}"/>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E48AA7EA-B0E2-E6C6-A8E7-6C29396A53BE}"/>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7159EA73-DB09-96DA-8909-883AFC13250C}"/>
              </a:ext>
            </a:extLst>
          </p:cNvPr>
          <p:cNvSpPr>
            <a:spLocks noGrp="1"/>
          </p:cNvSpPr>
          <p:nvPr>
            <p:ph type="body" sz="quarter" idx="17"/>
          </p:nvPr>
        </p:nvSpPr>
        <p:spPr/>
        <p:txBody>
          <a:bodyPr/>
          <a:lstStyle/>
          <a:p>
            <a:endParaRPr lang="en-US"/>
          </a:p>
        </p:txBody>
      </p:sp>
      <p:sp>
        <p:nvSpPr>
          <p:cNvPr id="6" name="Text Placeholder 5">
            <a:extLst>
              <a:ext uri="{FF2B5EF4-FFF2-40B4-BE49-F238E27FC236}">
                <a16:creationId xmlns:a16="http://schemas.microsoft.com/office/drawing/2014/main" id="{20B6AD33-3D46-ACE0-E8C8-0F2D3D6378C4}"/>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D1199E47-6D2F-623B-895B-23B546FC31E9}"/>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808326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CD422-AEFE-C35F-9A5A-A181A44B6635}"/>
              </a:ext>
            </a:extLst>
          </p:cNvPr>
          <p:cNvSpPr>
            <a:spLocks noGrp="1"/>
          </p:cNvSpPr>
          <p:nvPr>
            <p:ph type="body" sz="quarter" idx="13"/>
          </p:nvPr>
        </p:nvSpPr>
        <p:spPr/>
        <p:txBody>
          <a:bodyPr/>
          <a:lstStyle/>
          <a:p>
            <a:endParaRPr lang="en-US"/>
          </a:p>
        </p:txBody>
      </p:sp>
      <p:sp>
        <p:nvSpPr>
          <p:cNvPr id="3" name="Slide Number Placeholder 2">
            <a:extLst>
              <a:ext uri="{FF2B5EF4-FFF2-40B4-BE49-F238E27FC236}">
                <a16:creationId xmlns:a16="http://schemas.microsoft.com/office/drawing/2014/main" id="{255D8303-E861-F475-724C-F1D11874F7BC}"/>
              </a:ext>
            </a:extLst>
          </p:cNvPr>
          <p:cNvSpPr>
            <a:spLocks noGrp="1"/>
          </p:cNvSpPr>
          <p:nvPr>
            <p:ph type="sldNum" sz="quarter" idx="14"/>
          </p:nvPr>
        </p:nvSpPr>
        <p:spPr/>
        <p:txBody>
          <a:bodyPr/>
          <a:lstStyle/>
          <a:p>
            <a:fld id="{C0D0E87D-399F-EB4E-BCA3-C2811CAA7645}" type="slidenum">
              <a:rPr lang="en-US" smtClean="0"/>
              <a:pPr/>
              <a:t>73</a:t>
            </a:fld>
            <a:endParaRPr lang="en-US"/>
          </a:p>
        </p:txBody>
      </p:sp>
      <p:sp>
        <p:nvSpPr>
          <p:cNvPr id="4" name="Text Placeholder 3">
            <a:extLst>
              <a:ext uri="{FF2B5EF4-FFF2-40B4-BE49-F238E27FC236}">
                <a16:creationId xmlns:a16="http://schemas.microsoft.com/office/drawing/2014/main" id="{C7675242-F5CD-4585-56D3-7287C793D4EB}"/>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79DB0F0C-64E7-5BCA-CF25-736B192035C1}"/>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85697841-9C63-BDE0-2389-283D7D94B851}"/>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FF561D30-E2F7-5226-804C-45073CAEEAA6}"/>
              </a:ext>
            </a:extLst>
          </p:cNvPr>
          <p:cNvSpPr>
            <a:spLocks noGrp="1"/>
          </p:cNvSpPr>
          <p:nvPr>
            <p:ph type="body" sz="quarter" idx="16"/>
          </p:nvPr>
        </p:nvSpPr>
        <p:spPr/>
        <p:txBody>
          <a:bodyPr/>
          <a:lstStyle/>
          <a:p>
            <a:endParaRPr lang="en-US"/>
          </a:p>
        </p:txBody>
      </p:sp>
      <p:sp>
        <p:nvSpPr>
          <p:cNvPr id="8" name="Text Placeholder 7">
            <a:extLst>
              <a:ext uri="{FF2B5EF4-FFF2-40B4-BE49-F238E27FC236}">
                <a16:creationId xmlns:a16="http://schemas.microsoft.com/office/drawing/2014/main" id="{028EBAC0-EAD6-A85A-A23E-0392AD4D5232}"/>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1223466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23959-FAF3-E2BD-763C-2E17FDCA9DDA}"/>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76F24829-9CB5-28BB-FDFF-28E7BC1960EE}"/>
              </a:ext>
            </a:extLst>
          </p:cNvPr>
          <p:cNvSpPr>
            <a:spLocks noGrp="1"/>
          </p:cNvSpPr>
          <p:nvPr>
            <p:ph type="sldNum" sz="quarter" idx="15"/>
          </p:nvPr>
        </p:nvSpPr>
        <p:spPr/>
        <p:txBody>
          <a:bodyPr/>
          <a:lstStyle/>
          <a:p>
            <a:fld id="{C0D0E87D-399F-EB4E-BCA3-C2811CAA7645}" type="slidenum">
              <a:rPr lang="en-US" smtClean="0"/>
              <a:pPr/>
              <a:t>74</a:t>
            </a:fld>
            <a:endParaRPr lang="en-US"/>
          </a:p>
        </p:txBody>
      </p:sp>
      <p:sp>
        <p:nvSpPr>
          <p:cNvPr id="4" name="Text Placeholder 3">
            <a:extLst>
              <a:ext uri="{FF2B5EF4-FFF2-40B4-BE49-F238E27FC236}">
                <a16:creationId xmlns:a16="http://schemas.microsoft.com/office/drawing/2014/main" id="{34233D68-E758-CA87-49CF-7140049400BB}"/>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436C2F81-3231-649C-1EB9-D4AAD3972FEF}"/>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0C7F4C76-8169-ACB9-52AA-09D9869FB573}"/>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6FF9A5D7-3823-7030-6C1D-BA4BF58F6FEE}"/>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85207E7B-DA2E-811A-1239-4A92B836AB10}"/>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41169338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F88D24-D50F-07D9-B76F-61FF6DB8D294}"/>
              </a:ext>
            </a:extLst>
          </p:cNvPr>
          <p:cNvSpPr>
            <a:spLocks noGrp="1"/>
          </p:cNvSpPr>
          <p:nvPr>
            <p:ph type="sldNum" sz="quarter" idx="15"/>
          </p:nvPr>
        </p:nvSpPr>
        <p:spPr/>
        <p:txBody>
          <a:bodyPr/>
          <a:lstStyle/>
          <a:p>
            <a:fld id="{C0D0E87D-399F-EB4E-BCA3-C2811CAA7645}" type="slidenum">
              <a:rPr lang="en-US" smtClean="0"/>
              <a:pPr/>
              <a:t>75</a:t>
            </a:fld>
            <a:endParaRPr lang="en-US"/>
          </a:p>
        </p:txBody>
      </p:sp>
      <p:sp>
        <p:nvSpPr>
          <p:cNvPr id="3" name="Text Placeholder 2">
            <a:extLst>
              <a:ext uri="{FF2B5EF4-FFF2-40B4-BE49-F238E27FC236}">
                <a16:creationId xmlns:a16="http://schemas.microsoft.com/office/drawing/2014/main" id="{49C38187-8BDC-AF0B-473D-B0B7E1E89FAB}"/>
              </a:ext>
            </a:extLst>
          </p:cNvPr>
          <p:cNvSpPr>
            <a:spLocks noGrp="1"/>
          </p:cNvSpPr>
          <p:nvPr>
            <p:ph type="body" sz="quarter" idx="16"/>
          </p:nvPr>
        </p:nvSpPr>
        <p:spPr/>
        <p:txBody>
          <a:bodyPr/>
          <a:lstStyle/>
          <a:p>
            <a:endParaRPr lang="en-US"/>
          </a:p>
        </p:txBody>
      </p:sp>
      <p:sp>
        <p:nvSpPr>
          <p:cNvPr id="4" name="Picture Placeholder 3">
            <a:extLst>
              <a:ext uri="{FF2B5EF4-FFF2-40B4-BE49-F238E27FC236}">
                <a16:creationId xmlns:a16="http://schemas.microsoft.com/office/drawing/2014/main" id="{0B1042F4-B657-393E-18D0-C1DF190FBE6B}"/>
              </a:ext>
            </a:extLst>
          </p:cNvPr>
          <p:cNvSpPr>
            <a:spLocks noGrp="1"/>
          </p:cNvSpPr>
          <p:nvPr>
            <p:ph type="pic" sz="quarter" idx="17"/>
          </p:nvPr>
        </p:nvSpPr>
        <p:spPr/>
        <p:txBody>
          <a:bodyPr/>
          <a:lstStyle/>
          <a:p>
            <a:endParaRPr lang="en-US"/>
          </a:p>
        </p:txBody>
      </p:sp>
      <p:sp>
        <p:nvSpPr>
          <p:cNvPr id="5" name="Text Placeholder 4">
            <a:extLst>
              <a:ext uri="{FF2B5EF4-FFF2-40B4-BE49-F238E27FC236}">
                <a16:creationId xmlns:a16="http://schemas.microsoft.com/office/drawing/2014/main" id="{6EE6C36B-2568-EA3C-9D04-9DA77B82508F}"/>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A4DD5E43-4CE9-335E-3E87-89E18513038B}"/>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71EF714D-85B7-BCA9-737F-371F0A2B4BCE}"/>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D73ED227-319D-2728-5B8A-2435B660E889}"/>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5666592B-DD28-6DDA-579D-D4FEFCDBF96D}"/>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5328320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F0C246-0D2C-0C8D-261A-79306811ADAD}"/>
              </a:ext>
            </a:extLst>
          </p:cNvPr>
          <p:cNvSpPr>
            <a:spLocks noGrp="1"/>
          </p:cNvSpPr>
          <p:nvPr>
            <p:ph type="sldNum" sz="quarter" idx="15"/>
          </p:nvPr>
        </p:nvSpPr>
        <p:spPr/>
        <p:txBody>
          <a:bodyPr/>
          <a:lstStyle/>
          <a:p>
            <a:fld id="{C0D0E87D-399F-EB4E-BCA3-C2811CAA7645}" type="slidenum">
              <a:rPr lang="en-US" smtClean="0"/>
              <a:pPr/>
              <a:t>76</a:t>
            </a:fld>
            <a:endParaRPr lang="en-US"/>
          </a:p>
        </p:txBody>
      </p:sp>
      <p:sp>
        <p:nvSpPr>
          <p:cNvPr id="3" name="Text Placeholder 2">
            <a:extLst>
              <a:ext uri="{FF2B5EF4-FFF2-40B4-BE49-F238E27FC236}">
                <a16:creationId xmlns:a16="http://schemas.microsoft.com/office/drawing/2014/main" id="{359B901D-A036-D480-491F-0CB27DBA94F1}"/>
              </a:ext>
            </a:extLst>
          </p:cNvPr>
          <p:cNvSpPr>
            <a:spLocks noGrp="1"/>
          </p:cNvSpPr>
          <p:nvPr>
            <p:ph type="body" sz="quarter" idx="16"/>
          </p:nvPr>
        </p:nvSpPr>
        <p:spPr/>
        <p:txBody>
          <a:bodyPr/>
          <a:lstStyle/>
          <a:p>
            <a:endParaRPr lang="en-US"/>
          </a:p>
        </p:txBody>
      </p:sp>
      <p:sp>
        <p:nvSpPr>
          <p:cNvPr id="4" name="Picture Placeholder 3">
            <a:extLst>
              <a:ext uri="{FF2B5EF4-FFF2-40B4-BE49-F238E27FC236}">
                <a16:creationId xmlns:a16="http://schemas.microsoft.com/office/drawing/2014/main" id="{32DF3D8E-0D52-B8B1-3D90-226237A892A4}"/>
              </a:ext>
            </a:extLst>
          </p:cNvPr>
          <p:cNvSpPr>
            <a:spLocks noGrp="1"/>
          </p:cNvSpPr>
          <p:nvPr>
            <p:ph type="pic" sz="quarter" idx="17"/>
          </p:nvPr>
        </p:nvSpPr>
        <p:spPr/>
        <p:txBody>
          <a:bodyPr/>
          <a:lstStyle/>
          <a:p>
            <a:endParaRPr lang="en-US"/>
          </a:p>
        </p:txBody>
      </p:sp>
      <p:sp>
        <p:nvSpPr>
          <p:cNvPr id="5" name="Text Placeholder 4">
            <a:extLst>
              <a:ext uri="{FF2B5EF4-FFF2-40B4-BE49-F238E27FC236}">
                <a16:creationId xmlns:a16="http://schemas.microsoft.com/office/drawing/2014/main" id="{13C583B2-0AB9-EDD8-D5BF-4E44BA027D5A}"/>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A7414099-20B2-6CED-350F-1427375138CA}"/>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22E06EB5-B52A-A8C1-0D72-9055254063C5}"/>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C8422525-9DD5-0BC7-CFD9-B9B5B829A6C5}"/>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AA7A93C4-7527-249F-D4E7-89C285ABD60C}"/>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24561749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30DD35-7B92-3DDE-0E6B-56D8F915B0EF}"/>
              </a:ext>
            </a:extLst>
          </p:cNvPr>
          <p:cNvSpPr>
            <a:spLocks noGrp="1"/>
          </p:cNvSpPr>
          <p:nvPr>
            <p:ph type="sldNum" sz="quarter" idx="15"/>
          </p:nvPr>
        </p:nvSpPr>
        <p:spPr/>
        <p:txBody>
          <a:bodyPr/>
          <a:lstStyle/>
          <a:p>
            <a:fld id="{C0D0E87D-399F-EB4E-BCA3-C2811CAA7645}" type="slidenum">
              <a:rPr lang="en-US" smtClean="0"/>
              <a:pPr/>
              <a:t>77</a:t>
            </a:fld>
            <a:endParaRPr lang="en-US"/>
          </a:p>
        </p:txBody>
      </p:sp>
      <p:sp>
        <p:nvSpPr>
          <p:cNvPr id="3" name="Text Placeholder 2">
            <a:extLst>
              <a:ext uri="{FF2B5EF4-FFF2-40B4-BE49-F238E27FC236}">
                <a16:creationId xmlns:a16="http://schemas.microsoft.com/office/drawing/2014/main" id="{57822328-9992-9D02-6729-A4F6BA2EC3D6}"/>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F3B7F9E5-DE4C-9ECE-1B76-D31AFBC6E94A}"/>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4C9CB508-2909-3D97-82A2-8EA16D4A9337}"/>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4CEF6F06-8C9A-E0CF-CDB0-4C9BA61AFC03}"/>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55E6C43A-B343-E88F-E5B6-2E7C66526581}"/>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7189574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9233F6-0A59-553A-C060-07E724D4114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685828E-9DC3-ED5B-D7C1-18D5994B6D7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00E542B-EF4B-63DE-DA78-E57A1485FAE8}"/>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7419FCF7-5B55-C6C2-13FB-EDA4050B5B5A}"/>
              </a:ext>
            </a:extLst>
          </p:cNvPr>
          <p:cNvSpPr>
            <a:spLocks noGrp="1"/>
          </p:cNvSpPr>
          <p:nvPr>
            <p:ph type="body" sz="quarter" idx="17"/>
          </p:nvPr>
        </p:nvSpPr>
        <p:spPr/>
        <p:txBody>
          <a:bodyPr/>
          <a:lstStyle/>
          <a:p>
            <a:endParaRPr lang="en-US"/>
          </a:p>
        </p:txBody>
      </p:sp>
      <p:sp>
        <p:nvSpPr>
          <p:cNvPr id="6" name="Text Placeholder 5">
            <a:extLst>
              <a:ext uri="{FF2B5EF4-FFF2-40B4-BE49-F238E27FC236}">
                <a16:creationId xmlns:a16="http://schemas.microsoft.com/office/drawing/2014/main" id="{FF618ED0-39B3-F74F-87C0-E0DFC5D66717}"/>
              </a:ext>
            </a:extLst>
          </p:cNvPr>
          <p:cNvSpPr>
            <a:spLocks noGrp="1"/>
          </p:cNvSpPr>
          <p:nvPr>
            <p:ph type="body" sz="quarter" idx="18"/>
          </p:nvPr>
        </p:nvSpPr>
        <p:spPr/>
        <p:txBody>
          <a:bodyPr/>
          <a:lstStyle/>
          <a:p>
            <a:endParaRPr lang="en-US"/>
          </a:p>
        </p:txBody>
      </p:sp>
      <p:sp>
        <p:nvSpPr>
          <p:cNvPr id="7" name="Slide Number Placeholder 6">
            <a:extLst>
              <a:ext uri="{FF2B5EF4-FFF2-40B4-BE49-F238E27FC236}">
                <a16:creationId xmlns:a16="http://schemas.microsoft.com/office/drawing/2014/main" id="{6EEB5F8F-7501-7B27-4734-C1D9D88B161E}"/>
              </a:ext>
            </a:extLst>
          </p:cNvPr>
          <p:cNvSpPr>
            <a:spLocks noGrp="1"/>
          </p:cNvSpPr>
          <p:nvPr>
            <p:ph type="sldNum" sz="quarter" idx="14"/>
          </p:nvPr>
        </p:nvSpPr>
        <p:spPr/>
        <p:txBody>
          <a:bodyPr/>
          <a:lstStyle/>
          <a:p>
            <a:fld id="{C0D0E87D-399F-EB4E-BCA3-C2811CAA7645}" type="slidenum">
              <a:rPr lang="en-US" smtClean="0"/>
              <a:pPr/>
              <a:t>78</a:t>
            </a:fld>
            <a:endParaRPr lang="en-US"/>
          </a:p>
        </p:txBody>
      </p:sp>
    </p:spTree>
    <p:extLst>
      <p:ext uri="{BB962C8B-B14F-4D97-AF65-F5344CB8AC3E}">
        <p14:creationId xmlns:p14="http://schemas.microsoft.com/office/powerpoint/2010/main" val="35075247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7E9954-79CE-5A93-E0AF-3DBB12C91371}"/>
              </a:ext>
            </a:extLst>
          </p:cNvPr>
          <p:cNvSpPr>
            <a:spLocks noGrp="1"/>
          </p:cNvSpPr>
          <p:nvPr>
            <p:ph type="sldNum" sz="quarter" idx="15"/>
          </p:nvPr>
        </p:nvSpPr>
        <p:spPr/>
        <p:txBody>
          <a:bodyPr/>
          <a:lstStyle/>
          <a:p>
            <a:fld id="{C0D0E87D-399F-EB4E-BCA3-C2811CAA7645}" type="slidenum">
              <a:rPr lang="en-US" smtClean="0"/>
              <a:pPr/>
              <a:t>79</a:t>
            </a:fld>
            <a:endParaRPr lang="en-US"/>
          </a:p>
        </p:txBody>
      </p:sp>
    </p:spTree>
    <p:extLst>
      <p:ext uri="{BB962C8B-B14F-4D97-AF65-F5344CB8AC3E}">
        <p14:creationId xmlns:p14="http://schemas.microsoft.com/office/powerpoint/2010/main" val="123878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2C57B-65F3-6B18-09EE-823FF1C9E21C}"/>
              </a:ext>
            </a:extLst>
          </p:cNvPr>
          <p:cNvSpPr>
            <a:spLocks noGrp="1"/>
          </p:cNvSpPr>
          <p:nvPr>
            <p:ph type="body" sz="quarter" idx="10"/>
          </p:nvPr>
        </p:nvSpPr>
        <p:spPr/>
        <p:txBody>
          <a:bodyPr/>
          <a:lstStyle/>
          <a:p>
            <a:r>
              <a:rPr lang="en-US"/>
              <a:t>Define Your Goals</a:t>
            </a:r>
          </a:p>
        </p:txBody>
      </p:sp>
      <p:sp>
        <p:nvSpPr>
          <p:cNvPr id="4" name="Slide Number Placeholder 3">
            <a:extLst>
              <a:ext uri="{FF2B5EF4-FFF2-40B4-BE49-F238E27FC236}">
                <a16:creationId xmlns:a16="http://schemas.microsoft.com/office/drawing/2014/main" id="{E1F333E0-91A8-A844-EB61-EBF24C721089}"/>
              </a:ext>
            </a:extLst>
          </p:cNvPr>
          <p:cNvSpPr>
            <a:spLocks noGrp="1"/>
          </p:cNvSpPr>
          <p:nvPr>
            <p:ph type="sldNum" sz="quarter" idx="14"/>
          </p:nvPr>
        </p:nvSpPr>
        <p:spPr/>
        <p:txBody>
          <a:bodyPr/>
          <a:lstStyle/>
          <a:p>
            <a:fld id="{C0D0E87D-399F-EB4E-BCA3-C2811CAA7645}" type="slidenum">
              <a:rPr lang="en-US" smtClean="0"/>
              <a:pPr/>
              <a:t>8</a:t>
            </a:fld>
            <a:endParaRPr lang="en-US"/>
          </a:p>
        </p:txBody>
      </p:sp>
      <p:sp>
        <p:nvSpPr>
          <p:cNvPr id="13" name="TextBox 12">
            <a:extLst>
              <a:ext uri="{FF2B5EF4-FFF2-40B4-BE49-F238E27FC236}">
                <a16:creationId xmlns:a16="http://schemas.microsoft.com/office/drawing/2014/main" id="{4C05AA23-6884-C881-A3BF-5747BEBF2615}"/>
              </a:ext>
            </a:extLst>
          </p:cNvPr>
          <p:cNvSpPr txBox="1"/>
          <p:nvPr/>
        </p:nvSpPr>
        <p:spPr>
          <a:xfrm>
            <a:off x="861872" y="4292045"/>
            <a:ext cx="3094624" cy="954107"/>
          </a:xfrm>
          <a:prstGeom prst="rect">
            <a:avLst/>
          </a:prstGeom>
          <a:noFill/>
        </p:spPr>
        <p:txBody>
          <a:bodyPr wrap="square">
            <a:spAutoFit/>
          </a:bodyPr>
          <a:lstStyle/>
          <a:p>
            <a:pPr algn="ctr"/>
            <a:r>
              <a:rPr lang="en-US" sz="2800">
                <a:latin typeface="Arial Nova" panose="020B0504020202020204" pitchFamily="34" charset="0"/>
              </a:rPr>
              <a:t>Imagine 1 year from now</a:t>
            </a:r>
            <a:endParaRPr lang="en-US" sz="2800">
              <a:solidFill>
                <a:srgbClr val="333333"/>
              </a:solidFill>
              <a:latin typeface="Arial Nova" panose="020B0504020202020204" pitchFamily="34" charset="0"/>
            </a:endParaRPr>
          </a:p>
        </p:txBody>
      </p:sp>
      <p:pic>
        <p:nvPicPr>
          <p:cNvPr id="14" name="Picture 13" descr="A blue line drawing of a check mark&#10;&#10;Description automatically generated">
            <a:extLst>
              <a:ext uri="{FF2B5EF4-FFF2-40B4-BE49-F238E27FC236}">
                <a16:creationId xmlns:a16="http://schemas.microsoft.com/office/drawing/2014/main" id="{A50E263C-C082-6A46-2B12-A37E9EAF9C3B}"/>
              </a:ext>
            </a:extLst>
          </p:cNvPr>
          <p:cNvPicPr>
            <a:picLocks noChangeAspect="1"/>
          </p:cNvPicPr>
          <p:nvPr/>
        </p:nvPicPr>
        <p:blipFill>
          <a:blip r:embed="rId3"/>
          <a:stretch>
            <a:fillRect/>
          </a:stretch>
        </p:blipFill>
        <p:spPr>
          <a:xfrm>
            <a:off x="4889665" y="1808699"/>
            <a:ext cx="2743200" cy="2743200"/>
          </a:xfrm>
          <a:prstGeom prst="rect">
            <a:avLst/>
          </a:prstGeom>
        </p:spPr>
      </p:pic>
      <p:pic>
        <p:nvPicPr>
          <p:cNvPr id="15" name="Picture 14" descr="A blue line drawing of a chat bubble with a cross&#10;&#10;Description automatically generated">
            <a:extLst>
              <a:ext uri="{FF2B5EF4-FFF2-40B4-BE49-F238E27FC236}">
                <a16:creationId xmlns:a16="http://schemas.microsoft.com/office/drawing/2014/main" id="{7ADED548-BB9B-3F33-8173-F9D2B461775F}"/>
              </a:ext>
            </a:extLst>
          </p:cNvPr>
          <p:cNvPicPr>
            <a:picLocks noChangeAspect="1"/>
          </p:cNvPicPr>
          <p:nvPr/>
        </p:nvPicPr>
        <p:blipFill>
          <a:blip r:embed="rId4"/>
          <a:stretch>
            <a:fillRect/>
          </a:stretch>
        </p:blipFill>
        <p:spPr>
          <a:xfrm>
            <a:off x="8717973" y="1837584"/>
            <a:ext cx="2743200" cy="2743200"/>
          </a:xfrm>
          <a:prstGeom prst="rect">
            <a:avLst/>
          </a:prstGeom>
        </p:spPr>
      </p:pic>
      <p:pic>
        <p:nvPicPr>
          <p:cNvPr id="16" name="Picture 15" descr="A cloud with circuit lines&#10;&#10;Description automatically generated">
            <a:extLst>
              <a:ext uri="{FF2B5EF4-FFF2-40B4-BE49-F238E27FC236}">
                <a16:creationId xmlns:a16="http://schemas.microsoft.com/office/drawing/2014/main" id="{FA7282DB-2D4E-5269-3958-87A51D0C4A35}"/>
              </a:ext>
            </a:extLst>
          </p:cNvPr>
          <p:cNvPicPr>
            <a:picLocks noChangeAspect="1"/>
          </p:cNvPicPr>
          <p:nvPr/>
        </p:nvPicPr>
        <p:blipFill>
          <a:blip r:embed="rId5"/>
          <a:stretch>
            <a:fillRect/>
          </a:stretch>
        </p:blipFill>
        <p:spPr>
          <a:xfrm>
            <a:off x="1037584" y="1808699"/>
            <a:ext cx="2743200" cy="2743200"/>
          </a:xfrm>
          <a:prstGeom prst="rect">
            <a:avLst/>
          </a:prstGeom>
        </p:spPr>
      </p:pic>
      <p:sp>
        <p:nvSpPr>
          <p:cNvPr id="17" name="TextBox 16">
            <a:extLst>
              <a:ext uri="{FF2B5EF4-FFF2-40B4-BE49-F238E27FC236}">
                <a16:creationId xmlns:a16="http://schemas.microsoft.com/office/drawing/2014/main" id="{7ECAA843-E594-2EA6-0070-5E2BD4A427FF}"/>
              </a:ext>
            </a:extLst>
          </p:cNvPr>
          <p:cNvSpPr txBox="1"/>
          <p:nvPr/>
        </p:nvSpPr>
        <p:spPr>
          <a:xfrm>
            <a:off x="4705598" y="4292044"/>
            <a:ext cx="3469821" cy="954107"/>
          </a:xfrm>
          <a:prstGeom prst="rect">
            <a:avLst/>
          </a:prstGeom>
          <a:noFill/>
        </p:spPr>
        <p:txBody>
          <a:bodyPr wrap="square">
            <a:spAutoFit/>
          </a:bodyPr>
          <a:lstStyle/>
          <a:p>
            <a:pPr algn="ctr"/>
            <a:r>
              <a:rPr lang="en-US" sz="2800">
                <a:latin typeface="Arial Nova" panose="020B0504020202020204" pitchFamily="34" charset="0"/>
              </a:rPr>
              <a:t>How will you define success?</a:t>
            </a:r>
            <a:endParaRPr lang="en-US" sz="2800">
              <a:solidFill>
                <a:srgbClr val="333333"/>
              </a:solidFill>
              <a:latin typeface="Arial Nova" panose="020B0504020202020204" pitchFamily="34" charset="0"/>
            </a:endParaRPr>
          </a:p>
        </p:txBody>
      </p:sp>
      <p:sp>
        <p:nvSpPr>
          <p:cNvPr id="18" name="TextBox 17">
            <a:extLst>
              <a:ext uri="{FF2B5EF4-FFF2-40B4-BE49-F238E27FC236}">
                <a16:creationId xmlns:a16="http://schemas.microsoft.com/office/drawing/2014/main" id="{5A46C267-4E61-9167-2F34-136FC19155EB}"/>
              </a:ext>
            </a:extLst>
          </p:cNvPr>
          <p:cNvSpPr txBox="1"/>
          <p:nvPr/>
        </p:nvSpPr>
        <p:spPr>
          <a:xfrm>
            <a:off x="8548255" y="4292044"/>
            <a:ext cx="3469821" cy="954107"/>
          </a:xfrm>
          <a:prstGeom prst="rect">
            <a:avLst/>
          </a:prstGeom>
          <a:noFill/>
        </p:spPr>
        <p:txBody>
          <a:bodyPr wrap="square">
            <a:spAutoFit/>
          </a:bodyPr>
          <a:lstStyle/>
          <a:p>
            <a:pPr algn="ctr"/>
            <a:r>
              <a:rPr lang="en-US" sz="2800">
                <a:latin typeface="Arial Nova" panose="020B0504020202020204" pitchFamily="34" charset="0"/>
              </a:rPr>
              <a:t>One-word goal setting</a:t>
            </a:r>
            <a:endParaRPr lang="en-US" sz="2800">
              <a:solidFill>
                <a:srgbClr val="333333"/>
              </a:solidFill>
              <a:latin typeface="Arial Nova" panose="020B0504020202020204" pitchFamily="34" charset="0"/>
            </a:endParaRPr>
          </a:p>
        </p:txBody>
      </p:sp>
    </p:spTree>
    <p:extLst>
      <p:ext uri="{BB962C8B-B14F-4D97-AF65-F5344CB8AC3E}">
        <p14:creationId xmlns:p14="http://schemas.microsoft.com/office/powerpoint/2010/main" val="31656597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FFE40F-E57C-A7E0-1805-0ABD0A35E516}"/>
              </a:ext>
            </a:extLst>
          </p:cNvPr>
          <p:cNvSpPr>
            <a:spLocks noGrp="1"/>
          </p:cNvSpPr>
          <p:nvPr>
            <p:ph type="sldNum" sz="quarter" idx="14"/>
          </p:nvPr>
        </p:nvSpPr>
        <p:spPr/>
        <p:txBody>
          <a:bodyPr/>
          <a:lstStyle/>
          <a:p>
            <a:fld id="{C0D0E87D-399F-EB4E-BCA3-C2811CAA7645}" type="slidenum">
              <a:rPr lang="en-US" smtClean="0"/>
              <a:pPr/>
              <a:t>80</a:t>
            </a:fld>
            <a:endParaRPr lang="en-US"/>
          </a:p>
        </p:txBody>
      </p:sp>
    </p:spTree>
    <p:extLst>
      <p:ext uri="{BB962C8B-B14F-4D97-AF65-F5344CB8AC3E}">
        <p14:creationId xmlns:p14="http://schemas.microsoft.com/office/powerpoint/2010/main" val="34792618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9120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985099-CB41-BACF-F407-50E8E0A47A60}"/>
              </a:ext>
            </a:extLst>
          </p:cNvPr>
          <p:cNvSpPr>
            <a:spLocks noGrp="1"/>
          </p:cNvSpPr>
          <p:nvPr>
            <p:ph type="sldNum" sz="quarter" idx="15"/>
          </p:nvPr>
        </p:nvSpPr>
        <p:spPr/>
        <p:txBody>
          <a:bodyPr/>
          <a:lstStyle/>
          <a:p>
            <a:fld id="{C0D0E87D-399F-EB4E-BCA3-C2811CAA7645}" type="slidenum">
              <a:rPr lang="en-US" smtClean="0"/>
              <a:pPr/>
              <a:t>82</a:t>
            </a:fld>
            <a:endParaRPr lang="en-US"/>
          </a:p>
        </p:txBody>
      </p:sp>
      <p:sp>
        <p:nvSpPr>
          <p:cNvPr id="17" name="Content Placeholder 2">
            <a:extLst>
              <a:ext uri="{FF2B5EF4-FFF2-40B4-BE49-F238E27FC236}">
                <a16:creationId xmlns:a16="http://schemas.microsoft.com/office/drawing/2014/main" id="{59E794E9-685D-2E0B-7D0D-BF75EC2D8D77}"/>
              </a:ext>
            </a:extLst>
          </p:cNvPr>
          <p:cNvSpPr txBox="1">
            <a:spLocks/>
          </p:cNvSpPr>
          <p:nvPr/>
        </p:nvSpPr>
        <p:spPr>
          <a:xfrm>
            <a:off x="1509417" y="2019559"/>
            <a:ext cx="4293387" cy="112244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200"/>
              </a:spcBef>
              <a:spcAft>
                <a:spcPts val="500"/>
              </a:spcAft>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465138" indent="-352425" algn="l" defTabSz="914400" rtl="0" eaLnBrk="1" latinLnBrk="0" hangingPunct="1">
              <a:lnSpc>
                <a:spcPct val="90000"/>
              </a:lnSpc>
              <a:spcBef>
                <a:spcPts val="500"/>
              </a:spcBef>
              <a:spcAft>
                <a:spcPts val="500"/>
              </a:spcAft>
              <a:buFont typeface="DIN Pro" panose="02000503040000020003" pitchFamily="50" charset="0"/>
              <a:buChar char="―"/>
              <a:defRPr sz="2200" kern="1200">
                <a:solidFill>
                  <a:schemeClr val="tx1"/>
                </a:solidFill>
                <a:latin typeface="Arial" panose="020B0604020202020204" pitchFamily="34" charset="0"/>
                <a:ea typeface="+mn-ea"/>
                <a:cs typeface="Arial" panose="020B0604020202020204" pitchFamily="34" charset="0"/>
              </a:defRPr>
            </a:lvl2pPr>
            <a:lvl3pPr marL="850900" indent="-225425" algn="l" defTabSz="914400" rtl="0" eaLnBrk="1"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090613" indent="-176213" algn="l" defTabSz="914400" rtl="0" eaLnBrk="1" latinLnBrk="0" hangingPunct="1">
              <a:lnSpc>
                <a:spcPct val="90000"/>
              </a:lnSpc>
              <a:spcBef>
                <a:spcPts val="500"/>
              </a:spcBef>
              <a:spcAft>
                <a:spcPts val="500"/>
              </a:spcAft>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316038" indent="-225425" algn="l" defTabSz="914400" rtl="0" eaLnBrk="1" latinLnBrk="0" hangingPunct="1">
              <a:lnSpc>
                <a:spcPct val="90000"/>
              </a:lnSpc>
              <a:spcBef>
                <a:spcPts val="500"/>
              </a:spcBef>
              <a:spcAft>
                <a:spcPts val="5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3000"/>
              </a:lnSpc>
              <a:spcBef>
                <a:spcPts val="1200"/>
              </a:spcBef>
              <a:spcAft>
                <a:spcPts val="500"/>
              </a:spcAft>
              <a:buClrTx/>
              <a:buSzTx/>
              <a:buFont typeface="Arial" panose="020B0604020202020204" pitchFamily="34" charset="0"/>
              <a:buNone/>
              <a:tabLst/>
              <a:defRPr/>
            </a:pPr>
            <a:r>
              <a:rPr kumimoji="0" lang="en-US" sz="2000" u="none" strike="noStrike" kern="1200" cap="none" spc="0" normalizeH="0" baseline="0" noProof="0">
                <a:ln>
                  <a:noFill/>
                </a:ln>
                <a:solidFill>
                  <a:srgbClr val="FFFFFF"/>
                </a:solidFill>
                <a:effectLst/>
                <a:uLnTx/>
                <a:uFillTx/>
                <a:latin typeface="Arial Nova Light" panose="020B0304020202020204" pitchFamily="34" charset="0"/>
                <a:ea typeface="+mn-ea"/>
                <a:cs typeface="Arial"/>
              </a:rPr>
              <a:t> </a:t>
            </a:r>
            <a:r>
              <a:rPr kumimoji="0" lang="en-US" sz="2000" u="none" strike="noStrike" kern="1200" cap="none" spc="0" normalizeH="0" baseline="0" noProof="0">
                <a:ln>
                  <a:noFill/>
                </a:ln>
                <a:solidFill>
                  <a:srgbClr val="FFFFFF"/>
                </a:solidFill>
                <a:effectLst/>
                <a:uLnTx/>
                <a:uFillTx/>
                <a:latin typeface="Arial Nova Light" panose="020B0304020202020204" pitchFamily="34" charset="0"/>
                <a:ea typeface="Helvetica Neue" panose="02000206000000020004" pitchFamily="2" charset="0"/>
                <a:cs typeface="Arial"/>
              </a:rPr>
              <a:t>Innovating a world where healthcare can focus on people. </a:t>
            </a:r>
          </a:p>
        </p:txBody>
      </p:sp>
      <p:sp>
        <p:nvSpPr>
          <p:cNvPr id="18" name="Content Placeholder 2">
            <a:extLst>
              <a:ext uri="{FF2B5EF4-FFF2-40B4-BE49-F238E27FC236}">
                <a16:creationId xmlns:a16="http://schemas.microsoft.com/office/drawing/2014/main" id="{26221D29-C7B5-0DC6-674A-B8EFF273E95A}"/>
              </a:ext>
            </a:extLst>
          </p:cNvPr>
          <p:cNvSpPr txBox="1">
            <a:spLocks/>
          </p:cNvSpPr>
          <p:nvPr/>
        </p:nvSpPr>
        <p:spPr>
          <a:xfrm>
            <a:off x="879760" y="5330145"/>
            <a:ext cx="5675784" cy="256651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200"/>
              </a:spcBef>
              <a:spcAft>
                <a:spcPts val="500"/>
              </a:spcAft>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465138" indent="-352425" algn="l" defTabSz="914400" rtl="0" eaLnBrk="1" latinLnBrk="0" hangingPunct="1">
              <a:lnSpc>
                <a:spcPct val="90000"/>
              </a:lnSpc>
              <a:spcBef>
                <a:spcPts val="500"/>
              </a:spcBef>
              <a:spcAft>
                <a:spcPts val="500"/>
              </a:spcAft>
              <a:buFont typeface="DIN Pro" panose="02000503040000020003" pitchFamily="50" charset="0"/>
              <a:buChar char="―"/>
              <a:defRPr sz="2200" kern="1200">
                <a:solidFill>
                  <a:schemeClr val="tx1"/>
                </a:solidFill>
                <a:latin typeface="Arial" panose="020B0604020202020204" pitchFamily="34" charset="0"/>
                <a:ea typeface="+mn-ea"/>
                <a:cs typeface="Arial" panose="020B0604020202020204" pitchFamily="34" charset="0"/>
              </a:defRPr>
            </a:lvl2pPr>
            <a:lvl3pPr marL="850900" indent="-225425" algn="l" defTabSz="914400" rtl="0" eaLnBrk="1"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090613" indent="-176213" algn="l" defTabSz="914400" rtl="0" eaLnBrk="1" latinLnBrk="0" hangingPunct="1">
              <a:lnSpc>
                <a:spcPct val="90000"/>
              </a:lnSpc>
              <a:spcBef>
                <a:spcPts val="500"/>
              </a:spcBef>
              <a:spcAft>
                <a:spcPts val="500"/>
              </a:spcAft>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316038" indent="-225425" algn="l" defTabSz="914400" rtl="0" eaLnBrk="1" latinLnBrk="0" hangingPunct="1">
              <a:lnSpc>
                <a:spcPct val="90000"/>
              </a:lnSpc>
              <a:spcBef>
                <a:spcPts val="500"/>
              </a:spcBef>
              <a:spcAft>
                <a:spcPts val="5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3000"/>
              </a:lnSpc>
              <a:spcBef>
                <a:spcPts val="1200"/>
              </a:spcBef>
              <a:spcAft>
                <a:spcPts val="500"/>
              </a:spcAft>
              <a:buClrTx/>
              <a:buSzTx/>
              <a:buFont typeface="Arial" panose="020B0604020202020204" pitchFamily="34" charset="0"/>
              <a:buNone/>
              <a:tabLst/>
              <a:defRPr/>
            </a:pPr>
            <a:r>
              <a:rPr lang="en-US" sz="2000">
                <a:solidFill>
                  <a:srgbClr val="FFFFFF"/>
                </a:solidFill>
                <a:latin typeface="Arial Nova Light" panose="020B0304020202020204" pitchFamily="34" charset="0"/>
                <a:cs typeface="Arial"/>
              </a:rPr>
              <a:t>To drive healthcare transformation through a single digital ecosystem that delivers advanced automation and clinical engagement among healthcare payers, providers, and patients.</a:t>
            </a:r>
          </a:p>
        </p:txBody>
      </p:sp>
      <p:sp>
        <p:nvSpPr>
          <p:cNvPr id="19" name="Content Placeholder 2">
            <a:extLst>
              <a:ext uri="{FF2B5EF4-FFF2-40B4-BE49-F238E27FC236}">
                <a16:creationId xmlns:a16="http://schemas.microsoft.com/office/drawing/2014/main" id="{919C2623-DCD0-0964-1083-5E1E98F3541D}"/>
              </a:ext>
            </a:extLst>
          </p:cNvPr>
          <p:cNvSpPr txBox="1">
            <a:spLocks/>
          </p:cNvSpPr>
          <p:nvPr/>
        </p:nvSpPr>
        <p:spPr>
          <a:xfrm>
            <a:off x="2540825" y="1461238"/>
            <a:ext cx="2230570" cy="746312"/>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200"/>
              </a:spcBef>
              <a:spcAft>
                <a:spcPts val="500"/>
              </a:spcAft>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465138" indent="-352425" algn="l" defTabSz="914400" rtl="0" eaLnBrk="1" latinLnBrk="0" hangingPunct="1">
              <a:lnSpc>
                <a:spcPct val="90000"/>
              </a:lnSpc>
              <a:spcBef>
                <a:spcPts val="500"/>
              </a:spcBef>
              <a:spcAft>
                <a:spcPts val="500"/>
              </a:spcAft>
              <a:buFont typeface="DIN Pro" panose="02000503040000020003" pitchFamily="50" charset="0"/>
              <a:buChar char="―"/>
              <a:defRPr sz="2200" kern="1200">
                <a:solidFill>
                  <a:schemeClr val="tx1"/>
                </a:solidFill>
                <a:latin typeface="Arial" panose="020B0604020202020204" pitchFamily="34" charset="0"/>
                <a:ea typeface="+mn-ea"/>
                <a:cs typeface="Arial" panose="020B0604020202020204" pitchFamily="34" charset="0"/>
              </a:defRPr>
            </a:lvl2pPr>
            <a:lvl3pPr marL="850900" indent="-225425" algn="l" defTabSz="914400" rtl="0" eaLnBrk="1"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090613" indent="-176213" algn="l" defTabSz="914400" rtl="0" eaLnBrk="1" latinLnBrk="0" hangingPunct="1">
              <a:lnSpc>
                <a:spcPct val="90000"/>
              </a:lnSpc>
              <a:spcBef>
                <a:spcPts val="500"/>
              </a:spcBef>
              <a:spcAft>
                <a:spcPts val="500"/>
              </a:spcAft>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316038" indent="-225425" algn="l" defTabSz="914400" rtl="0" eaLnBrk="1" latinLnBrk="0" hangingPunct="1">
              <a:lnSpc>
                <a:spcPct val="90000"/>
              </a:lnSpc>
              <a:spcBef>
                <a:spcPts val="500"/>
              </a:spcBef>
              <a:spcAft>
                <a:spcPts val="5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280"/>
              </a:lnSpc>
              <a:spcBef>
                <a:spcPts val="500"/>
              </a:spcBef>
              <a:spcAft>
                <a:spcPts val="500"/>
              </a:spcAft>
              <a:buClrTx/>
              <a:buSzTx/>
              <a:buFont typeface="Arial" panose="020B0604020202020204" pitchFamily="34" charset="0"/>
              <a:buNone/>
              <a:tabLst/>
              <a:defRPr/>
            </a:pPr>
            <a:r>
              <a:rPr kumimoji="0" lang="en-US" sz="2900" u="none" strike="noStrike" kern="1200" cap="none" spc="0" normalizeH="0" baseline="0" noProof="0">
                <a:ln>
                  <a:noFill/>
                </a:ln>
                <a:solidFill>
                  <a:srgbClr val="147BB7"/>
                </a:solidFill>
                <a:effectLst/>
                <a:uLnTx/>
                <a:uFillTx/>
                <a:latin typeface="Arial Nova Light" panose="020B0304020202020204" pitchFamily="34" charset="0"/>
                <a:ea typeface="+mn-ea"/>
                <a:cs typeface="Arial" panose="020B0604020202020204" pitchFamily="34" charset="0"/>
              </a:rPr>
              <a:t>Our Vision</a:t>
            </a:r>
          </a:p>
        </p:txBody>
      </p:sp>
      <p:cxnSp>
        <p:nvCxnSpPr>
          <p:cNvPr id="20" name="Straight Connector 19">
            <a:extLst>
              <a:ext uri="{FF2B5EF4-FFF2-40B4-BE49-F238E27FC236}">
                <a16:creationId xmlns:a16="http://schemas.microsoft.com/office/drawing/2014/main" id="{DF24D187-3121-8743-0342-6B8B2077CD77}"/>
              </a:ext>
            </a:extLst>
          </p:cNvPr>
          <p:cNvCxnSpPr>
            <a:cxnSpLocks/>
          </p:cNvCxnSpPr>
          <p:nvPr/>
        </p:nvCxnSpPr>
        <p:spPr>
          <a:xfrm>
            <a:off x="823488" y="3340998"/>
            <a:ext cx="5943071" cy="0"/>
          </a:xfrm>
          <a:prstGeom prst="line">
            <a:avLst/>
          </a:prstGeom>
          <a:ln w="28575">
            <a:solidFill>
              <a:srgbClr val="147BB7"/>
            </a:solidFill>
            <a:prstDash val="sysDot"/>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6804C05D-288A-3F8A-A1F2-23E4586EDDAA}"/>
              </a:ext>
            </a:extLst>
          </p:cNvPr>
          <p:cNvSpPr txBox="1">
            <a:spLocks/>
          </p:cNvSpPr>
          <p:nvPr/>
        </p:nvSpPr>
        <p:spPr>
          <a:xfrm>
            <a:off x="2344089" y="4664967"/>
            <a:ext cx="2624045" cy="746312"/>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200"/>
              </a:spcBef>
              <a:spcAft>
                <a:spcPts val="500"/>
              </a:spcAft>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465138" indent="-352425" algn="l" defTabSz="914400" rtl="0" eaLnBrk="1" latinLnBrk="0" hangingPunct="1">
              <a:lnSpc>
                <a:spcPct val="90000"/>
              </a:lnSpc>
              <a:spcBef>
                <a:spcPts val="500"/>
              </a:spcBef>
              <a:spcAft>
                <a:spcPts val="500"/>
              </a:spcAft>
              <a:buFont typeface="DIN Pro" panose="02000503040000020003" pitchFamily="50" charset="0"/>
              <a:buChar char="―"/>
              <a:defRPr sz="2200" kern="1200">
                <a:solidFill>
                  <a:schemeClr val="tx1"/>
                </a:solidFill>
                <a:latin typeface="Arial" panose="020B0604020202020204" pitchFamily="34" charset="0"/>
                <a:ea typeface="+mn-ea"/>
                <a:cs typeface="Arial" panose="020B0604020202020204" pitchFamily="34" charset="0"/>
              </a:defRPr>
            </a:lvl2pPr>
            <a:lvl3pPr marL="850900" indent="-225425" algn="l" defTabSz="914400" rtl="0" eaLnBrk="1"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090613" indent="-176213" algn="l" defTabSz="914400" rtl="0" eaLnBrk="1" latinLnBrk="0" hangingPunct="1">
              <a:lnSpc>
                <a:spcPct val="90000"/>
              </a:lnSpc>
              <a:spcBef>
                <a:spcPts val="500"/>
              </a:spcBef>
              <a:spcAft>
                <a:spcPts val="500"/>
              </a:spcAft>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316038" indent="-225425" algn="l" defTabSz="914400" rtl="0" eaLnBrk="1" latinLnBrk="0" hangingPunct="1">
              <a:lnSpc>
                <a:spcPct val="90000"/>
              </a:lnSpc>
              <a:spcBef>
                <a:spcPts val="500"/>
              </a:spcBef>
              <a:spcAft>
                <a:spcPts val="5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280"/>
              </a:lnSpc>
              <a:spcBef>
                <a:spcPts val="500"/>
              </a:spcBef>
              <a:spcAft>
                <a:spcPts val="500"/>
              </a:spcAft>
              <a:buClrTx/>
              <a:buSzTx/>
              <a:buFont typeface="Arial" panose="020B0604020202020204" pitchFamily="34" charset="0"/>
              <a:buNone/>
              <a:tabLst/>
              <a:defRPr/>
            </a:pPr>
            <a:r>
              <a:rPr kumimoji="0" lang="en-US" sz="2900" u="none" strike="noStrike" kern="1200" cap="none" spc="0" normalizeH="0" baseline="0" noProof="0">
                <a:ln>
                  <a:noFill/>
                </a:ln>
                <a:solidFill>
                  <a:srgbClr val="147BB7"/>
                </a:solidFill>
                <a:effectLst/>
                <a:uLnTx/>
                <a:uFillTx/>
                <a:latin typeface="Arial Nova Light" panose="020B0304020202020204" pitchFamily="34" charset="0"/>
                <a:ea typeface="+mn-ea"/>
                <a:cs typeface="Arial" panose="020B0604020202020204" pitchFamily="34" charset="0"/>
              </a:rPr>
              <a:t>Our Mission</a:t>
            </a:r>
          </a:p>
        </p:txBody>
      </p:sp>
      <p:pic>
        <p:nvPicPr>
          <p:cNvPr id="22" name="Picture 21" descr="Icon&#10;&#10;Description automatically generated">
            <a:extLst>
              <a:ext uri="{FF2B5EF4-FFF2-40B4-BE49-F238E27FC236}">
                <a16:creationId xmlns:a16="http://schemas.microsoft.com/office/drawing/2014/main" id="{75845FFF-DF7E-E307-DBF5-F7FC48285C51}"/>
              </a:ext>
            </a:extLst>
          </p:cNvPr>
          <p:cNvPicPr>
            <a:picLocks noChangeAspect="1"/>
          </p:cNvPicPr>
          <p:nvPr/>
        </p:nvPicPr>
        <p:blipFill>
          <a:blip r:embed="rId2">
            <a:alphaModFix amt="65000"/>
            <a:grayscl/>
            <a:extLst>
              <a:ext uri="{28A0092B-C50C-407E-A947-70E740481C1C}">
                <a14:useLocalDpi xmlns:a14="http://schemas.microsoft.com/office/drawing/2010/main" val="0"/>
              </a:ext>
            </a:extLst>
          </a:blip>
          <a:stretch>
            <a:fillRect/>
          </a:stretch>
        </p:blipFill>
        <p:spPr>
          <a:xfrm>
            <a:off x="3020676" y="741830"/>
            <a:ext cx="1286089" cy="684532"/>
          </a:xfrm>
          <a:prstGeom prst="rect">
            <a:avLst/>
          </a:prstGeom>
          <a:noFill/>
        </p:spPr>
      </p:pic>
      <p:pic>
        <p:nvPicPr>
          <p:cNvPr id="23" name="Picture 22" descr="Icon&#10;&#10;Description automatically generated">
            <a:extLst>
              <a:ext uri="{FF2B5EF4-FFF2-40B4-BE49-F238E27FC236}">
                <a16:creationId xmlns:a16="http://schemas.microsoft.com/office/drawing/2014/main" id="{AF85446E-8679-E2A7-A1ED-5E5E6DFEFBD2}"/>
              </a:ext>
            </a:extLst>
          </p:cNvPr>
          <p:cNvPicPr>
            <a:picLocks noChangeAspect="1"/>
          </p:cNvPicPr>
          <p:nvPr/>
        </p:nvPicPr>
        <p:blipFill>
          <a:blip r:embed="rId3" cstate="print">
            <a:alphaModFix amt="65000"/>
            <a:extLst>
              <a:ext uri="{28A0092B-C50C-407E-A947-70E740481C1C}">
                <a14:useLocalDpi xmlns:a14="http://schemas.microsoft.com/office/drawing/2010/main" val="0"/>
              </a:ext>
            </a:extLst>
          </a:blip>
          <a:stretch>
            <a:fillRect/>
          </a:stretch>
        </p:blipFill>
        <p:spPr>
          <a:xfrm>
            <a:off x="3260331" y="3816260"/>
            <a:ext cx="914641" cy="787531"/>
          </a:xfrm>
          <a:prstGeom prst="rect">
            <a:avLst/>
          </a:prstGeom>
          <a:noFill/>
          <a:ln>
            <a:noFill/>
          </a:ln>
        </p:spPr>
      </p:pic>
      <p:pic>
        <p:nvPicPr>
          <p:cNvPr id="24" name="Picture 23">
            <a:extLst>
              <a:ext uri="{FF2B5EF4-FFF2-40B4-BE49-F238E27FC236}">
                <a16:creationId xmlns:a16="http://schemas.microsoft.com/office/drawing/2014/main" id="{FDA2F227-ECF0-DCE2-4996-A0AF2FEBCD60}"/>
              </a:ext>
            </a:extLst>
          </p:cNvPr>
          <p:cNvPicPr>
            <a:picLocks noChangeAspect="1"/>
          </p:cNvPicPr>
          <p:nvPr/>
        </p:nvPicPr>
        <p:blipFill>
          <a:blip r:embed="rId4"/>
          <a:stretch>
            <a:fillRect/>
          </a:stretch>
        </p:blipFill>
        <p:spPr>
          <a:xfrm>
            <a:off x="7797312" y="1025735"/>
            <a:ext cx="6193354" cy="6870929"/>
          </a:xfrm>
          <a:prstGeom prst="rect">
            <a:avLst/>
          </a:prstGeom>
        </p:spPr>
      </p:pic>
    </p:spTree>
    <p:extLst>
      <p:ext uri="{BB962C8B-B14F-4D97-AF65-F5344CB8AC3E}">
        <p14:creationId xmlns:p14="http://schemas.microsoft.com/office/powerpoint/2010/main" val="20934779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985099-CB41-BACF-F407-50E8E0A47A60}"/>
              </a:ext>
            </a:extLst>
          </p:cNvPr>
          <p:cNvSpPr>
            <a:spLocks noGrp="1"/>
          </p:cNvSpPr>
          <p:nvPr>
            <p:ph type="sldNum" sz="quarter" idx="15"/>
          </p:nvPr>
        </p:nvSpPr>
        <p:spPr/>
        <p:txBody>
          <a:bodyPr/>
          <a:lstStyle/>
          <a:p>
            <a:fld id="{C0D0E87D-399F-EB4E-BCA3-C2811CAA7645}" type="slidenum">
              <a:rPr lang="en-US" smtClean="0"/>
              <a:pPr/>
              <a:t>83</a:t>
            </a:fld>
            <a:endParaRPr lang="en-US"/>
          </a:p>
        </p:txBody>
      </p:sp>
      <p:graphicFrame>
        <p:nvGraphicFramePr>
          <p:cNvPr id="3" name="Table 4">
            <a:extLst>
              <a:ext uri="{FF2B5EF4-FFF2-40B4-BE49-F238E27FC236}">
                <a16:creationId xmlns:a16="http://schemas.microsoft.com/office/drawing/2014/main" id="{DFBC6201-4C3D-7DA4-5675-FE81156CE181}"/>
              </a:ext>
            </a:extLst>
          </p:cNvPr>
          <p:cNvGraphicFramePr>
            <a:graphicFrameLocks noGrp="1"/>
          </p:cNvGraphicFramePr>
          <p:nvPr>
            <p:extLst>
              <p:ext uri="{D42A27DB-BD31-4B8C-83A1-F6EECF244321}">
                <p14:modId xmlns:p14="http://schemas.microsoft.com/office/powerpoint/2010/main" val="1781534619"/>
              </p:ext>
            </p:extLst>
          </p:nvPr>
        </p:nvGraphicFramePr>
        <p:xfrm>
          <a:off x="1306513" y="2041525"/>
          <a:ext cx="11398247" cy="3425825"/>
        </p:xfrm>
        <a:graphic>
          <a:graphicData uri="http://schemas.openxmlformats.org/drawingml/2006/table">
            <a:tbl>
              <a:tblPr firstRow="1" bandRow="1">
                <a:tableStyleId>{5C22544A-7EE6-4342-B048-85BDC9FD1C3A}</a:tableStyleId>
              </a:tblPr>
              <a:tblGrid>
                <a:gridCol w="1628321">
                  <a:extLst>
                    <a:ext uri="{9D8B030D-6E8A-4147-A177-3AD203B41FA5}">
                      <a16:colId xmlns:a16="http://schemas.microsoft.com/office/drawing/2014/main" val="20000"/>
                    </a:ext>
                  </a:extLst>
                </a:gridCol>
                <a:gridCol w="1628321">
                  <a:extLst>
                    <a:ext uri="{9D8B030D-6E8A-4147-A177-3AD203B41FA5}">
                      <a16:colId xmlns:a16="http://schemas.microsoft.com/office/drawing/2014/main" val="20001"/>
                    </a:ext>
                  </a:extLst>
                </a:gridCol>
                <a:gridCol w="1628321">
                  <a:extLst>
                    <a:ext uri="{9D8B030D-6E8A-4147-A177-3AD203B41FA5}">
                      <a16:colId xmlns:a16="http://schemas.microsoft.com/office/drawing/2014/main" val="20002"/>
                    </a:ext>
                  </a:extLst>
                </a:gridCol>
                <a:gridCol w="1628321">
                  <a:extLst>
                    <a:ext uri="{9D8B030D-6E8A-4147-A177-3AD203B41FA5}">
                      <a16:colId xmlns:a16="http://schemas.microsoft.com/office/drawing/2014/main" val="20003"/>
                    </a:ext>
                  </a:extLst>
                </a:gridCol>
                <a:gridCol w="1628321">
                  <a:extLst>
                    <a:ext uri="{9D8B030D-6E8A-4147-A177-3AD203B41FA5}">
                      <a16:colId xmlns:a16="http://schemas.microsoft.com/office/drawing/2014/main" val="20004"/>
                    </a:ext>
                  </a:extLst>
                </a:gridCol>
                <a:gridCol w="1628321">
                  <a:extLst>
                    <a:ext uri="{9D8B030D-6E8A-4147-A177-3AD203B41FA5}">
                      <a16:colId xmlns:a16="http://schemas.microsoft.com/office/drawing/2014/main" val="20005"/>
                    </a:ext>
                  </a:extLst>
                </a:gridCol>
                <a:gridCol w="1628321">
                  <a:extLst>
                    <a:ext uri="{9D8B030D-6E8A-4147-A177-3AD203B41FA5}">
                      <a16:colId xmlns:a16="http://schemas.microsoft.com/office/drawing/2014/main" val="20006"/>
                    </a:ext>
                  </a:extLst>
                </a:gridCol>
              </a:tblGrid>
              <a:tr h="685165">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extLst>
                  <a:ext uri="{0D108BD9-81ED-4DB2-BD59-A6C34878D82A}">
                    <a16:rowId xmlns:a16="http://schemas.microsoft.com/office/drawing/2014/main" val="10000"/>
                  </a:ext>
                </a:extLst>
              </a:tr>
              <a:tr h="685165">
                <a:tc>
                  <a:txBody>
                    <a:bodyPr/>
                    <a:lstStyle/>
                    <a:p>
                      <a:pPr marL="0" algn="ctr" defTabSz="1097280" rtl="0" eaLnBrk="1" latinLnBrk="0" hangingPunct="1"/>
                      <a:endParaRPr lang="en-US" sz="2200" b="0" i="0" kern="1200">
                        <a:solidFill>
                          <a:schemeClr val="lt1"/>
                        </a:solidFill>
                        <a:latin typeface="Arial Nova" panose="020B0504020202020204" pitchFamily="34" charset="0"/>
                        <a:ea typeface="+mn-ea"/>
                        <a:cs typeface="+mn-cs"/>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extLst>
                  <a:ext uri="{0D108BD9-81ED-4DB2-BD59-A6C34878D82A}">
                    <a16:rowId xmlns:a16="http://schemas.microsoft.com/office/drawing/2014/main" val="10001"/>
                  </a:ext>
                </a:extLst>
              </a:tr>
              <a:tr h="685165">
                <a:tc>
                  <a:txBody>
                    <a:bodyPr/>
                    <a:lstStyle/>
                    <a:p>
                      <a:pPr marL="0" algn="ctr" defTabSz="1097280" rtl="0" eaLnBrk="1" latinLnBrk="0" hangingPunct="1"/>
                      <a:endParaRPr lang="en-US" sz="2200" b="0" i="0" kern="1200">
                        <a:solidFill>
                          <a:schemeClr val="lt1"/>
                        </a:solidFill>
                        <a:latin typeface="Arial Nova" panose="020B0504020202020204" pitchFamily="34" charset="0"/>
                        <a:ea typeface="+mn-ea"/>
                        <a:cs typeface="+mn-cs"/>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extLst>
                  <a:ext uri="{0D108BD9-81ED-4DB2-BD59-A6C34878D82A}">
                    <a16:rowId xmlns:a16="http://schemas.microsoft.com/office/drawing/2014/main" val="10002"/>
                  </a:ext>
                </a:extLst>
              </a:tr>
              <a:tr h="685165">
                <a:tc>
                  <a:txBody>
                    <a:bodyPr/>
                    <a:lstStyle/>
                    <a:p>
                      <a:pPr marL="0" algn="ctr" defTabSz="1097280" rtl="0" eaLnBrk="1" latinLnBrk="0" hangingPunct="1"/>
                      <a:endParaRPr lang="en-US" sz="2200" b="0" i="0" kern="1200">
                        <a:solidFill>
                          <a:schemeClr val="lt1"/>
                        </a:solidFill>
                        <a:latin typeface="Arial Nova" panose="020B0504020202020204" pitchFamily="34" charset="0"/>
                        <a:ea typeface="+mn-ea"/>
                        <a:cs typeface="+mn-cs"/>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extLst>
                  <a:ext uri="{0D108BD9-81ED-4DB2-BD59-A6C34878D82A}">
                    <a16:rowId xmlns:a16="http://schemas.microsoft.com/office/drawing/2014/main" val="10003"/>
                  </a:ext>
                </a:extLst>
              </a:tr>
              <a:tr h="685165">
                <a:tc>
                  <a:txBody>
                    <a:bodyPr/>
                    <a:lstStyle/>
                    <a:p>
                      <a:pPr marL="0" algn="ctr" defTabSz="1097280" rtl="0" eaLnBrk="1" latinLnBrk="0" hangingPunct="1"/>
                      <a:endParaRPr lang="en-US" sz="2200" b="0" i="0" kern="1200">
                        <a:solidFill>
                          <a:schemeClr val="lt1"/>
                        </a:solidFill>
                        <a:latin typeface="Arial Nova" panose="020B0504020202020204" pitchFamily="34" charset="0"/>
                        <a:ea typeface="+mn-ea"/>
                        <a:cs typeface="+mn-cs"/>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9237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985099-CB41-BACF-F407-50E8E0A47A60}"/>
              </a:ext>
            </a:extLst>
          </p:cNvPr>
          <p:cNvSpPr>
            <a:spLocks noGrp="1"/>
          </p:cNvSpPr>
          <p:nvPr>
            <p:ph type="sldNum" sz="quarter" idx="15"/>
          </p:nvPr>
        </p:nvSpPr>
        <p:spPr/>
        <p:txBody>
          <a:bodyPr/>
          <a:lstStyle/>
          <a:p>
            <a:fld id="{C0D0E87D-399F-EB4E-BCA3-C2811CAA7645}" type="slidenum">
              <a:rPr lang="en-US" smtClean="0"/>
              <a:pPr/>
              <a:t>84</a:t>
            </a:fld>
            <a:endParaRPr lang="en-US"/>
          </a:p>
        </p:txBody>
      </p:sp>
      <p:graphicFrame>
        <p:nvGraphicFramePr>
          <p:cNvPr id="3" name="Table 4">
            <a:extLst>
              <a:ext uri="{FF2B5EF4-FFF2-40B4-BE49-F238E27FC236}">
                <a16:creationId xmlns:a16="http://schemas.microsoft.com/office/drawing/2014/main" id="{DFBC6201-4C3D-7DA4-5675-FE81156CE181}"/>
              </a:ext>
            </a:extLst>
          </p:cNvPr>
          <p:cNvGraphicFramePr>
            <a:graphicFrameLocks noGrp="1"/>
          </p:cNvGraphicFramePr>
          <p:nvPr>
            <p:extLst>
              <p:ext uri="{D42A27DB-BD31-4B8C-83A1-F6EECF244321}">
                <p14:modId xmlns:p14="http://schemas.microsoft.com/office/powerpoint/2010/main" val="1939338382"/>
              </p:ext>
            </p:extLst>
          </p:nvPr>
        </p:nvGraphicFramePr>
        <p:xfrm>
          <a:off x="1306513" y="2041525"/>
          <a:ext cx="11398247" cy="3425825"/>
        </p:xfrm>
        <a:graphic>
          <a:graphicData uri="http://schemas.openxmlformats.org/drawingml/2006/table">
            <a:tbl>
              <a:tblPr firstRow="1" bandRow="1">
                <a:tableStyleId>{5C22544A-7EE6-4342-B048-85BDC9FD1C3A}</a:tableStyleId>
              </a:tblPr>
              <a:tblGrid>
                <a:gridCol w="1628321">
                  <a:extLst>
                    <a:ext uri="{9D8B030D-6E8A-4147-A177-3AD203B41FA5}">
                      <a16:colId xmlns:a16="http://schemas.microsoft.com/office/drawing/2014/main" val="20000"/>
                    </a:ext>
                  </a:extLst>
                </a:gridCol>
                <a:gridCol w="1628321">
                  <a:extLst>
                    <a:ext uri="{9D8B030D-6E8A-4147-A177-3AD203B41FA5}">
                      <a16:colId xmlns:a16="http://schemas.microsoft.com/office/drawing/2014/main" val="20001"/>
                    </a:ext>
                  </a:extLst>
                </a:gridCol>
                <a:gridCol w="1628321">
                  <a:extLst>
                    <a:ext uri="{9D8B030D-6E8A-4147-A177-3AD203B41FA5}">
                      <a16:colId xmlns:a16="http://schemas.microsoft.com/office/drawing/2014/main" val="20002"/>
                    </a:ext>
                  </a:extLst>
                </a:gridCol>
                <a:gridCol w="1628321">
                  <a:extLst>
                    <a:ext uri="{9D8B030D-6E8A-4147-A177-3AD203B41FA5}">
                      <a16:colId xmlns:a16="http://schemas.microsoft.com/office/drawing/2014/main" val="20003"/>
                    </a:ext>
                  </a:extLst>
                </a:gridCol>
                <a:gridCol w="1628321">
                  <a:extLst>
                    <a:ext uri="{9D8B030D-6E8A-4147-A177-3AD203B41FA5}">
                      <a16:colId xmlns:a16="http://schemas.microsoft.com/office/drawing/2014/main" val="20004"/>
                    </a:ext>
                  </a:extLst>
                </a:gridCol>
                <a:gridCol w="1628321">
                  <a:extLst>
                    <a:ext uri="{9D8B030D-6E8A-4147-A177-3AD203B41FA5}">
                      <a16:colId xmlns:a16="http://schemas.microsoft.com/office/drawing/2014/main" val="20005"/>
                    </a:ext>
                  </a:extLst>
                </a:gridCol>
                <a:gridCol w="1628321">
                  <a:extLst>
                    <a:ext uri="{9D8B030D-6E8A-4147-A177-3AD203B41FA5}">
                      <a16:colId xmlns:a16="http://schemas.microsoft.com/office/drawing/2014/main" val="20006"/>
                    </a:ext>
                  </a:extLst>
                </a:gridCol>
              </a:tblGrid>
              <a:tr h="685165">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extLst>
                  <a:ext uri="{0D108BD9-81ED-4DB2-BD59-A6C34878D82A}">
                    <a16:rowId xmlns:a16="http://schemas.microsoft.com/office/drawing/2014/main" val="10000"/>
                  </a:ext>
                </a:extLst>
              </a:tr>
              <a:tr h="685165">
                <a:tc>
                  <a:txBody>
                    <a:bodyPr/>
                    <a:lstStyle/>
                    <a:p>
                      <a:pPr marL="0" algn="ctr" defTabSz="1097280" rtl="0" eaLnBrk="1" latinLnBrk="0" hangingPunct="1"/>
                      <a:endParaRPr lang="en-US" sz="2200" b="0" i="0" kern="1200">
                        <a:solidFill>
                          <a:schemeClr val="lt1"/>
                        </a:solidFill>
                        <a:latin typeface="Arial Nova" panose="020B0504020202020204" pitchFamily="34" charset="0"/>
                        <a:ea typeface="+mn-ea"/>
                        <a:cs typeface="+mn-cs"/>
                      </a:endParaRPr>
                    </a:p>
                  </a:txBody>
                  <a:tcPr marL="91444" marR="91444" marT="45732" marB="45732" anchor="ctr">
                    <a:solidFill>
                      <a:srgbClr val="0192C7"/>
                    </a:solidFill>
                  </a:tcP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extLst>
                  <a:ext uri="{0D108BD9-81ED-4DB2-BD59-A6C34878D82A}">
                    <a16:rowId xmlns:a16="http://schemas.microsoft.com/office/drawing/2014/main" val="10001"/>
                  </a:ext>
                </a:extLst>
              </a:tr>
              <a:tr h="685165">
                <a:tc>
                  <a:txBody>
                    <a:bodyPr/>
                    <a:lstStyle/>
                    <a:p>
                      <a:pPr marL="0" algn="ctr" defTabSz="1097280" rtl="0" eaLnBrk="1" latinLnBrk="0" hangingPunct="1"/>
                      <a:endParaRPr lang="en-US" sz="2200" b="0" i="0" kern="1200">
                        <a:solidFill>
                          <a:schemeClr val="lt1"/>
                        </a:solidFill>
                        <a:latin typeface="Arial Nova" panose="020B0504020202020204" pitchFamily="34" charset="0"/>
                        <a:ea typeface="+mn-ea"/>
                        <a:cs typeface="+mn-cs"/>
                      </a:endParaRPr>
                    </a:p>
                  </a:txBody>
                  <a:tcPr marL="91444" marR="91444" marT="45732" marB="45732" anchor="ctr">
                    <a:solidFill>
                      <a:srgbClr val="0192C7"/>
                    </a:solidFill>
                  </a:tcP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extLst>
                  <a:ext uri="{0D108BD9-81ED-4DB2-BD59-A6C34878D82A}">
                    <a16:rowId xmlns:a16="http://schemas.microsoft.com/office/drawing/2014/main" val="10002"/>
                  </a:ext>
                </a:extLst>
              </a:tr>
              <a:tr h="685165">
                <a:tc>
                  <a:txBody>
                    <a:bodyPr/>
                    <a:lstStyle/>
                    <a:p>
                      <a:pPr marL="0" algn="ctr" defTabSz="1097280" rtl="0" eaLnBrk="1" latinLnBrk="0" hangingPunct="1"/>
                      <a:endParaRPr lang="en-US" sz="2200" b="0" i="0" kern="1200">
                        <a:solidFill>
                          <a:schemeClr val="lt1"/>
                        </a:solidFill>
                        <a:latin typeface="Arial Nova" panose="020B0504020202020204" pitchFamily="34" charset="0"/>
                        <a:ea typeface="+mn-ea"/>
                        <a:cs typeface="+mn-cs"/>
                      </a:endParaRPr>
                    </a:p>
                  </a:txBody>
                  <a:tcPr marL="91444" marR="91444" marT="45732" marB="45732" anchor="ctr">
                    <a:solidFill>
                      <a:srgbClr val="0192C7"/>
                    </a:solidFill>
                  </a:tcP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extLst>
                  <a:ext uri="{0D108BD9-81ED-4DB2-BD59-A6C34878D82A}">
                    <a16:rowId xmlns:a16="http://schemas.microsoft.com/office/drawing/2014/main" val="10003"/>
                  </a:ext>
                </a:extLst>
              </a:tr>
              <a:tr h="685165">
                <a:tc>
                  <a:txBody>
                    <a:bodyPr/>
                    <a:lstStyle/>
                    <a:p>
                      <a:pPr marL="0" algn="ctr" defTabSz="1097280" rtl="0" eaLnBrk="1" latinLnBrk="0" hangingPunct="1"/>
                      <a:endParaRPr lang="en-US" sz="2200" b="0" i="0" kern="1200">
                        <a:solidFill>
                          <a:schemeClr val="lt1"/>
                        </a:solidFill>
                        <a:latin typeface="Arial Nova" panose="020B0504020202020204" pitchFamily="34" charset="0"/>
                        <a:ea typeface="+mn-ea"/>
                        <a:cs typeface="+mn-cs"/>
                      </a:endParaRPr>
                    </a:p>
                  </a:txBody>
                  <a:tcPr marL="91444" marR="91444" marT="45732" marB="45732" anchor="ctr">
                    <a:solidFill>
                      <a:srgbClr val="0192C7"/>
                    </a:solidFill>
                  </a:tcP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tc>
                  <a:txBody>
                    <a:bodyPr/>
                    <a:lstStyle/>
                    <a:p>
                      <a:pPr algn="ctr"/>
                      <a:endParaRPr lang="en-US" sz="2200" b="0" i="0">
                        <a:latin typeface="Arial Nova" panose="020B0504020202020204" pitchFamily="34" charset="0"/>
                      </a:endParaRPr>
                    </a:p>
                  </a:txBody>
                  <a:tcPr marL="91444" marR="91444" marT="45732" marB="4573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3393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D4B37-3001-7E7F-0641-946A327E250A}"/>
              </a:ext>
            </a:extLst>
          </p:cNvPr>
          <p:cNvSpPr>
            <a:spLocks noGrp="1"/>
          </p:cNvSpPr>
          <p:nvPr>
            <p:ph type="sldNum" sz="quarter" idx="15"/>
          </p:nvPr>
        </p:nvSpPr>
        <p:spPr/>
        <p:txBody>
          <a:bodyPr/>
          <a:lstStyle/>
          <a:p>
            <a:fld id="{C0D0E87D-399F-EB4E-BCA3-C2811CAA7645}" type="slidenum">
              <a:rPr lang="en-US" smtClean="0"/>
              <a:pPr/>
              <a:t>85</a:t>
            </a:fld>
            <a:endParaRPr lang="en-US"/>
          </a:p>
        </p:txBody>
      </p:sp>
      <p:graphicFrame>
        <p:nvGraphicFramePr>
          <p:cNvPr id="3" name="Chart 2">
            <a:extLst>
              <a:ext uri="{FF2B5EF4-FFF2-40B4-BE49-F238E27FC236}">
                <a16:creationId xmlns:a16="http://schemas.microsoft.com/office/drawing/2014/main" id="{1C2C32B9-19FB-B563-475B-1B4019D2CD81}"/>
              </a:ext>
            </a:extLst>
          </p:cNvPr>
          <p:cNvGraphicFramePr/>
          <p:nvPr>
            <p:extLst>
              <p:ext uri="{D42A27DB-BD31-4B8C-83A1-F6EECF244321}">
                <p14:modId xmlns:p14="http://schemas.microsoft.com/office/powerpoint/2010/main" val="2281170966"/>
              </p:ext>
            </p:extLst>
          </p:nvPr>
        </p:nvGraphicFramePr>
        <p:xfrm>
          <a:off x="2438400" y="863600"/>
          <a:ext cx="9753600" cy="650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68514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C73AB4-2002-AD0E-BC6F-1D9EA34C5376}"/>
              </a:ext>
            </a:extLst>
          </p:cNvPr>
          <p:cNvSpPr>
            <a:spLocks noGrp="1"/>
          </p:cNvSpPr>
          <p:nvPr>
            <p:ph type="sldNum" sz="quarter" idx="15"/>
          </p:nvPr>
        </p:nvSpPr>
        <p:spPr/>
        <p:txBody>
          <a:bodyPr/>
          <a:lstStyle/>
          <a:p>
            <a:fld id="{C0D0E87D-399F-EB4E-BCA3-C2811CAA7645}" type="slidenum">
              <a:rPr lang="en-US" smtClean="0"/>
              <a:pPr/>
              <a:t>86</a:t>
            </a:fld>
            <a:endParaRPr lang="en-US"/>
          </a:p>
        </p:txBody>
      </p:sp>
      <p:graphicFrame>
        <p:nvGraphicFramePr>
          <p:cNvPr id="3" name="Chart 2">
            <a:extLst>
              <a:ext uri="{FF2B5EF4-FFF2-40B4-BE49-F238E27FC236}">
                <a16:creationId xmlns:a16="http://schemas.microsoft.com/office/drawing/2014/main" id="{2E62C8F3-24B3-E926-87C7-CB4DB5611250}"/>
              </a:ext>
            </a:extLst>
          </p:cNvPr>
          <p:cNvGraphicFramePr/>
          <p:nvPr>
            <p:extLst>
              <p:ext uri="{D42A27DB-BD31-4B8C-83A1-F6EECF244321}">
                <p14:modId xmlns:p14="http://schemas.microsoft.com/office/powerpoint/2010/main" val="2964759246"/>
              </p:ext>
            </p:extLst>
          </p:nvPr>
        </p:nvGraphicFramePr>
        <p:xfrm>
          <a:off x="2438400" y="863600"/>
          <a:ext cx="9753600" cy="650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73218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2C5E67-A73D-B622-8E81-F95DA313D24E}"/>
              </a:ext>
            </a:extLst>
          </p:cNvPr>
          <p:cNvSpPr>
            <a:spLocks noGrp="1"/>
          </p:cNvSpPr>
          <p:nvPr>
            <p:ph type="sldNum" sz="quarter" idx="15"/>
          </p:nvPr>
        </p:nvSpPr>
        <p:spPr/>
        <p:txBody>
          <a:bodyPr/>
          <a:lstStyle/>
          <a:p>
            <a:fld id="{C0D0E87D-399F-EB4E-BCA3-C2811CAA7645}" type="slidenum">
              <a:rPr lang="en-US" smtClean="0"/>
              <a:pPr/>
              <a:t>87</a:t>
            </a:fld>
            <a:endParaRPr lang="en-US"/>
          </a:p>
        </p:txBody>
      </p:sp>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E16E7851-271E-6B95-7712-E82BDAFC7660}"/>
                  </a:ext>
                </a:extLst>
              </p:cNvPr>
              <p:cNvGraphicFramePr/>
              <p:nvPr>
                <p:extLst>
                  <p:ext uri="{D42A27DB-BD31-4B8C-83A1-F6EECF244321}">
                    <p14:modId xmlns:p14="http://schemas.microsoft.com/office/powerpoint/2010/main" val="314519233"/>
                  </p:ext>
                </p:extLst>
              </p:nvPr>
            </p:nvGraphicFramePr>
            <p:xfrm>
              <a:off x="2438400" y="863600"/>
              <a:ext cx="9753600" cy="65024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 name="Chart 2">
                <a:extLst>
                  <a:ext uri="{FF2B5EF4-FFF2-40B4-BE49-F238E27FC236}">
                    <a16:creationId xmlns:a16="http://schemas.microsoft.com/office/drawing/2014/main" id="{E16E7851-271E-6B95-7712-E82BDAFC7660}"/>
                  </a:ext>
                </a:extLst>
              </p:cNvPr>
              <p:cNvPicPr>
                <a:picLocks noGrp="1" noRot="1" noChangeAspect="1" noMove="1" noResize="1" noEditPoints="1" noAdjustHandles="1" noChangeArrowheads="1" noChangeShapeType="1"/>
              </p:cNvPicPr>
              <p:nvPr/>
            </p:nvPicPr>
            <p:blipFill>
              <a:blip r:embed="rId3"/>
              <a:stretch>
                <a:fillRect/>
              </a:stretch>
            </p:blipFill>
            <p:spPr>
              <a:xfrm>
                <a:off x="2438400" y="863600"/>
                <a:ext cx="9753600" cy="6502400"/>
              </a:xfrm>
              <a:prstGeom prst="rect">
                <a:avLst/>
              </a:prstGeom>
            </p:spPr>
          </p:pic>
        </mc:Fallback>
      </mc:AlternateContent>
    </p:spTree>
    <p:extLst>
      <p:ext uri="{BB962C8B-B14F-4D97-AF65-F5344CB8AC3E}">
        <p14:creationId xmlns:p14="http://schemas.microsoft.com/office/powerpoint/2010/main" val="22156393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3C687B-B8B8-2442-8510-4FC410BEF5DC}"/>
              </a:ext>
            </a:extLst>
          </p:cNvPr>
          <p:cNvSpPr>
            <a:spLocks noGrp="1"/>
          </p:cNvSpPr>
          <p:nvPr>
            <p:ph type="sldNum" sz="quarter" idx="15"/>
          </p:nvPr>
        </p:nvSpPr>
        <p:spPr/>
        <p:txBody>
          <a:bodyPr/>
          <a:lstStyle/>
          <a:p>
            <a:fld id="{C0D0E87D-399F-EB4E-BCA3-C2811CAA7645}" type="slidenum">
              <a:rPr lang="en-US" smtClean="0"/>
              <a:pPr/>
              <a:t>88</a:t>
            </a:fld>
            <a:endParaRPr lang="en-US"/>
          </a:p>
        </p:txBody>
      </p:sp>
      <p:graphicFrame>
        <p:nvGraphicFramePr>
          <p:cNvPr id="3" name="Chart 2">
            <a:extLst>
              <a:ext uri="{FF2B5EF4-FFF2-40B4-BE49-F238E27FC236}">
                <a16:creationId xmlns:a16="http://schemas.microsoft.com/office/drawing/2014/main" id="{59A88112-61AB-F92E-10C5-D9C8D0EE0A57}"/>
              </a:ext>
            </a:extLst>
          </p:cNvPr>
          <p:cNvGraphicFramePr/>
          <p:nvPr>
            <p:extLst>
              <p:ext uri="{D42A27DB-BD31-4B8C-83A1-F6EECF244321}">
                <p14:modId xmlns:p14="http://schemas.microsoft.com/office/powerpoint/2010/main" val="1821383153"/>
              </p:ext>
            </p:extLst>
          </p:nvPr>
        </p:nvGraphicFramePr>
        <p:xfrm>
          <a:off x="2438400" y="863600"/>
          <a:ext cx="9753600" cy="650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4393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590ECF-6FAE-A2DF-7D5F-39E7F9ACB8E0}"/>
              </a:ext>
            </a:extLst>
          </p:cNvPr>
          <p:cNvSpPr>
            <a:spLocks noGrp="1"/>
          </p:cNvSpPr>
          <p:nvPr>
            <p:ph type="sldNum" sz="quarter" idx="15"/>
          </p:nvPr>
        </p:nvSpPr>
        <p:spPr/>
        <p:txBody>
          <a:bodyPr/>
          <a:lstStyle/>
          <a:p>
            <a:fld id="{C0D0E87D-399F-EB4E-BCA3-C2811CAA7645}" type="slidenum">
              <a:rPr lang="en-US" smtClean="0"/>
              <a:pPr/>
              <a:t>89</a:t>
            </a:fld>
            <a:endParaRPr lang="en-US"/>
          </a:p>
        </p:txBody>
      </p:sp>
      <p:pic>
        <p:nvPicPr>
          <p:cNvPr id="215" name="Picture 214" descr="A blue line drawing of a web page&#10;&#10;Description automatically generated">
            <a:extLst>
              <a:ext uri="{FF2B5EF4-FFF2-40B4-BE49-F238E27FC236}">
                <a16:creationId xmlns:a16="http://schemas.microsoft.com/office/drawing/2014/main" id="{94562BC1-6476-FDA9-1209-2F790EE95A80}"/>
              </a:ext>
            </a:extLst>
          </p:cNvPr>
          <p:cNvPicPr>
            <a:picLocks noChangeAspect="1"/>
          </p:cNvPicPr>
          <p:nvPr/>
        </p:nvPicPr>
        <p:blipFill>
          <a:blip r:embed="rId3"/>
          <a:stretch>
            <a:fillRect/>
          </a:stretch>
        </p:blipFill>
        <p:spPr>
          <a:xfrm>
            <a:off x="9869947" y="4924177"/>
            <a:ext cx="1105586" cy="1105586"/>
          </a:xfrm>
          <a:prstGeom prst="rect">
            <a:avLst/>
          </a:prstGeom>
        </p:spPr>
      </p:pic>
      <p:pic>
        <p:nvPicPr>
          <p:cNvPr id="217" name="Picture 216" descr="A blue and black chat bubbles with a plus sign&#10;&#10;Description automatically generated">
            <a:extLst>
              <a:ext uri="{FF2B5EF4-FFF2-40B4-BE49-F238E27FC236}">
                <a16:creationId xmlns:a16="http://schemas.microsoft.com/office/drawing/2014/main" id="{F7CBA947-D832-5637-5CE9-2BA39345319F}"/>
              </a:ext>
            </a:extLst>
          </p:cNvPr>
          <p:cNvPicPr>
            <a:picLocks noChangeAspect="1"/>
          </p:cNvPicPr>
          <p:nvPr/>
        </p:nvPicPr>
        <p:blipFill>
          <a:blip r:embed="rId4"/>
          <a:stretch>
            <a:fillRect/>
          </a:stretch>
        </p:blipFill>
        <p:spPr>
          <a:xfrm>
            <a:off x="10975533" y="3700674"/>
            <a:ext cx="1105586" cy="1105586"/>
          </a:xfrm>
          <a:prstGeom prst="rect">
            <a:avLst/>
          </a:prstGeom>
        </p:spPr>
      </p:pic>
      <p:pic>
        <p:nvPicPr>
          <p:cNvPr id="219" name="Picture 218" descr="A blue and black logo&#10;&#10;Description automatically generated">
            <a:extLst>
              <a:ext uri="{FF2B5EF4-FFF2-40B4-BE49-F238E27FC236}">
                <a16:creationId xmlns:a16="http://schemas.microsoft.com/office/drawing/2014/main" id="{6FB85938-B1A8-1B0E-3191-C4C91F3EA419}"/>
              </a:ext>
            </a:extLst>
          </p:cNvPr>
          <p:cNvPicPr>
            <a:picLocks noChangeAspect="1"/>
          </p:cNvPicPr>
          <p:nvPr/>
        </p:nvPicPr>
        <p:blipFill>
          <a:blip r:embed="rId5"/>
          <a:stretch>
            <a:fillRect/>
          </a:stretch>
        </p:blipFill>
        <p:spPr>
          <a:xfrm>
            <a:off x="10917950" y="2717545"/>
            <a:ext cx="1105586" cy="1105586"/>
          </a:xfrm>
          <a:prstGeom prst="rect">
            <a:avLst/>
          </a:prstGeom>
        </p:spPr>
      </p:pic>
      <p:pic>
        <p:nvPicPr>
          <p:cNvPr id="221" name="Picture 220" descr="A blue line drawing of a computer and a phone&#10;&#10;Description automatically generated">
            <a:extLst>
              <a:ext uri="{FF2B5EF4-FFF2-40B4-BE49-F238E27FC236}">
                <a16:creationId xmlns:a16="http://schemas.microsoft.com/office/drawing/2014/main" id="{74FBA1FA-C692-9005-43EB-6C88A074AC05}"/>
              </a:ext>
            </a:extLst>
          </p:cNvPr>
          <p:cNvPicPr>
            <a:picLocks noChangeAspect="1"/>
          </p:cNvPicPr>
          <p:nvPr/>
        </p:nvPicPr>
        <p:blipFill>
          <a:blip r:embed="rId6"/>
          <a:stretch>
            <a:fillRect/>
          </a:stretch>
        </p:blipFill>
        <p:spPr>
          <a:xfrm>
            <a:off x="11010331" y="1684746"/>
            <a:ext cx="1105586" cy="1105586"/>
          </a:xfrm>
          <a:prstGeom prst="rect">
            <a:avLst/>
          </a:prstGeom>
        </p:spPr>
      </p:pic>
      <p:pic>
        <p:nvPicPr>
          <p:cNvPr id="223" name="Picture 222" descr="A blue line drawing of a phone and a clock&#10;&#10;Description automatically generated">
            <a:extLst>
              <a:ext uri="{FF2B5EF4-FFF2-40B4-BE49-F238E27FC236}">
                <a16:creationId xmlns:a16="http://schemas.microsoft.com/office/drawing/2014/main" id="{175FBB1D-109F-FFFA-A2F0-42FFEB248E77}"/>
              </a:ext>
            </a:extLst>
          </p:cNvPr>
          <p:cNvPicPr>
            <a:picLocks noChangeAspect="1"/>
          </p:cNvPicPr>
          <p:nvPr/>
        </p:nvPicPr>
        <p:blipFill>
          <a:blip r:embed="rId7"/>
          <a:stretch>
            <a:fillRect/>
          </a:stretch>
        </p:blipFill>
        <p:spPr>
          <a:xfrm>
            <a:off x="8815253" y="4920669"/>
            <a:ext cx="1105586" cy="1105586"/>
          </a:xfrm>
          <a:prstGeom prst="rect">
            <a:avLst/>
          </a:prstGeom>
        </p:spPr>
      </p:pic>
      <p:pic>
        <p:nvPicPr>
          <p:cNvPr id="225" name="Picture 224" descr="A blue piggy bank with a coin in it&#10;&#10;Description automatically generated">
            <a:extLst>
              <a:ext uri="{FF2B5EF4-FFF2-40B4-BE49-F238E27FC236}">
                <a16:creationId xmlns:a16="http://schemas.microsoft.com/office/drawing/2014/main" id="{E5E65EA4-8574-A6E2-739C-E64DE60C39FA}"/>
              </a:ext>
            </a:extLst>
          </p:cNvPr>
          <p:cNvPicPr>
            <a:picLocks noChangeAspect="1"/>
          </p:cNvPicPr>
          <p:nvPr/>
        </p:nvPicPr>
        <p:blipFill>
          <a:blip r:embed="rId8"/>
          <a:stretch>
            <a:fillRect/>
          </a:stretch>
        </p:blipFill>
        <p:spPr>
          <a:xfrm>
            <a:off x="7463494" y="4881626"/>
            <a:ext cx="1105586" cy="1105586"/>
          </a:xfrm>
          <a:prstGeom prst="rect">
            <a:avLst/>
          </a:prstGeom>
        </p:spPr>
      </p:pic>
      <p:pic>
        <p:nvPicPr>
          <p:cNvPr id="227" name="Picture 226" descr="A blue line art of a cell phone&#10;&#10;Description automatically generated">
            <a:extLst>
              <a:ext uri="{FF2B5EF4-FFF2-40B4-BE49-F238E27FC236}">
                <a16:creationId xmlns:a16="http://schemas.microsoft.com/office/drawing/2014/main" id="{D788A899-399E-C1F6-9A5B-0E3908B60AF3}"/>
              </a:ext>
            </a:extLst>
          </p:cNvPr>
          <p:cNvPicPr>
            <a:picLocks noChangeAspect="1"/>
          </p:cNvPicPr>
          <p:nvPr/>
        </p:nvPicPr>
        <p:blipFill>
          <a:blip r:embed="rId9"/>
          <a:stretch>
            <a:fillRect/>
          </a:stretch>
        </p:blipFill>
        <p:spPr>
          <a:xfrm>
            <a:off x="6328838" y="4876569"/>
            <a:ext cx="1105586" cy="1105586"/>
          </a:xfrm>
          <a:prstGeom prst="rect">
            <a:avLst/>
          </a:prstGeom>
        </p:spPr>
      </p:pic>
      <p:pic>
        <p:nvPicPr>
          <p:cNvPr id="229" name="Picture 228" descr="A blue line drawing of a computer monitor with gears&#10;&#10;Description automatically generated">
            <a:extLst>
              <a:ext uri="{FF2B5EF4-FFF2-40B4-BE49-F238E27FC236}">
                <a16:creationId xmlns:a16="http://schemas.microsoft.com/office/drawing/2014/main" id="{C5920045-EC6A-3E40-C78B-79EEEF5DD6BA}"/>
              </a:ext>
            </a:extLst>
          </p:cNvPr>
          <p:cNvPicPr>
            <a:picLocks noChangeAspect="1"/>
          </p:cNvPicPr>
          <p:nvPr/>
        </p:nvPicPr>
        <p:blipFill>
          <a:blip r:embed="rId10"/>
          <a:stretch>
            <a:fillRect/>
          </a:stretch>
        </p:blipFill>
        <p:spPr>
          <a:xfrm>
            <a:off x="5273883" y="4912364"/>
            <a:ext cx="1105586" cy="1105586"/>
          </a:xfrm>
          <a:prstGeom prst="rect">
            <a:avLst/>
          </a:prstGeom>
        </p:spPr>
      </p:pic>
      <p:pic>
        <p:nvPicPr>
          <p:cNvPr id="231" name="Picture 230" descr="A blue line drawing of a graph and magnifying glass&#10;&#10;Description automatically generated">
            <a:extLst>
              <a:ext uri="{FF2B5EF4-FFF2-40B4-BE49-F238E27FC236}">
                <a16:creationId xmlns:a16="http://schemas.microsoft.com/office/drawing/2014/main" id="{887A2DAD-7408-14E2-0F12-2B293BC0CFBF}"/>
              </a:ext>
            </a:extLst>
          </p:cNvPr>
          <p:cNvPicPr>
            <a:picLocks noChangeAspect="1"/>
          </p:cNvPicPr>
          <p:nvPr/>
        </p:nvPicPr>
        <p:blipFill>
          <a:blip r:embed="rId11"/>
          <a:stretch>
            <a:fillRect/>
          </a:stretch>
        </p:blipFill>
        <p:spPr>
          <a:xfrm>
            <a:off x="4015304" y="4920669"/>
            <a:ext cx="1105586" cy="1105586"/>
          </a:xfrm>
          <a:prstGeom prst="rect">
            <a:avLst/>
          </a:prstGeom>
        </p:spPr>
      </p:pic>
      <p:pic>
        <p:nvPicPr>
          <p:cNvPr id="233" name="Picture 232" descr="Blue line art of a web page&#10;&#10;Description automatically generated">
            <a:extLst>
              <a:ext uri="{FF2B5EF4-FFF2-40B4-BE49-F238E27FC236}">
                <a16:creationId xmlns:a16="http://schemas.microsoft.com/office/drawing/2014/main" id="{C077FFB8-087F-811D-46F2-B239AECF832B}"/>
              </a:ext>
            </a:extLst>
          </p:cNvPr>
          <p:cNvPicPr>
            <a:picLocks noChangeAspect="1"/>
          </p:cNvPicPr>
          <p:nvPr/>
        </p:nvPicPr>
        <p:blipFill>
          <a:blip r:embed="rId12"/>
          <a:stretch>
            <a:fillRect/>
          </a:stretch>
        </p:blipFill>
        <p:spPr>
          <a:xfrm>
            <a:off x="2877407" y="4960617"/>
            <a:ext cx="1105586" cy="1105586"/>
          </a:xfrm>
          <a:prstGeom prst="rect">
            <a:avLst/>
          </a:prstGeom>
        </p:spPr>
      </p:pic>
      <p:pic>
        <p:nvPicPr>
          <p:cNvPr id="235" name="Picture 234" descr="A computer screen with blue outline and tools on it&#10;&#10;Description automatically generated">
            <a:extLst>
              <a:ext uri="{FF2B5EF4-FFF2-40B4-BE49-F238E27FC236}">
                <a16:creationId xmlns:a16="http://schemas.microsoft.com/office/drawing/2014/main" id="{D9939367-768C-B105-56EC-74E27C141A18}"/>
              </a:ext>
            </a:extLst>
          </p:cNvPr>
          <p:cNvPicPr>
            <a:picLocks noChangeAspect="1"/>
          </p:cNvPicPr>
          <p:nvPr/>
        </p:nvPicPr>
        <p:blipFill>
          <a:blip r:embed="rId13"/>
          <a:stretch>
            <a:fillRect/>
          </a:stretch>
        </p:blipFill>
        <p:spPr>
          <a:xfrm>
            <a:off x="1666191" y="4920669"/>
            <a:ext cx="1105586" cy="1105586"/>
          </a:xfrm>
          <a:prstGeom prst="rect">
            <a:avLst/>
          </a:prstGeom>
        </p:spPr>
      </p:pic>
      <p:pic>
        <p:nvPicPr>
          <p:cNvPr id="237" name="Picture 236" descr="A blue light bulb and gears&#10;&#10;Description automatically generated">
            <a:extLst>
              <a:ext uri="{FF2B5EF4-FFF2-40B4-BE49-F238E27FC236}">
                <a16:creationId xmlns:a16="http://schemas.microsoft.com/office/drawing/2014/main" id="{2827B75C-4EE4-67D4-855E-F9F2C8D1C96A}"/>
              </a:ext>
            </a:extLst>
          </p:cNvPr>
          <p:cNvPicPr>
            <a:picLocks noChangeAspect="1"/>
          </p:cNvPicPr>
          <p:nvPr/>
        </p:nvPicPr>
        <p:blipFill>
          <a:blip r:embed="rId14"/>
          <a:stretch>
            <a:fillRect/>
          </a:stretch>
        </p:blipFill>
        <p:spPr>
          <a:xfrm>
            <a:off x="8699780" y="3806237"/>
            <a:ext cx="1105586" cy="1105586"/>
          </a:xfrm>
          <a:prstGeom prst="rect">
            <a:avLst/>
          </a:prstGeom>
        </p:spPr>
      </p:pic>
      <p:pic>
        <p:nvPicPr>
          <p:cNvPr id="239" name="Picture 238" descr="A blue line drawing of a graph with a clock and arrow&#10;&#10;Description automatically generated">
            <a:extLst>
              <a:ext uri="{FF2B5EF4-FFF2-40B4-BE49-F238E27FC236}">
                <a16:creationId xmlns:a16="http://schemas.microsoft.com/office/drawing/2014/main" id="{1D286F9E-955F-E7B5-FEDF-203A8CADDF75}"/>
              </a:ext>
            </a:extLst>
          </p:cNvPr>
          <p:cNvPicPr>
            <a:picLocks noChangeAspect="1"/>
          </p:cNvPicPr>
          <p:nvPr/>
        </p:nvPicPr>
        <p:blipFill>
          <a:blip r:embed="rId15"/>
          <a:stretch>
            <a:fillRect/>
          </a:stretch>
        </p:blipFill>
        <p:spPr>
          <a:xfrm>
            <a:off x="9855713" y="3830296"/>
            <a:ext cx="1105586" cy="1105586"/>
          </a:xfrm>
          <a:prstGeom prst="rect">
            <a:avLst/>
          </a:prstGeom>
        </p:spPr>
      </p:pic>
      <p:pic>
        <p:nvPicPr>
          <p:cNvPr id="241" name="Picture 240" descr="A blue line drawing of a gavel and a document&#10;&#10;Description automatically generated">
            <a:extLst>
              <a:ext uri="{FF2B5EF4-FFF2-40B4-BE49-F238E27FC236}">
                <a16:creationId xmlns:a16="http://schemas.microsoft.com/office/drawing/2014/main" id="{99CE2AB3-5F2B-89B8-9768-07D5BBE63E9F}"/>
              </a:ext>
            </a:extLst>
          </p:cNvPr>
          <p:cNvPicPr>
            <a:picLocks noChangeAspect="1"/>
          </p:cNvPicPr>
          <p:nvPr/>
        </p:nvPicPr>
        <p:blipFill>
          <a:blip r:embed="rId16"/>
          <a:stretch>
            <a:fillRect/>
          </a:stretch>
        </p:blipFill>
        <p:spPr>
          <a:xfrm>
            <a:off x="9795818" y="2711782"/>
            <a:ext cx="1105586" cy="1105586"/>
          </a:xfrm>
          <a:prstGeom prst="rect">
            <a:avLst/>
          </a:prstGeom>
        </p:spPr>
      </p:pic>
      <p:pic>
        <p:nvPicPr>
          <p:cNvPr id="243" name="Picture 242" descr="A blue line art of a check mark&#10;&#10;Description automatically generated">
            <a:extLst>
              <a:ext uri="{FF2B5EF4-FFF2-40B4-BE49-F238E27FC236}">
                <a16:creationId xmlns:a16="http://schemas.microsoft.com/office/drawing/2014/main" id="{F35C9C26-EEA8-664B-32BF-D299AF1D6B9D}"/>
              </a:ext>
            </a:extLst>
          </p:cNvPr>
          <p:cNvPicPr>
            <a:picLocks noChangeAspect="1"/>
          </p:cNvPicPr>
          <p:nvPr/>
        </p:nvPicPr>
        <p:blipFill>
          <a:blip r:embed="rId17"/>
          <a:stretch>
            <a:fillRect/>
          </a:stretch>
        </p:blipFill>
        <p:spPr>
          <a:xfrm>
            <a:off x="8735893" y="2757432"/>
            <a:ext cx="1105586" cy="1105586"/>
          </a:xfrm>
          <a:prstGeom prst="rect">
            <a:avLst/>
          </a:prstGeom>
        </p:spPr>
      </p:pic>
      <p:pic>
        <p:nvPicPr>
          <p:cNvPr id="245" name="Picture 244" descr="A blue and black logo&#10;&#10;Description automatically generated">
            <a:extLst>
              <a:ext uri="{FF2B5EF4-FFF2-40B4-BE49-F238E27FC236}">
                <a16:creationId xmlns:a16="http://schemas.microsoft.com/office/drawing/2014/main" id="{E18315F8-015C-542B-F82C-2E538276F196}"/>
              </a:ext>
            </a:extLst>
          </p:cNvPr>
          <p:cNvPicPr>
            <a:picLocks noChangeAspect="1"/>
          </p:cNvPicPr>
          <p:nvPr/>
        </p:nvPicPr>
        <p:blipFill>
          <a:blip r:embed="rId18"/>
          <a:stretch>
            <a:fillRect/>
          </a:stretch>
        </p:blipFill>
        <p:spPr>
          <a:xfrm>
            <a:off x="7556834" y="3734688"/>
            <a:ext cx="1105586" cy="1105586"/>
          </a:xfrm>
          <a:prstGeom prst="rect">
            <a:avLst/>
          </a:prstGeom>
        </p:spPr>
      </p:pic>
      <p:pic>
        <p:nvPicPr>
          <p:cNvPr id="247" name="Picture 246" descr="A computer with check boxes on it&#10;&#10;Description automatically generated">
            <a:extLst>
              <a:ext uri="{FF2B5EF4-FFF2-40B4-BE49-F238E27FC236}">
                <a16:creationId xmlns:a16="http://schemas.microsoft.com/office/drawing/2014/main" id="{6461F721-05DE-F7D0-8D0D-80309578B05B}"/>
              </a:ext>
            </a:extLst>
          </p:cNvPr>
          <p:cNvPicPr>
            <a:picLocks noChangeAspect="1"/>
          </p:cNvPicPr>
          <p:nvPr/>
        </p:nvPicPr>
        <p:blipFill>
          <a:blip r:embed="rId19"/>
          <a:stretch>
            <a:fillRect/>
          </a:stretch>
        </p:blipFill>
        <p:spPr>
          <a:xfrm>
            <a:off x="7597230" y="2724710"/>
            <a:ext cx="1105586" cy="1105586"/>
          </a:xfrm>
          <a:prstGeom prst="rect">
            <a:avLst/>
          </a:prstGeom>
        </p:spPr>
      </p:pic>
      <p:pic>
        <p:nvPicPr>
          <p:cNvPr id="249" name="Picture 248" descr="A blue line drawing of a dollar sign with arrows around it&#10;&#10;Description automatically generated">
            <a:extLst>
              <a:ext uri="{FF2B5EF4-FFF2-40B4-BE49-F238E27FC236}">
                <a16:creationId xmlns:a16="http://schemas.microsoft.com/office/drawing/2014/main" id="{7B556274-38F9-01C5-A29A-AEE08BB43298}"/>
              </a:ext>
            </a:extLst>
          </p:cNvPr>
          <p:cNvPicPr>
            <a:picLocks noChangeAspect="1"/>
          </p:cNvPicPr>
          <p:nvPr/>
        </p:nvPicPr>
        <p:blipFill>
          <a:blip r:embed="rId20"/>
          <a:stretch>
            <a:fillRect/>
          </a:stretch>
        </p:blipFill>
        <p:spPr>
          <a:xfrm>
            <a:off x="6385013" y="3659032"/>
            <a:ext cx="1105586" cy="1105586"/>
          </a:xfrm>
          <a:prstGeom prst="rect">
            <a:avLst/>
          </a:prstGeom>
        </p:spPr>
      </p:pic>
      <p:pic>
        <p:nvPicPr>
          <p:cNvPr id="253" name="Picture 252" descr="A blue line art of a person on a cellphone&#10;&#10;Description automatically generated">
            <a:extLst>
              <a:ext uri="{FF2B5EF4-FFF2-40B4-BE49-F238E27FC236}">
                <a16:creationId xmlns:a16="http://schemas.microsoft.com/office/drawing/2014/main" id="{7A4F0390-EF70-D9D7-5173-6733B66C3FDC}"/>
              </a:ext>
            </a:extLst>
          </p:cNvPr>
          <p:cNvPicPr>
            <a:picLocks noChangeAspect="1"/>
          </p:cNvPicPr>
          <p:nvPr/>
        </p:nvPicPr>
        <p:blipFill>
          <a:blip r:embed="rId21"/>
          <a:stretch>
            <a:fillRect/>
          </a:stretch>
        </p:blipFill>
        <p:spPr>
          <a:xfrm>
            <a:off x="9869947" y="1575755"/>
            <a:ext cx="1263943" cy="1263943"/>
          </a:xfrm>
          <a:prstGeom prst="rect">
            <a:avLst/>
          </a:prstGeom>
        </p:spPr>
      </p:pic>
      <p:pic>
        <p:nvPicPr>
          <p:cNvPr id="255" name="Picture 254" descr="A hand holding a heart with a dollar sign&#10;&#10;Description automatically generated">
            <a:extLst>
              <a:ext uri="{FF2B5EF4-FFF2-40B4-BE49-F238E27FC236}">
                <a16:creationId xmlns:a16="http://schemas.microsoft.com/office/drawing/2014/main" id="{C823BD6C-4DF9-7E7C-C2C1-4567E16B9344}"/>
              </a:ext>
            </a:extLst>
          </p:cNvPr>
          <p:cNvPicPr>
            <a:picLocks noChangeAspect="1"/>
          </p:cNvPicPr>
          <p:nvPr/>
        </p:nvPicPr>
        <p:blipFill>
          <a:blip r:embed="rId22"/>
          <a:stretch>
            <a:fillRect/>
          </a:stretch>
        </p:blipFill>
        <p:spPr>
          <a:xfrm>
            <a:off x="5257898" y="1588739"/>
            <a:ext cx="1263943" cy="1263943"/>
          </a:xfrm>
          <a:prstGeom prst="rect">
            <a:avLst/>
          </a:prstGeom>
        </p:spPr>
      </p:pic>
      <p:pic>
        <p:nvPicPr>
          <p:cNvPr id="259" name="Picture 258" descr="A blue line drawing of a couple of doctors&#10;&#10;Description automatically generated">
            <a:extLst>
              <a:ext uri="{FF2B5EF4-FFF2-40B4-BE49-F238E27FC236}">
                <a16:creationId xmlns:a16="http://schemas.microsoft.com/office/drawing/2014/main" id="{04EB6B7A-748A-1652-4F17-19B2DA199FEB}"/>
              </a:ext>
            </a:extLst>
          </p:cNvPr>
          <p:cNvPicPr>
            <a:picLocks noChangeAspect="1"/>
          </p:cNvPicPr>
          <p:nvPr/>
        </p:nvPicPr>
        <p:blipFill>
          <a:blip r:embed="rId23"/>
          <a:stretch>
            <a:fillRect/>
          </a:stretch>
        </p:blipFill>
        <p:spPr>
          <a:xfrm>
            <a:off x="8900188" y="1630087"/>
            <a:ext cx="1263943" cy="1263943"/>
          </a:xfrm>
          <a:prstGeom prst="rect">
            <a:avLst/>
          </a:prstGeom>
        </p:spPr>
      </p:pic>
      <p:pic>
        <p:nvPicPr>
          <p:cNvPr id="260" name="Picture 259" descr="A blue and black logo&#10;&#10;Description automatically generated">
            <a:extLst>
              <a:ext uri="{FF2B5EF4-FFF2-40B4-BE49-F238E27FC236}">
                <a16:creationId xmlns:a16="http://schemas.microsoft.com/office/drawing/2014/main" id="{7DBE7FF9-C9C7-19B8-FB46-ADF1A385B97B}"/>
              </a:ext>
            </a:extLst>
          </p:cNvPr>
          <p:cNvPicPr>
            <a:picLocks noChangeAspect="1"/>
          </p:cNvPicPr>
          <p:nvPr/>
        </p:nvPicPr>
        <p:blipFill>
          <a:blip r:embed="rId24"/>
          <a:stretch>
            <a:fillRect/>
          </a:stretch>
        </p:blipFill>
        <p:spPr>
          <a:xfrm>
            <a:off x="5418479" y="3740435"/>
            <a:ext cx="942780" cy="942780"/>
          </a:xfrm>
          <a:prstGeom prst="rect">
            <a:avLst/>
          </a:prstGeom>
        </p:spPr>
      </p:pic>
      <p:pic>
        <p:nvPicPr>
          <p:cNvPr id="261" name="Picture 260" descr="A blue line drawing of a cloud&#10;&#10;Description automatically generated">
            <a:extLst>
              <a:ext uri="{FF2B5EF4-FFF2-40B4-BE49-F238E27FC236}">
                <a16:creationId xmlns:a16="http://schemas.microsoft.com/office/drawing/2014/main" id="{5D9F39AC-717F-708F-5B84-946BD5D6C606}"/>
              </a:ext>
            </a:extLst>
          </p:cNvPr>
          <p:cNvPicPr>
            <a:picLocks noChangeAspect="1"/>
          </p:cNvPicPr>
          <p:nvPr/>
        </p:nvPicPr>
        <p:blipFill>
          <a:blip r:embed="rId25"/>
          <a:stretch>
            <a:fillRect/>
          </a:stretch>
        </p:blipFill>
        <p:spPr>
          <a:xfrm>
            <a:off x="2877407" y="3799417"/>
            <a:ext cx="942780" cy="942780"/>
          </a:xfrm>
          <a:prstGeom prst="rect">
            <a:avLst/>
          </a:prstGeom>
        </p:spPr>
      </p:pic>
      <p:pic>
        <p:nvPicPr>
          <p:cNvPr id="263" name="Picture 262" descr="A hand touching a gear&#10;&#10;Description automatically generated">
            <a:extLst>
              <a:ext uri="{FF2B5EF4-FFF2-40B4-BE49-F238E27FC236}">
                <a16:creationId xmlns:a16="http://schemas.microsoft.com/office/drawing/2014/main" id="{D9C51555-6CE5-4A28-D3F0-8A0E84100454}"/>
              </a:ext>
            </a:extLst>
          </p:cNvPr>
          <p:cNvPicPr>
            <a:picLocks noChangeAspect="1"/>
          </p:cNvPicPr>
          <p:nvPr/>
        </p:nvPicPr>
        <p:blipFill>
          <a:blip r:embed="rId26"/>
          <a:stretch>
            <a:fillRect/>
          </a:stretch>
        </p:blipFill>
        <p:spPr>
          <a:xfrm>
            <a:off x="1666191" y="3914454"/>
            <a:ext cx="942780" cy="942780"/>
          </a:xfrm>
          <a:prstGeom prst="rect">
            <a:avLst/>
          </a:prstGeom>
        </p:spPr>
      </p:pic>
      <p:pic>
        <p:nvPicPr>
          <p:cNvPr id="264" name="Picture 263" descr="A blue line drawing of a person in a circle&#10;&#10;Description automatically generated">
            <a:extLst>
              <a:ext uri="{FF2B5EF4-FFF2-40B4-BE49-F238E27FC236}">
                <a16:creationId xmlns:a16="http://schemas.microsoft.com/office/drawing/2014/main" id="{772D24DC-C8A0-A091-FA70-AF4D9C8167DF}"/>
              </a:ext>
            </a:extLst>
          </p:cNvPr>
          <p:cNvPicPr>
            <a:picLocks noChangeAspect="1"/>
          </p:cNvPicPr>
          <p:nvPr/>
        </p:nvPicPr>
        <p:blipFill>
          <a:blip r:embed="rId27"/>
          <a:stretch>
            <a:fillRect/>
          </a:stretch>
        </p:blipFill>
        <p:spPr>
          <a:xfrm>
            <a:off x="2942345" y="2770262"/>
            <a:ext cx="942780" cy="942780"/>
          </a:xfrm>
          <a:prstGeom prst="rect">
            <a:avLst/>
          </a:prstGeom>
        </p:spPr>
      </p:pic>
      <p:pic>
        <p:nvPicPr>
          <p:cNvPr id="265" name="Picture 264" descr="A blue outline of a globe and handshake&#10;&#10;Description automatically generated">
            <a:extLst>
              <a:ext uri="{FF2B5EF4-FFF2-40B4-BE49-F238E27FC236}">
                <a16:creationId xmlns:a16="http://schemas.microsoft.com/office/drawing/2014/main" id="{FA7BF158-9C50-55B0-DE83-017F5188AC33}"/>
              </a:ext>
            </a:extLst>
          </p:cNvPr>
          <p:cNvPicPr>
            <a:picLocks noChangeAspect="1"/>
          </p:cNvPicPr>
          <p:nvPr/>
        </p:nvPicPr>
        <p:blipFill>
          <a:blip r:embed="rId28"/>
          <a:stretch>
            <a:fillRect/>
          </a:stretch>
        </p:blipFill>
        <p:spPr>
          <a:xfrm>
            <a:off x="1654370" y="2780266"/>
            <a:ext cx="942780" cy="942780"/>
          </a:xfrm>
          <a:prstGeom prst="rect">
            <a:avLst/>
          </a:prstGeom>
        </p:spPr>
      </p:pic>
      <p:pic>
        <p:nvPicPr>
          <p:cNvPr id="266" name="Picture 265" descr="A group of blue people&#10;&#10;Description automatically generated">
            <a:extLst>
              <a:ext uri="{FF2B5EF4-FFF2-40B4-BE49-F238E27FC236}">
                <a16:creationId xmlns:a16="http://schemas.microsoft.com/office/drawing/2014/main" id="{6A4C9823-E706-D3B6-E695-B7B87BF1B548}"/>
              </a:ext>
            </a:extLst>
          </p:cNvPr>
          <p:cNvPicPr>
            <a:picLocks noChangeAspect="1"/>
          </p:cNvPicPr>
          <p:nvPr/>
        </p:nvPicPr>
        <p:blipFill>
          <a:blip r:embed="rId29"/>
          <a:stretch>
            <a:fillRect/>
          </a:stretch>
        </p:blipFill>
        <p:spPr>
          <a:xfrm>
            <a:off x="4132863" y="2724710"/>
            <a:ext cx="942780" cy="942780"/>
          </a:xfrm>
          <a:prstGeom prst="rect">
            <a:avLst/>
          </a:prstGeom>
        </p:spPr>
      </p:pic>
      <p:pic>
        <p:nvPicPr>
          <p:cNvPr id="268" name="Picture 267" descr="A blue line drawing of a graph and magnifying glass&#10;&#10;Description automatically generated">
            <a:extLst>
              <a:ext uri="{FF2B5EF4-FFF2-40B4-BE49-F238E27FC236}">
                <a16:creationId xmlns:a16="http://schemas.microsoft.com/office/drawing/2014/main" id="{2A8AF414-44CA-92E5-BD24-A79A5A86D91C}"/>
              </a:ext>
            </a:extLst>
          </p:cNvPr>
          <p:cNvPicPr>
            <a:picLocks noChangeAspect="1"/>
          </p:cNvPicPr>
          <p:nvPr/>
        </p:nvPicPr>
        <p:blipFill>
          <a:blip r:embed="rId30"/>
          <a:stretch>
            <a:fillRect/>
          </a:stretch>
        </p:blipFill>
        <p:spPr>
          <a:xfrm>
            <a:off x="2878286" y="1749321"/>
            <a:ext cx="942780" cy="942780"/>
          </a:xfrm>
          <a:prstGeom prst="rect">
            <a:avLst/>
          </a:prstGeom>
        </p:spPr>
      </p:pic>
      <p:pic>
        <p:nvPicPr>
          <p:cNvPr id="269" name="Picture 268" descr="A blue line art of a shield with a cross&#10;&#10;Description automatically generated">
            <a:extLst>
              <a:ext uri="{FF2B5EF4-FFF2-40B4-BE49-F238E27FC236}">
                <a16:creationId xmlns:a16="http://schemas.microsoft.com/office/drawing/2014/main" id="{0E756435-D194-70F2-AF07-938F7B97A68B}"/>
              </a:ext>
            </a:extLst>
          </p:cNvPr>
          <p:cNvPicPr>
            <a:picLocks noChangeAspect="1"/>
          </p:cNvPicPr>
          <p:nvPr/>
        </p:nvPicPr>
        <p:blipFill>
          <a:blip r:embed="rId31"/>
          <a:stretch>
            <a:fillRect/>
          </a:stretch>
        </p:blipFill>
        <p:spPr>
          <a:xfrm>
            <a:off x="4178110" y="1790669"/>
            <a:ext cx="942780" cy="942780"/>
          </a:xfrm>
          <a:prstGeom prst="rect">
            <a:avLst/>
          </a:prstGeom>
        </p:spPr>
      </p:pic>
      <p:pic>
        <p:nvPicPr>
          <p:cNvPr id="270" name="Picture 269" descr="A blue and black logo&#10;&#10;Description automatically generated">
            <a:extLst>
              <a:ext uri="{FF2B5EF4-FFF2-40B4-BE49-F238E27FC236}">
                <a16:creationId xmlns:a16="http://schemas.microsoft.com/office/drawing/2014/main" id="{35A98ADD-E85C-1F17-AB53-30383399A8C4}"/>
              </a:ext>
            </a:extLst>
          </p:cNvPr>
          <p:cNvPicPr>
            <a:picLocks noChangeAspect="1"/>
          </p:cNvPicPr>
          <p:nvPr/>
        </p:nvPicPr>
        <p:blipFill>
          <a:blip r:embed="rId32"/>
          <a:stretch>
            <a:fillRect/>
          </a:stretch>
        </p:blipFill>
        <p:spPr>
          <a:xfrm>
            <a:off x="4132863" y="3723046"/>
            <a:ext cx="942780" cy="942780"/>
          </a:xfrm>
          <a:prstGeom prst="rect">
            <a:avLst/>
          </a:prstGeom>
        </p:spPr>
      </p:pic>
      <p:pic>
        <p:nvPicPr>
          <p:cNvPr id="271" name="Picture 270" descr="A blue clock with arrows pointing to the left&#10;&#10;Description automatically generated">
            <a:extLst>
              <a:ext uri="{FF2B5EF4-FFF2-40B4-BE49-F238E27FC236}">
                <a16:creationId xmlns:a16="http://schemas.microsoft.com/office/drawing/2014/main" id="{F4821A8D-E2B3-CF07-1619-A692E954A469}"/>
              </a:ext>
            </a:extLst>
          </p:cNvPr>
          <p:cNvPicPr>
            <a:picLocks noChangeAspect="1"/>
          </p:cNvPicPr>
          <p:nvPr/>
        </p:nvPicPr>
        <p:blipFill>
          <a:blip r:embed="rId33"/>
          <a:stretch>
            <a:fillRect/>
          </a:stretch>
        </p:blipFill>
        <p:spPr>
          <a:xfrm>
            <a:off x="6491644" y="2724710"/>
            <a:ext cx="942780" cy="942780"/>
          </a:xfrm>
          <a:prstGeom prst="rect">
            <a:avLst/>
          </a:prstGeom>
        </p:spPr>
      </p:pic>
      <p:pic>
        <p:nvPicPr>
          <p:cNvPr id="272" name="Picture 271" descr="A blue line drawing of a computer screen&#10;&#10;Description automatically generated">
            <a:extLst>
              <a:ext uri="{FF2B5EF4-FFF2-40B4-BE49-F238E27FC236}">
                <a16:creationId xmlns:a16="http://schemas.microsoft.com/office/drawing/2014/main" id="{7B9602DF-1975-2198-D270-580F33C63688}"/>
              </a:ext>
            </a:extLst>
          </p:cNvPr>
          <p:cNvPicPr>
            <a:picLocks noChangeAspect="1"/>
          </p:cNvPicPr>
          <p:nvPr/>
        </p:nvPicPr>
        <p:blipFill>
          <a:blip r:embed="rId34"/>
          <a:stretch>
            <a:fillRect/>
          </a:stretch>
        </p:blipFill>
        <p:spPr>
          <a:xfrm>
            <a:off x="5436689" y="2835535"/>
            <a:ext cx="942780" cy="942780"/>
          </a:xfrm>
          <a:prstGeom prst="rect">
            <a:avLst/>
          </a:prstGeom>
        </p:spPr>
      </p:pic>
      <p:pic>
        <p:nvPicPr>
          <p:cNvPr id="273" name="Picture 272" descr="A blue line drawing of a cloud computing network&#10;&#10;Description automatically generated">
            <a:extLst>
              <a:ext uri="{FF2B5EF4-FFF2-40B4-BE49-F238E27FC236}">
                <a16:creationId xmlns:a16="http://schemas.microsoft.com/office/drawing/2014/main" id="{24C3BCBE-F00F-CE08-32E6-2504E673C0AD}"/>
              </a:ext>
            </a:extLst>
          </p:cNvPr>
          <p:cNvPicPr>
            <a:picLocks noChangeAspect="1"/>
          </p:cNvPicPr>
          <p:nvPr/>
        </p:nvPicPr>
        <p:blipFill>
          <a:blip r:embed="rId35"/>
          <a:stretch>
            <a:fillRect/>
          </a:stretch>
        </p:blipFill>
        <p:spPr>
          <a:xfrm>
            <a:off x="1667070" y="1749321"/>
            <a:ext cx="942780" cy="942780"/>
          </a:xfrm>
          <a:prstGeom prst="rect">
            <a:avLst/>
          </a:prstGeom>
        </p:spPr>
      </p:pic>
      <p:pic>
        <p:nvPicPr>
          <p:cNvPr id="275" name="Picture 274" descr="A blue line drawing of a medical chart&#10;&#10;Description automatically generated">
            <a:extLst>
              <a:ext uri="{FF2B5EF4-FFF2-40B4-BE49-F238E27FC236}">
                <a16:creationId xmlns:a16="http://schemas.microsoft.com/office/drawing/2014/main" id="{5EABDBF4-5A78-99B0-F7A5-F0D8AEA3A31B}"/>
              </a:ext>
            </a:extLst>
          </p:cNvPr>
          <p:cNvPicPr>
            <a:picLocks noChangeAspect="1"/>
          </p:cNvPicPr>
          <p:nvPr/>
        </p:nvPicPr>
        <p:blipFill>
          <a:blip r:embed="rId36"/>
          <a:stretch>
            <a:fillRect/>
          </a:stretch>
        </p:blipFill>
        <p:spPr>
          <a:xfrm>
            <a:off x="7894333" y="1901421"/>
            <a:ext cx="647206" cy="672236"/>
          </a:xfrm>
          <a:prstGeom prst="rect">
            <a:avLst/>
          </a:prstGeom>
        </p:spPr>
      </p:pic>
      <p:pic>
        <p:nvPicPr>
          <p:cNvPr id="277" name="Picture 276" descr="A blue and black medical form&#10;&#10;Description automatically generated">
            <a:extLst>
              <a:ext uri="{FF2B5EF4-FFF2-40B4-BE49-F238E27FC236}">
                <a16:creationId xmlns:a16="http://schemas.microsoft.com/office/drawing/2014/main" id="{37D2AFEC-C675-4E34-2D30-84C50691806B}"/>
              </a:ext>
            </a:extLst>
          </p:cNvPr>
          <p:cNvPicPr>
            <a:picLocks noChangeAspect="1"/>
          </p:cNvPicPr>
          <p:nvPr/>
        </p:nvPicPr>
        <p:blipFill>
          <a:blip r:embed="rId37"/>
          <a:stretch>
            <a:fillRect/>
          </a:stretch>
        </p:blipFill>
        <p:spPr>
          <a:xfrm>
            <a:off x="6833784" y="1644364"/>
            <a:ext cx="575670" cy="983669"/>
          </a:xfrm>
          <a:prstGeom prst="rect">
            <a:avLst/>
          </a:prstGeom>
        </p:spPr>
      </p:pic>
    </p:spTree>
    <p:extLst>
      <p:ext uri="{BB962C8B-B14F-4D97-AF65-F5344CB8AC3E}">
        <p14:creationId xmlns:p14="http://schemas.microsoft.com/office/powerpoint/2010/main" val="247926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2C57B-65F3-6B18-09EE-823FF1C9E21C}"/>
              </a:ext>
            </a:extLst>
          </p:cNvPr>
          <p:cNvSpPr>
            <a:spLocks noGrp="1"/>
          </p:cNvSpPr>
          <p:nvPr>
            <p:ph type="body" sz="quarter" idx="10"/>
          </p:nvPr>
        </p:nvSpPr>
        <p:spPr/>
        <p:txBody>
          <a:bodyPr/>
          <a:lstStyle/>
          <a:p>
            <a:r>
              <a:rPr lang="en-US"/>
              <a:t>Stakeholder Involvement</a:t>
            </a:r>
          </a:p>
        </p:txBody>
      </p:sp>
      <p:sp>
        <p:nvSpPr>
          <p:cNvPr id="4" name="Slide Number Placeholder 3">
            <a:extLst>
              <a:ext uri="{FF2B5EF4-FFF2-40B4-BE49-F238E27FC236}">
                <a16:creationId xmlns:a16="http://schemas.microsoft.com/office/drawing/2014/main" id="{E1F333E0-91A8-A844-EB61-EBF24C721089}"/>
              </a:ext>
            </a:extLst>
          </p:cNvPr>
          <p:cNvSpPr>
            <a:spLocks noGrp="1"/>
          </p:cNvSpPr>
          <p:nvPr>
            <p:ph type="sldNum" sz="quarter" idx="14"/>
          </p:nvPr>
        </p:nvSpPr>
        <p:spPr/>
        <p:txBody>
          <a:bodyPr/>
          <a:lstStyle/>
          <a:p>
            <a:fld id="{C0D0E87D-399F-EB4E-BCA3-C2811CAA7645}" type="slidenum">
              <a:rPr lang="en-US" smtClean="0"/>
              <a:pPr/>
              <a:t>9</a:t>
            </a:fld>
            <a:endParaRPr lang="en-US"/>
          </a:p>
        </p:txBody>
      </p:sp>
      <p:sp>
        <p:nvSpPr>
          <p:cNvPr id="3" name="Text Placeholder 4">
            <a:extLst>
              <a:ext uri="{FF2B5EF4-FFF2-40B4-BE49-F238E27FC236}">
                <a16:creationId xmlns:a16="http://schemas.microsoft.com/office/drawing/2014/main" id="{76F75060-B0C7-A531-DD93-FD02D257AEF8}"/>
              </a:ext>
            </a:extLst>
          </p:cNvPr>
          <p:cNvSpPr txBox="1">
            <a:spLocks/>
          </p:cNvSpPr>
          <p:nvPr/>
        </p:nvSpPr>
        <p:spPr>
          <a:xfrm>
            <a:off x="457200" y="1299411"/>
            <a:ext cx="11217729" cy="5016758"/>
          </a:xfrm>
          <a:prstGeom prst="rect">
            <a:avLst/>
          </a:prstGeom>
        </p:spPr>
        <p:txBody>
          <a:bodyPr vert="horz" wrap="square" lIns="91440" tIns="45720" rIns="91440" bIns="45720" rtlCol="0" anchor="t">
            <a:spAutoFit/>
          </a:bodyPr>
          <a:lstStyle>
            <a:lvl1pPr marL="0" indent="0" algn="l" defTabSz="1097280" rtl="0" eaLnBrk="1" latinLnBrk="0" hangingPunct="1">
              <a:lnSpc>
                <a:spcPct val="100000"/>
              </a:lnSpc>
              <a:spcBef>
                <a:spcPts val="1200"/>
              </a:spcBef>
              <a:buClr>
                <a:schemeClr val="accent1"/>
              </a:buClr>
              <a:buFont typeface="Arial" panose="020B0604020202020204" pitchFamily="34" charset="0"/>
              <a:buNone/>
              <a:defRPr sz="1800" b="0" i="0" kern="1200">
                <a:solidFill>
                  <a:srgbClr val="0A2240"/>
                </a:solidFill>
                <a:latin typeface="Arial Nova Light" panose="020B0304020202020204" pitchFamily="34" charset="0"/>
                <a:ea typeface="+mn-ea"/>
                <a:cs typeface="+mn-cs"/>
              </a:defRPr>
            </a:lvl1pPr>
            <a:lvl2pPr marL="548640" indent="0" algn="l" defTabSz="1097280" rtl="0" eaLnBrk="1" latinLnBrk="0" hangingPunct="1">
              <a:lnSpc>
                <a:spcPct val="90000"/>
              </a:lnSpc>
              <a:spcBef>
                <a:spcPts val="600"/>
              </a:spcBef>
              <a:buClr>
                <a:schemeClr val="accent1"/>
              </a:buClr>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097280" indent="0" algn="l" defTabSz="1097280" rtl="0" eaLnBrk="1" latinLnBrk="0" hangingPunct="1">
              <a:lnSpc>
                <a:spcPct val="90000"/>
              </a:lnSpc>
              <a:spcBef>
                <a:spcPts val="600"/>
              </a:spcBef>
              <a:buClr>
                <a:schemeClr val="accent1"/>
              </a:buClr>
              <a:buFont typeface="Arial" panose="020B0604020202020204" pitchFamily="34" charset="0"/>
              <a:buNone/>
              <a:defRPr sz="1800" b="0" i="0" kern="1200">
                <a:solidFill>
                  <a:schemeClr val="tx1"/>
                </a:solidFill>
                <a:latin typeface="Arial Nova Light" panose="020B0304020202020204" pitchFamily="34" charset="0"/>
                <a:ea typeface="+mn-ea"/>
                <a:cs typeface="+mn-cs"/>
              </a:defRPr>
            </a:lvl3pPr>
            <a:lvl4pPr marL="1645920" indent="0" algn="l" defTabSz="1097280" rtl="0" eaLnBrk="1" latinLnBrk="0" hangingPunct="1">
              <a:lnSpc>
                <a:spcPct val="90000"/>
              </a:lnSpc>
              <a:spcBef>
                <a:spcPts val="600"/>
              </a:spcBef>
              <a:buClr>
                <a:schemeClr val="accent1"/>
              </a:buClr>
              <a:buFont typeface="Arial" panose="020B0604020202020204" pitchFamily="34" charset="0"/>
              <a:buNone/>
              <a:defRPr sz="1600" b="0" i="0" kern="1200">
                <a:solidFill>
                  <a:schemeClr val="tx1"/>
                </a:solidFill>
                <a:latin typeface="Arial Nova Light" panose="020B0304020202020204" pitchFamily="34" charset="0"/>
                <a:ea typeface="+mn-ea"/>
                <a:cs typeface="+mn-cs"/>
              </a:defRPr>
            </a:lvl4pPr>
            <a:lvl5pPr marL="2194560" indent="0" algn="l" defTabSz="1097280" rtl="0" eaLnBrk="1" latinLnBrk="0" hangingPunct="1">
              <a:lnSpc>
                <a:spcPct val="90000"/>
              </a:lnSpc>
              <a:spcBef>
                <a:spcPts val="600"/>
              </a:spcBef>
              <a:buClr>
                <a:schemeClr val="accent1"/>
              </a:buClr>
              <a:buFont typeface="Arial" panose="020B0604020202020204" pitchFamily="34" charset="0"/>
              <a:buNone/>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Aft>
                <a:spcPts val="600"/>
              </a:spcAft>
            </a:pPr>
            <a:r>
              <a:rPr lang="en" sz="2400" b="1">
                <a:solidFill>
                  <a:schemeClr val="tx1"/>
                </a:solidFill>
                <a:latin typeface="Arial Nova"/>
              </a:rPr>
              <a:t>Why? </a:t>
            </a:r>
            <a:r>
              <a:rPr lang="en" sz="2400">
                <a:solidFill>
                  <a:schemeClr val="tx1"/>
                </a:solidFill>
                <a:latin typeface="Arial Nova"/>
              </a:rPr>
              <a:t>Involving stakeholders in the change process helps them understand the shared vision and how the project will affect them, making individuals more likely to be invested - </a:t>
            </a:r>
            <a:r>
              <a:rPr lang="en" sz="2400" b="1">
                <a:solidFill>
                  <a:schemeClr val="tx1"/>
                </a:solidFill>
                <a:latin typeface="Arial Nova"/>
              </a:rPr>
              <a:t>this minimizes risk and resistance.</a:t>
            </a:r>
            <a:endParaRPr lang="en" sz="2800" b="1">
              <a:solidFill>
                <a:schemeClr val="tx1"/>
              </a:solidFill>
              <a:latin typeface="Arial Nova"/>
            </a:endParaRPr>
          </a:p>
          <a:p>
            <a:pPr lvl="0" indent="0" algn="l">
              <a:spcBef>
                <a:spcPts val="0"/>
              </a:spcBef>
              <a:spcAft>
                <a:spcPts val="600"/>
              </a:spcAft>
              <a:buNone/>
            </a:pPr>
            <a:endParaRPr lang="en" sz="2400">
              <a:solidFill>
                <a:schemeClr val="tx1"/>
              </a:solidFill>
              <a:latin typeface="Arial Nova" panose="020B0504020202020204" pitchFamily="34" charset="0"/>
            </a:endParaRPr>
          </a:p>
          <a:p>
            <a:pPr marL="285750" indent="-285750">
              <a:spcAft>
                <a:spcPts val="600"/>
              </a:spcAft>
              <a:buChar char="•"/>
            </a:pPr>
            <a:r>
              <a:rPr lang="en" sz="2400">
                <a:solidFill>
                  <a:schemeClr val="tx1"/>
                </a:solidFill>
                <a:latin typeface="Arial Nova"/>
              </a:rPr>
              <a:t>Stakeholders determine whether the changes introduced will last or not.</a:t>
            </a:r>
          </a:p>
          <a:p>
            <a:pPr marL="285750" indent="-285750">
              <a:spcAft>
                <a:spcPts val="600"/>
              </a:spcAft>
              <a:buChar char="•"/>
            </a:pPr>
            <a:r>
              <a:rPr lang="en" sz="2400">
                <a:solidFill>
                  <a:schemeClr val="tx1"/>
                </a:solidFill>
                <a:latin typeface="Arial Nova"/>
              </a:rPr>
              <a:t>If the adoption of the project deliverables is poor and perceived unfavorably, the project can be considered a failure.</a:t>
            </a:r>
            <a:endParaRPr lang="en-US" sz="1800">
              <a:solidFill>
                <a:schemeClr val="tx1"/>
              </a:solidFill>
              <a:latin typeface="Arial Nova"/>
            </a:endParaRPr>
          </a:p>
          <a:p>
            <a:pPr marL="285750" indent="-285750">
              <a:spcAft>
                <a:spcPts val="600"/>
              </a:spcAft>
              <a:buChar char="•"/>
            </a:pPr>
            <a:r>
              <a:rPr lang="en" sz="2400">
                <a:solidFill>
                  <a:schemeClr val="tx1"/>
                </a:solidFill>
                <a:latin typeface="Arial Nova"/>
                <a:ea typeface="Roboto"/>
                <a:cs typeface="Roboto"/>
              </a:rPr>
              <a:t>Regularly engage various stakeholders throughout the project life cycle.</a:t>
            </a:r>
          </a:p>
          <a:p>
            <a:pPr marL="285750" indent="-285750">
              <a:spcAft>
                <a:spcPts val="600"/>
              </a:spcAft>
              <a:buChar char="•"/>
            </a:pPr>
            <a:r>
              <a:rPr lang="en" sz="2400">
                <a:solidFill>
                  <a:schemeClr val="tx1"/>
                </a:solidFill>
                <a:latin typeface="Arial Nova"/>
                <a:ea typeface="Roboto"/>
                <a:cs typeface="Roboto"/>
              </a:rPr>
              <a:t>Understand stakeholder needs and expectations.</a:t>
            </a:r>
          </a:p>
          <a:p>
            <a:pPr marL="285750" indent="-285750">
              <a:spcAft>
                <a:spcPts val="600"/>
              </a:spcAft>
              <a:buChar char="•"/>
            </a:pPr>
            <a:r>
              <a:rPr lang="en" sz="2400">
                <a:solidFill>
                  <a:schemeClr val="tx1"/>
                </a:solidFill>
                <a:latin typeface="Arial Nova"/>
                <a:ea typeface="Roboto"/>
                <a:cs typeface="Roboto"/>
              </a:rPr>
              <a:t>Communicate early and often. </a:t>
            </a:r>
          </a:p>
        </p:txBody>
      </p:sp>
    </p:spTree>
    <p:extLst>
      <p:ext uri="{BB962C8B-B14F-4D97-AF65-F5344CB8AC3E}">
        <p14:creationId xmlns:p14="http://schemas.microsoft.com/office/powerpoint/2010/main" val="11245057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99FA5F-CD20-821F-136A-BEC5E0989B1D}"/>
              </a:ext>
            </a:extLst>
          </p:cNvPr>
          <p:cNvSpPr>
            <a:spLocks noGrp="1"/>
          </p:cNvSpPr>
          <p:nvPr>
            <p:ph type="sldNum" sz="quarter" idx="4294967295"/>
          </p:nvPr>
        </p:nvSpPr>
        <p:spPr>
          <a:xfrm>
            <a:off x="13990638" y="7791450"/>
            <a:ext cx="639762" cy="438150"/>
          </a:xfrm>
        </p:spPr>
        <p:txBody>
          <a:bodyPr/>
          <a:lstStyle/>
          <a:p>
            <a:fld id="{C0D0E87D-399F-EB4E-BCA3-C2811CAA7645}" type="slidenum">
              <a:rPr lang="en-US" smtClean="0"/>
              <a:pPr/>
              <a:t>90</a:t>
            </a:fld>
            <a:endParaRPr lang="en-US"/>
          </a:p>
        </p:txBody>
      </p:sp>
      <p:pic>
        <p:nvPicPr>
          <p:cNvPr id="6" name="Picture 5" descr="A white logo with lines and dots&#10;&#10;Description automatically generated">
            <a:extLst>
              <a:ext uri="{FF2B5EF4-FFF2-40B4-BE49-F238E27FC236}">
                <a16:creationId xmlns:a16="http://schemas.microsoft.com/office/drawing/2014/main" id="{67337B7C-F6D5-0186-80AF-642276E4D8E0}"/>
              </a:ext>
            </a:extLst>
          </p:cNvPr>
          <p:cNvPicPr>
            <a:picLocks noChangeAspect="1"/>
          </p:cNvPicPr>
          <p:nvPr/>
        </p:nvPicPr>
        <p:blipFill>
          <a:blip r:embed="rId2"/>
          <a:stretch>
            <a:fillRect/>
          </a:stretch>
        </p:blipFill>
        <p:spPr>
          <a:xfrm>
            <a:off x="2287148" y="1814802"/>
            <a:ext cx="942780" cy="942780"/>
          </a:xfrm>
          <a:prstGeom prst="rect">
            <a:avLst/>
          </a:prstGeom>
        </p:spPr>
      </p:pic>
      <p:pic>
        <p:nvPicPr>
          <p:cNvPr id="12" name="Picture 11" descr="A white line drawing of a cloud&#10;&#10;Description automatically generated">
            <a:extLst>
              <a:ext uri="{FF2B5EF4-FFF2-40B4-BE49-F238E27FC236}">
                <a16:creationId xmlns:a16="http://schemas.microsoft.com/office/drawing/2014/main" id="{85EB1021-7EA8-48FC-238B-B51AD1D766A0}"/>
              </a:ext>
            </a:extLst>
          </p:cNvPr>
          <p:cNvPicPr>
            <a:picLocks noChangeAspect="1"/>
          </p:cNvPicPr>
          <p:nvPr/>
        </p:nvPicPr>
        <p:blipFill>
          <a:blip r:embed="rId3"/>
          <a:stretch>
            <a:fillRect/>
          </a:stretch>
        </p:blipFill>
        <p:spPr>
          <a:xfrm>
            <a:off x="3216135" y="1814802"/>
            <a:ext cx="942780" cy="942780"/>
          </a:xfrm>
          <a:prstGeom prst="rect">
            <a:avLst/>
          </a:prstGeom>
        </p:spPr>
      </p:pic>
      <p:pic>
        <p:nvPicPr>
          <p:cNvPr id="18" name="Picture 17" descr="A white line drawing of a cloud computing network&#10;&#10;Description automatically generated">
            <a:extLst>
              <a:ext uri="{FF2B5EF4-FFF2-40B4-BE49-F238E27FC236}">
                <a16:creationId xmlns:a16="http://schemas.microsoft.com/office/drawing/2014/main" id="{BE0AFC04-AF95-BEB8-78E8-0B8A48730ED9}"/>
              </a:ext>
            </a:extLst>
          </p:cNvPr>
          <p:cNvPicPr>
            <a:picLocks noChangeAspect="1"/>
          </p:cNvPicPr>
          <p:nvPr/>
        </p:nvPicPr>
        <p:blipFill>
          <a:blip r:embed="rId4"/>
          <a:stretch>
            <a:fillRect/>
          </a:stretch>
        </p:blipFill>
        <p:spPr>
          <a:xfrm>
            <a:off x="4145122" y="1814802"/>
            <a:ext cx="942780" cy="942780"/>
          </a:xfrm>
          <a:prstGeom prst="rect">
            <a:avLst/>
          </a:prstGeom>
        </p:spPr>
      </p:pic>
      <p:pic>
        <p:nvPicPr>
          <p:cNvPr id="24" name="Picture 23" descr="A finger touching a gear&#10;&#10;Description automatically generated">
            <a:extLst>
              <a:ext uri="{FF2B5EF4-FFF2-40B4-BE49-F238E27FC236}">
                <a16:creationId xmlns:a16="http://schemas.microsoft.com/office/drawing/2014/main" id="{5113AF2C-72BC-B727-1116-73D77A21EB36}"/>
              </a:ext>
            </a:extLst>
          </p:cNvPr>
          <p:cNvPicPr>
            <a:picLocks noChangeAspect="1"/>
          </p:cNvPicPr>
          <p:nvPr/>
        </p:nvPicPr>
        <p:blipFill>
          <a:blip r:embed="rId5"/>
          <a:stretch>
            <a:fillRect/>
          </a:stretch>
        </p:blipFill>
        <p:spPr>
          <a:xfrm>
            <a:off x="5074109" y="1814802"/>
            <a:ext cx="942780" cy="942780"/>
          </a:xfrm>
          <a:prstGeom prst="rect">
            <a:avLst/>
          </a:prstGeom>
        </p:spPr>
      </p:pic>
      <p:pic>
        <p:nvPicPr>
          <p:cNvPr id="30" name="Picture 29" descr="A white line drawing of a person in a circle&#10;&#10;Description automatically generated">
            <a:extLst>
              <a:ext uri="{FF2B5EF4-FFF2-40B4-BE49-F238E27FC236}">
                <a16:creationId xmlns:a16="http://schemas.microsoft.com/office/drawing/2014/main" id="{15EE4472-FB6F-C4B0-3ED2-5E9DEAEF2A00}"/>
              </a:ext>
            </a:extLst>
          </p:cNvPr>
          <p:cNvPicPr>
            <a:picLocks noChangeAspect="1"/>
          </p:cNvPicPr>
          <p:nvPr/>
        </p:nvPicPr>
        <p:blipFill>
          <a:blip r:embed="rId6"/>
          <a:stretch>
            <a:fillRect/>
          </a:stretch>
        </p:blipFill>
        <p:spPr>
          <a:xfrm>
            <a:off x="6003096" y="1814802"/>
            <a:ext cx="942780" cy="942780"/>
          </a:xfrm>
          <a:prstGeom prst="rect">
            <a:avLst/>
          </a:prstGeom>
        </p:spPr>
      </p:pic>
      <p:pic>
        <p:nvPicPr>
          <p:cNvPr id="36" name="Picture 35" descr="A white line drawing of a globe and handshake&#10;&#10;Description automatically generated">
            <a:extLst>
              <a:ext uri="{FF2B5EF4-FFF2-40B4-BE49-F238E27FC236}">
                <a16:creationId xmlns:a16="http://schemas.microsoft.com/office/drawing/2014/main" id="{52D4BC6A-310D-52CA-A8D9-DE8CB92E92D6}"/>
              </a:ext>
            </a:extLst>
          </p:cNvPr>
          <p:cNvPicPr>
            <a:picLocks noChangeAspect="1"/>
          </p:cNvPicPr>
          <p:nvPr/>
        </p:nvPicPr>
        <p:blipFill>
          <a:blip r:embed="rId7"/>
          <a:stretch>
            <a:fillRect/>
          </a:stretch>
        </p:blipFill>
        <p:spPr>
          <a:xfrm>
            <a:off x="6932083" y="1814802"/>
            <a:ext cx="942780" cy="942780"/>
          </a:xfrm>
          <a:prstGeom prst="rect">
            <a:avLst/>
          </a:prstGeom>
        </p:spPr>
      </p:pic>
      <p:pic>
        <p:nvPicPr>
          <p:cNvPr id="42" name="Picture 41" descr="A group of people in a row&#10;&#10;Description automatically generated">
            <a:extLst>
              <a:ext uri="{FF2B5EF4-FFF2-40B4-BE49-F238E27FC236}">
                <a16:creationId xmlns:a16="http://schemas.microsoft.com/office/drawing/2014/main" id="{7E49C6E9-B76F-C3F1-409F-6878F6257DE9}"/>
              </a:ext>
            </a:extLst>
          </p:cNvPr>
          <p:cNvPicPr>
            <a:picLocks noChangeAspect="1"/>
          </p:cNvPicPr>
          <p:nvPr/>
        </p:nvPicPr>
        <p:blipFill>
          <a:blip r:embed="rId8"/>
          <a:stretch>
            <a:fillRect/>
          </a:stretch>
        </p:blipFill>
        <p:spPr>
          <a:xfrm>
            <a:off x="7861070" y="1814802"/>
            <a:ext cx="942780" cy="942780"/>
          </a:xfrm>
          <a:prstGeom prst="rect">
            <a:avLst/>
          </a:prstGeom>
        </p:spPr>
      </p:pic>
      <p:pic>
        <p:nvPicPr>
          <p:cNvPr id="48" name="Picture 47" descr="A white line drawing of a graph and magnifying glass&#10;&#10;Description automatically generated">
            <a:extLst>
              <a:ext uri="{FF2B5EF4-FFF2-40B4-BE49-F238E27FC236}">
                <a16:creationId xmlns:a16="http://schemas.microsoft.com/office/drawing/2014/main" id="{1654DCE2-AA85-2AAC-E71E-7E19C5A2A65D}"/>
              </a:ext>
            </a:extLst>
          </p:cNvPr>
          <p:cNvPicPr>
            <a:picLocks noChangeAspect="1"/>
          </p:cNvPicPr>
          <p:nvPr/>
        </p:nvPicPr>
        <p:blipFill>
          <a:blip r:embed="rId9"/>
          <a:stretch>
            <a:fillRect/>
          </a:stretch>
        </p:blipFill>
        <p:spPr>
          <a:xfrm>
            <a:off x="8790057" y="1814802"/>
            <a:ext cx="942780" cy="942780"/>
          </a:xfrm>
          <a:prstGeom prst="rect">
            <a:avLst/>
          </a:prstGeom>
        </p:spPr>
      </p:pic>
      <p:pic>
        <p:nvPicPr>
          <p:cNvPr id="54" name="Picture 53" descr="A white line on a black background&#10;&#10;Description automatically generated">
            <a:extLst>
              <a:ext uri="{FF2B5EF4-FFF2-40B4-BE49-F238E27FC236}">
                <a16:creationId xmlns:a16="http://schemas.microsoft.com/office/drawing/2014/main" id="{CB213875-1E79-9223-891C-7271E215EA8A}"/>
              </a:ext>
            </a:extLst>
          </p:cNvPr>
          <p:cNvPicPr>
            <a:picLocks noChangeAspect="1"/>
          </p:cNvPicPr>
          <p:nvPr/>
        </p:nvPicPr>
        <p:blipFill>
          <a:blip r:embed="rId10"/>
          <a:stretch>
            <a:fillRect/>
          </a:stretch>
        </p:blipFill>
        <p:spPr>
          <a:xfrm>
            <a:off x="4243749" y="5001665"/>
            <a:ext cx="942780" cy="942780"/>
          </a:xfrm>
          <a:prstGeom prst="rect">
            <a:avLst/>
          </a:prstGeom>
        </p:spPr>
      </p:pic>
      <p:pic>
        <p:nvPicPr>
          <p:cNvPr id="60" name="Picture 59" descr="A white line drawing of a gear&#10;&#10;Description automatically generated">
            <a:extLst>
              <a:ext uri="{FF2B5EF4-FFF2-40B4-BE49-F238E27FC236}">
                <a16:creationId xmlns:a16="http://schemas.microsoft.com/office/drawing/2014/main" id="{BC310927-A895-B4C2-156E-6CE9912F91B5}"/>
              </a:ext>
            </a:extLst>
          </p:cNvPr>
          <p:cNvPicPr>
            <a:picLocks noChangeAspect="1"/>
          </p:cNvPicPr>
          <p:nvPr/>
        </p:nvPicPr>
        <p:blipFill>
          <a:blip r:embed="rId11"/>
          <a:stretch>
            <a:fillRect/>
          </a:stretch>
        </p:blipFill>
        <p:spPr>
          <a:xfrm>
            <a:off x="6128801" y="5001665"/>
            <a:ext cx="942780" cy="942780"/>
          </a:xfrm>
          <a:prstGeom prst="rect">
            <a:avLst/>
          </a:prstGeom>
        </p:spPr>
      </p:pic>
      <p:pic>
        <p:nvPicPr>
          <p:cNvPr id="66" name="Picture 65" descr="A white clock with a black background&#10;&#10;Description automatically generated">
            <a:extLst>
              <a:ext uri="{FF2B5EF4-FFF2-40B4-BE49-F238E27FC236}">
                <a16:creationId xmlns:a16="http://schemas.microsoft.com/office/drawing/2014/main" id="{5942CF57-7FA7-2A07-BD65-8D80C4E7AC84}"/>
              </a:ext>
            </a:extLst>
          </p:cNvPr>
          <p:cNvPicPr>
            <a:picLocks noChangeAspect="1"/>
          </p:cNvPicPr>
          <p:nvPr/>
        </p:nvPicPr>
        <p:blipFill>
          <a:blip r:embed="rId12"/>
          <a:stretch>
            <a:fillRect/>
          </a:stretch>
        </p:blipFill>
        <p:spPr>
          <a:xfrm>
            <a:off x="9859871" y="3828305"/>
            <a:ext cx="942780" cy="942780"/>
          </a:xfrm>
          <a:prstGeom prst="rect">
            <a:avLst/>
          </a:prstGeom>
        </p:spPr>
      </p:pic>
      <p:pic>
        <p:nvPicPr>
          <p:cNvPr id="72" name="Picture 71" descr="A white line drawing of a computer screen&#10;&#10;Description automatically generated">
            <a:extLst>
              <a:ext uri="{FF2B5EF4-FFF2-40B4-BE49-F238E27FC236}">
                <a16:creationId xmlns:a16="http://schemas.microsoft.com/office/drawing/2014/main" id="{1BAC16C5-F729-9C36-004A-C46773F918DA}"/>
              </a:ext>
            </a:extLst>
          </p:cNvPr>
          <p:cNvPicPr>
            <a:picLocks noChangeAspect="1"/>
          </p:cNvPicPr>
          <p:nvPr/>
        </p:nvPicPr>
        <p:blipFill>
          <a:blip r:embed="rId13"/>
          <a:stretch>
            <a:fillRect/>
          </a:stretch>
        </p:blipFill>
        <p:spPr>
          <a:xfrm>
            <a:off x="3759074" y="2858560"/>
            <a:ext cx="942780" cy="942780"/>
          </a:xfrm>
          <a:prstGeom prst="rect">
            <a:avLst/>
          </a:prstGeom>
        </p:spPr>
      </p:pic>
      <p:pic>
        <p:nvPicPr>
          <p:cNvPr id="76" name="Picture 75" descr="A white line drawing of a graph and clock&#10;&#10;Description automatically generated">
            <a:extLst>
              <a:ext uri="{FF2B5EF4-FFF2-40B4-BE49-F238E27FC236}">
                <a16:creationId xmlns:a16="http://schemas.microsoft.com/office/drawing/2014/main" id="{8ABA735D-9A4C-F764-5D09-6542ED9A00AA}"/>
              </a:ext>
            </a:extLst>
          </p:cNvPr>
          <p:cNvPicPr>
            <a:picLocks noChangeAspect="1"/>
          </p:cNvPicPr>
          <p:nvPr/>
        </p:nvPicPr>
        <p:blipFill>
          <a:blip r:embed="rId14"/>
          <a:stretch>
            <a:fillRect/>
          </a:stretch>
        </p:blipFill>
        <p:spPr>
          <a:xfrm>
            <a:off x="2285710" y="2936212"/>
            <a:ext cx="942780" cy="942780"/>
          </a:xfrm>
          <a:prstGeom prst="rect">
            <a:avLst/>
          </a:prstGeom>
        </p:spPr>
      </p:pic>
      <p:pic>
        <p:nvPicPr>
          <p:cNvPr id="78" name="Picture 77" descr="A white line drawing of a gavel and a document&#10;&#10;Description automatically generated">
            <a:extLst>
              <a:ext uri="{FF2B5EF4-FFF2-40B4-BE49-F238E27FC236}">
                <a16:creationId xmlns:a16="http://schemas.microsoft.com/office/drawing/2014/main" id="{93DF279B-F296-12BA-5D79-5FEBEAAE37B5}"/>
              </a:ext>
            </a:extLst>
          </p:cNvPr>
          <p:cNvPicPr>
            <a:picLocks noChangeAspect="1"/>
          </p:cNvPicPr>
          <p:nvPr/>
        </p:nvPicPr>
        <p:blipFill>
          <a:blip r:embed="rId15"/>
          <a:stretch>
            <a:fillRect/>
          </a:stretch>
        </p:blipFill>
        <p:spPr>
          <a:xfrm>
            <a:off x="2275132" y="4036625"/>
            <a:ext cx="942780" cy="942780"/>
          </a:xfrm>
          <a:prstGeom prst="rect">
            <a:avLst/>
          </a:prstGeom>
        </p:spPr>
      </p:pic>
      <p:pic>
        <p:nvPicPr>
          <p:cNvPr id="80" name="Picture 79" descr="A white line drawing of a badge with ribbons&#10;&#10;Description automatically generated">
            <a:extLst>
              <a:ext uri="{FF2B5EF4-FFF2-40B4-BE49-F238E27FC236}">
                <a16:creationId xmlns:a16="http://schemas.microsoft.com/office/drawing/2014/main" id="{4A1C2C23-197C-3DA7-37DA-C40A2D1EA111}"/>
              </a:ext>
            </a:extLst>
          </p:cNvPr>
          <p:cNvPicPr>
            <a:picLocks noChangeAspect="1"/>
          </p:cNvPicPr>
          <p:nvPr/>
        </p:nvPicPr>
        <p:blipFill>
          <a:blip r:embed="rId16"/>
          <a:stretch>
            <a:fillRect/>
          </a:stretch>
        </p:blipFill>
        <p:spPr>
          <a:xfrm>
            <a:off x="4468182" y="2858560"/>
            <a:ext cx="942780" cy="942780"/>
          </a:xfrm>
          <a:prstGeom prst="rect">
            <a:avLst/>
          </a:prstGeom>
        </p:spPr>
      </p:pic>
      <p:pic>
        <p:nvPicPr>
          <p:cNvPr id="82" name="Picture 81" descr="A white line drawing of gears and arrows&#10;&#10;Description automatically generated">
            <a:extLst>
              <a:ext uri="{FF2B5EF4-FFF2-40B4-BE49-F238E27FC236}">
                <a16:creationId xmlns:a16="http://schemas.microsoft.com/office/drawing/2014/main" id="{F4810B8F-2966-A680-6F91-C3E6832863AA}"/>
              </a:ext>
            </a:extLst>
          </p:cNvPr>
          <p:cNvPicPr>
            <a:picLocks noChangeAspect="1"/>
          </p:cNvPicPr>
          <p:nvPr/>
        </p:nvPicPr>
        <p:blipFill>
          <a:blip r:embed="rId17"/>
          <a:stretch>
            <a:fillRect/>
          </a:stretch>
        </p:blipFill>
        <p:spPr>
          <a:xfrm>
            <a:off x="5579449" y="2858560"/>
            <a:ext cx="942780" cy="942780"/>
          </a:xfrm>
          <a:prstGeom prst="rect">
            <a:avLst/>
          </a:prstGeom>
        </p:spPr>
      </p:pic>
      <p:pic>
        <p:nvPicPr>
          <p:cNvPr id="84" name="Picture 83" descr="A computer with checklist on it&#10;&#10;Description automatically generated">
            <a:extLst>
              <a:ext uri="{FF2B5EF4-FFF2-40B4-BE49-F238E27FC236}">
                <a16:creationId xmlns:a16="http://schemas.microsoft.com/office/drawing/2014/main" id="{98AED330-6F81-ECDD-C541-2536888A80E1}"/>
              </a:ext>
            </a:extLst>
          </p:cNvPr>
          <p:cNvPicPr>
            <a:picLocks noChangeAspect="1"/>
          </p:cNvPicPr>
          <p:nvPr/>
        </p:nvPicPr>
        <p:blipFill>
          <a:blip r:embed="rId18"/>
          <a:stretch>
            <a:fillRect/>
          </a:stretch>
        </p:blipFill>
        <p:spPr>
          <a:xfrm>
            <a:off x="7777340" y="2802648"/>
            <a:ext cx="942780" cy="942780"/>
          </a:xfrm>
          <a:prstGeom prst="rect">
            <a:avLst/>
          </a:prstGeom>
        </p:spPr>
      </p:pic>
      <p:pic>
        <p:nvPicPr>
          <p:cNvPr id="86" name="Picture 85" descr="A white line drawing of a coin with arrows around it&#10;&#10;Description automatically generated">
            <a:extLst>
              <a:ext uri="{FF2B5EF4-FFF2-40B4-BE49-F238E27FC236}">
                <a16:creationId xmlns:a16="http://schemas.microsoft.com/office/drawing/2014/main" id="{B8576314-D6F8-437D-8734-9F847BEC610F}"/>
              </a:ext>
            </a:extLst>
          </p:cNvPr>
          <p:cNvPicPr>
            <a:picLocks noChangeAspect="1"/>
          </p:cNvPicPr>
          <p:nvPr/>
        </p:nvPicPr>
        <p:blipFill>
          <a:blip r:embed="rId19"/>
          <a:stretch>
            <a:fillRect/>
          </a:stretch>
        </p:blipFill>
        <p:spPr>
          <a:xfrm>
            <a:off x="6451017" y="2858560"/>
            <a:ext cx="942780" cy="942780"/>
          </a:xfrm>
          <a:prstGeom prst="rect">
            <a:avLst/>
          </a:prstGeom>
        </p:spPr>
      </p:pic>
      <p:pic>
        <p:nvPicPr>
          <p:cNvPr id="88" name="Picture 87" descr="A white line drawing of a medical chart&#10;&#10;Description automatically generated">
            <a:extLst>
              <a:ext uri="{FF2B5EF4-FFF2-40B4-BE49-F238E27FC236}">
                <a16:creationId xmlns:a16="http://schemas.microsoft.com/office/drawing/2014/main" id="{FFC28941-0F04-EA64-7BBB-20F5AB0D512F}"/>
              </a:ext>
            </a:extLst>
          </p:cNvPr>
          <p:cNvPicPr>
            <a:picLocks noChangeAspect="1"/>
          </p:cNvPicPr>
          <p:nvPr/>
        </p:nvPicPr>
        <p:blipFill>
          <a:blip r:embed="rId20"/>
          <a:stretch>
            <a:fillRect/>
          </a:stretch>
        </p:blipFill>
        <p:spPr>
          <a:xfrm>
            <a:off x="9656003" y="2802648"/>
            <a:ext cx="942780" cy="942780"/>
          </a:xfrm>
          <a:prstGeom prst="rect">
            <a:avLst/>
          </a:prstGeom>
        </p:spPr>
      </p:pic>
      <p:pic>
        <p:nvPicPr>
          <p:cNvPr id="90" name="Picture 89" descr="A white line drawing of a doctor on a cellphone&#10;&#10;Description automatically generated">
            <a:extLst>
              <a:ext uri="{FF2B5EF4-FFF2-40B4-BE49-F238E27FC236}">
                <a16:creationId xmlns:a16="http://schemas.microsoft.com/office/drawing/2014/main" id="{85D537A2-2277-F8F6-2B3A-39AA013CABEE}"/>
              </a:ext>
            </a:extLst>
          </p:cNvPr>
          <p:cNvPicPr>
            <a:picLocks noChangeAspect="1"/>
          </p:cNvPicPr>
          <p:nvPr/>
        </p:nvPicPr>
        <p:blipFill>
          <a:blip r:embed="rId21"/>
          <a:stretch>
            <a:fillRect/>
          </a:stretch>
        </p:blipFill>
        <p:spPr>
          <a:xfrm>
            <a:off x="8727016" y="2932119"/>
            <a:ext cx="942780" cy="942780"/>
          </a:xfrm>
          <a:prstGeom prst="rect">
            <a:avLst/>
          </a:prstGeom>
        </p:spPr>
      </p:pic>
      <p:pic>
        <p:nvPicPr>
          <p:cNvPr id="92" name="Picture 91" descr="A hand holding a heart with a dollar sign&#10;&#10;Description automatically generated">
            <a:extLst>
              <a:ext uri="{FF2B5EF4-FFF2-40B4-BE49-F238E27FC236}">
                <a16:creationId xmlns:a16="http://schemas.microsoft.com/office/drawing/2014/main" id="{C7C50972-CCF0-6E1F-64B7-4D24123F4144}"/>
              </a:ext>
            </a:extLst>
          </p:cNvPr>
          <p:cNvPicPr>
            <a:picLocks noChangeAspect="1"/>
          </p:cNvPicPr>
          <p:nvPr/>
        </p:nvPicPr>
        <p:blipFill>
          <a:blip r:embed="rId22"/>
          <a:stretch>
            <a:fillRect/>
          </a:stretch>
        </p:blipFill>
        <p:spPr>
          <a:xfrm>
            <a:off x="5186275" y="5001665"/>
            <a:ext cx="942780" cy="942780"/>
          </a:xfrm>
          <a:prstGeom prst="rect">
            <a:avLst/>
          </a:prstGeom>
        </p:spPr>
      </p:pic>
      <p:pic>
        <p:nvPicPr>
          <p:cNvPr id="94" name="Picture 93" descr="A white line drawing of a phone&#10;&#10;Description automatically generated">
            <a:extLst>
              <a:ext uri="{FF2B5EF4-FFF2-40B4-BE49-F238E27FC236}">
                <a16:creationId xmlns:a16="http://schemas.microsoft.com/office/drawing/2014/main" id="{9F06EF1D-4A10-E5F2-5F5A-DC1CF26038F5}"/>
              </a:ext>
            </a:extLst>
          </p:cNvPr>
          <p:cNvPicPr>
            <a:picLocks noChangeAspect="1"/>
          </p:cNvPicPr>
          <p:nvPr/>
        </p:nvPicPr>
        <p:blipFill>
          <a:blip r:embed="rId23"/>
          <a:stretch>
            <a:fillRect/>
          </a:stretch>
        </p:blipFill>
        <p:spPr>
          <a:xfrm>
            <a:off x="10661824" y="2746735"/>
            <a:ext cx="942780" cy="942780"/>
          </a:xfrm>
          <a:prstGeom prst="rect">
            <a:avLst/>
          </a:prstGeom>
        </p:spPr>
      </p:pic>
      <p:pic>
        <p:nvPicPr>
          <p:cNvPr id="96" name="Picture 95" descr="A white line drawing of a couple of people&#10;&#10;Description automatically generated">
            <a:extLst>
              <a:ext uri="{FF2B5EF4-FFF2-40B4-BE49-F238E27FC236}">
                <a16:creationId xmlns:a16="http://schemas.microsoft.com/office/drawing/2014/main" id="{490C3339-A6B9-AD85-0473-2AD2A81744FD}"/>
              </a:ext>
            </a:extLst>
          </p:cNvPr>
          <p:cNvPicPr>
            <a:picLocks noChangeAspect="1"/>
          </p:cNvPicPr>
          <p:nvPr/>
        </p:nvPicPr>
        <p:blipFill>
          <a:blip r:embed="rId24"/>
          <a:stretch>
            <a:fillRect/>
          </a:stretch>
        </p:blipFill>
        <p:spPr>
          <a:xfrm>
            <a:off x="8013851" y="4901257"/>
            <a:ext cx="1143597" cy="1143597"/>
          </a:xfrm>
          <a:prstGeom prst="rect">
            <a:avLst/>
          </a:prstGeom>
        </p:spPr>
      </p:pic>
      <p:pic>
        <p:nvPicPr>
          <p:cNvPr id="98" name="Picture 97" descr="A white line drawing of a computer screen&#10;&#10;Description automatically generated">
            <a:extLst>
              <a:ext uri="{FF2B5EF4-FFF2-40B4-BE49-F238E27FC236}">
                <a16:creationId xmlns:a16="http://schemas.microsoft.com/office/drawing/2014/main" id="{144B3181-4789-877B-8217-0A33A11B43FD}"/>
              </a:ext>
            </a:extLst>
          </p:cNvPr>
          <p:cNvPicPr>
            <a:picLocks noChangeAspect="1"/>
          </p:cNvPicPr>
          <p:nvPr/>
        </p:nvPicPr>
        <p:blipFill>
          <a:blip r:embed="rId25"/>
          <a:stretch>
            <a:fillRect/>
          </a:stretch>
        </p:blipFill>
        <p:spPr>
          <a:xfrm>
            <a:off x="7071327" y="5001665"/>
            <a:ext cx="942780" cy="942780"/>
          </a:xfrm>
          <a:prstGeom prst="rect">
            <a:avLst/>
          </a:prstGeom>
        </p:spPr>
      </p:pic>
      <p:pic>
        <p:nvPicPr>
          <p:cNvPr id="100" name="Picture 99" descr="A white line drawing of a chat bubble with a cross&#10;&#10;Description automatically generated">
            <a:extLst>
              <a:ext uri="{FF2B5EF4-FFF2-40B4-BE49-F238E27FC236}">
                <a16:creationId xmlns:a16="http://schemas.microsoft.com/office/drawing/2014/main" id="{607C079B-5727-3CCA-1870-943566AB4E73}"/>
              </a:ext>
            </a:extLst>
          </p:cNvPr>
          <p:cNvPicPr>
            <a:picLocks noChangeAspect="1"/>
          </p:cNvPicPr>
          <p:nvPr/>
        </p:nvPicPr>
        <p:blipFill>
          <a:blip r:embed="rId26"/>
          <a:stretch>
            <a:fillRect/>
          </a:stretch>
        </p:blipFill>
        <p:spPr>
          <a:xfrm>
            <a:off x="3567408" y="3987933"/>
            <a:ext cx="942780" cy="942780"/>
          </a:xfrm>
          <a:prstGeom prst="rect">
            <a:avLst/>
          </a:prstGeom>
        </p:spPr>
      </p:pic>
      <p:pic>
        <p:nvPicPr>
          <p:cNvPr id="102" name="Picture 101" descr="A white line drawing of gears&#10;&#10;Description automatically generated">
            <a:extLst>
              <a:ext uri="{FF2B5EF4-FFF2-40B4-BE49-F238E27FC236}">
                <a16:creationId xmlns:a16="http://schemas.microsoft.com/office/drawing/2014/main" id="{0A0FAE92-3DB3-4D50-9420-FAA6E19A2792}"/>
              </a:ext>
            </a:extLst>
          </p:cNvPr>
          <p:cNvPicPr>
            <a:picLocks noChangeAspect="1"/>
          </p:cNvPicPr>
          <p:nvPr/>
        </p:nvPicPr>
        <p:blipFill>
          <a:blip r:embed="rId27"/>
          <a:stretch>
            <a:fillRect/>
          </a:stretch>
        </p:blipFill>
        <p:spPr>
          <a:xfrm>
            <a:off x="10694329" y="3781553"/>
            <a:ext cx="942780" cy="942780"/>
          </a:xfrm>
          <a:prstGeom prst="rect">
            <a:avLst/>
          </a:prstGeom>
        </p:spPr>
      </p:pic>
      <p:pic>
        <p:nvPicPr>
          <p:cNvPr id="104" name="Picture 103" descr="A white line drawing of a phone and a monitor&#10;&#10;Description automatically generated">
            <a:extLst>
              <a:ext uri="{FF2B5EF4-FFF2-40B4-BE49-F238E27FC236}">
                <a16:creationId xmlns:a16="http://schemas.microsoft.com/office/drawing/2014/main" id="{5DF9D9FE-9D98-07D6-4EE5-90D9828281C0}"/>
              </a:ext>
            </a:extLst>
          </p:cNvPr>
          <p:cNvPicPr>
            <a:picLocks noChangeAspect="1"/>
          </p:cNvPicPr>
          <p:nvPr/>
        </p:nvPicPr>
        <p:blipFill>
          <a:blip r:embed="rId28"/>
          <a:stretch>
            <a:fillRect/>
          </a:stretch>
        </p:blipFill>
        <p:spPr>
          <a:xfrm>
            <a:off x="5754452" y="3943245"/>
            <a:ext cx="942780" cy="942780"/>
          </a:xfrm>
          <a:prstGeom prst="rect">
            <a:avLst/>
          </a:prstGeom>
        </p:spPr>
      </p:pic>
      <p:pic>
        <p:nvPicPr>
          <p:cNvPr id="106" name="Picture 105" descr="A white line drawing of a phone and a clock&#10;&#10;Description automatically generated">
            <a:extLst>
              <a:ext uri="{FF2B5EF4-FFF2-40B4-BE49-F238E27FC236}">
                <a16:creationId xmlns:a16="http://schemas.microsoft.com/office/drawing/2014/main" id="{9A34DB56-F2DF-E4EF-1F53-B87D0FAFB301}"/>
              </a:ext>
            </a:extLst>
          </p:cNvPr>
          <p:cNvPicPr>
            <a:picLocks noChangeAspect="1"/>
          </p:cNvPicPr>
          <p:nvPr/>
        </p:nvPicPr>
        <p:blipFill>
          <a:blip r:embed="rId29"/>
          <a:stretch>
            <a:fillRect/>
          </a:stretch>
        </p:blipFill>
        <p:spPr>
          <a:xfrm>
            <a:off x="4708820" y="4008618"/>
            <a:ext cx="942780" cy="942780"/>
          </a:xfrm>
          <a:prstGeom prst="rect">
            <a:avLst/>
          </a:prstGeom>
        </p:spPr>
      </p:pic>
      <p:pic>
        <p:nvPicPr>
          <p:cNvPr id="108" name="Picture 107" descr="A white line drawing of a piggy bank with a coin in the middle&#10;&#10;Description automatically generated">
            <a:extLst>
              <a:ext uri="{FF2B5EF4-FFF2-40B4-BE49-F238E27FC236}">
                <a16:creationId xmlns:a16="http://schemas.microsoft.com/office/drawing/2014/main" id="{2AD3ED81-E481-FE70-6B89-52E04AA8B5F5}"/>
              </a:ext>
            </a:extLst>
          </p:cNvPr>
          <p:cNvPicPr>
            <a:picLocks noChangeAspect="1"/>
          </p:cNvPicPr>
          <p:nvPr/>
        </p:nvPicPr>
        <p:blipFill>
          <a:blip r:embed="rId30"/>
          <a:stretch>
            <a:fillRect/>
          </a:stretch>
        </p:blipFill>
        <p:spPr>
          <a:xfrm>
            <a:off x="7826242" y="3874899"/>
            <a:ext cx="942780" cy="942780"/>
          </a:xfrm>
          <a:prstGeom prst="rect">
            <a:avLst/>
          </a:prstGeom>
        </p:spPr>
      </p:pic>
      <p:pic>
        <p:nvPicPr>
          <p:cNvPr id="110" name="Picture 109" descr="A white line drawing of a cell phone with a cross on it&#10;&#10;Description automatically generated">
            <a:extLst>
              <a:ext uri="{FF2B5EF4-FFF2-40B4-BE49-F238E27FC236}">
                <a16:creationId xmlns:a16="http://schemas.microsoft.com/office/drawing/2014/main" id="{17FC6C49-A2D8-DF79-C935-561DA35FBCA3}"/>
              </a:ext>
            </a:extLst>
          </p:cNvPr>
          <p:cNvPicPr>
            <a:picLocks noChangeAspect="1"/>
          </p:cNvPicPr>
          <p:nvPr/>
        </p:nvPicPr>
        <p:blipFill>
          <a:blip r:embed="rId31"/>
          <a:stretch>
            <a:fillRect/>
          </a:stretch>
        </p:blipFill>
        <p:spPr>
          <a:xfrm>
            <a:off x="6834560" y="3901019"/>
            <a:ext cx="942780" cy="942780"/>
          </a:xfrm>
          <a:prstGeom prst="rect">
            <a:avLst/>
          </a:prstGeom>
        </p:spPr>
      </p:pic>
      <p:pic>
        <p:nvPicPr>
          <p:cNvPr id="112" name="Picture 111" descr="A white line drawing of a computer screen with gears&#10;&#10;Description automatically generated">
            <a:extLst>
              <a:ext uri="{FF2B5EF4-FFF2-40B4-BE49-F238E27FC236}">
                <a16:creationId xmlns:a16="http://schemas.microsoft.com/office/drawing/2014/main" id="{6D69DD24-6D31-73FA-7BBB-E99CF5FA7C2C}"/>
              </a:ext>
            </a:extLst>
          </p:cNvPr>
          <p:cNvPicPr>
            <a:picLocks noChangeAspect="1"/>
          </p:cNvPicPr>
          <p:nvPr/>
        </p:nvPicPr>
        <p:blipFill>
          <a:blip r:embed="rId32"/>
          <a:stretch>
            <a:fillRect/>
          </a:stretch>
        </p:blipFill>
        <p:spPr>
          <a:xfrm>
            <a:off x="8817924" y="3828305"/>
            <a:ext cx="942780" cy="942780"/>
          </a:xfrm>
          <a:prstGeom prst="rect">
            <a:avLst/>
          </a:prstGeom>
        </p:spPr>
      </p:pic>
      <p:pic>
        <p:nvPicPr>
          <p:cNvPr id="114" name="Picture 113" descr="A white line drawing of a graph and magnifying glass&#10;&#10;Description automatically generated">
            <a:extLst>
              <a:ext uri="{FF2B5EF4-FFF2-40B4-BE49-F238E27FC236}">
                <a16:creationId xmlns:a16="http://schemas.microsoft.com/office/drawing/2014/main" id="{5AF49400-D2B4-C423-547A-9B95F4CA8DDE}"/>
              </a:ext>
            </a:extLst>
          </p:cNvPr>
          <p:cNvPicPr>
            <a:picLocks noChangeAspect="1"/>
          </p:cNvPicPr>
          <p:nvPr/>
        </p:nvPicPr>
        <p:blipFill>
          <a:blip r:embed="rId33"/>
          <a:stretch>
            <a:fillRect/>
          </a:stretch>
        </p:blipFill>
        <p:spPr>
          <a:xfrm>
            <a:off x="9719044" y="1814802"/>
            <a:ext cx="942780" cy="942780"/>
          </a:xfrm>
          <a:prstGeom prst="rect">
            <a:avLst/>
          </a:prstGeom>
        </p:spPr>
      </p:pic>
      <p:pic>
        <p:nvPicPr>
          <p:cNvPr id="116" name="Picture 115" descr="A white line drawing of a couple of squares with arrows&#10;&#10;Description automatically generated">
            <a:extLst>
              <a:ext uri="{FF2B5EF4-FFF2-40B4-BE49-F238E27FC236}">
                <a16:creationId xmlns:a16="http://schemas.microsoft.com/office/drawing/2014/main" id="{1F2FFAB2-52B9-84DC-600D-64114C2600E9}"/>
              </a:ext>
            </a:extLst>
          </p:cNvPr>
          <p:cNvPicPr>
            <a:picLocks noChangeAspect="1"/>
          </p:cNvPicPr>
          <p:nvPr/>
        </p:nvPicPr>
        <p:blipFill>
          <a:blip r:embed="rId34"/>
          <a:stretch>
            <a:fillRect/>
          </a:stretch>
        </p:blipFill>
        <p:spPr>
          <a:xfrm>
            <a:off x="2358697" y="5001665"/>
            <a:ext cx="942780" cy="942780"/>
          </a:xfrm>
          <a:prstGeom prst="rect">
            <a:avLst/>
          </a:prstGeom>
        </p:spPr>
      </p:pic>
      <p:pic>
        <p:nvPicPr>
          <p:cNvPr id="118" name="Picture 117" descr="A computer screen with tools on it&#10;&#10;Description automatically generated">
            <a:extLst>
              <a:ext uri="{FF2B5EF4-FFF2-40B4-BE49-F238E27FC236}">
                <a16:creationId xmlns:a16="http://schemas.microsoft.com/office/drawing/2014/main" id="{DD40B904-6293-64A2-FC70-10B77085901B}"/>
              </a:ext>
            </a:extLst>
          </p:cNvPr>
          <p:cNvPicPr>
            <a:picLocks noChangeAspect="1"/>
          </p:cNvPicPr>
          <p:nvPr/>
        </p:nvPicPr>
        <p:blipFill>
          <a:blip r:embed="rId35"/>
          <a:stretch>
            <a:fillRect/>
          </a:stretch>
        </p:blipFill>
        <p:spPr>
          <a:xfrm>
            <a:off x="10648031" y="1814802"/>
            <a:ext cx="942780" cy="942780"/>
          </a:xfrm>
          <a:prstGeom prst="rect">
            <a:avLst/>
          </a:prstGeom>
        </p:spPr>
      </p:pic>
      <p:pic>
        <p:nvPicPr>
          <p:cNvPr id="120" name="Picture 119" descr="A white line drawing of a light bulb and a gear&#10;&#10;Description automatically generated">
            <a:extLst>
              <a:ext uri="{FF2B5EF4-FFF2-40B4-BE49-F238E27FC236}">
                <a16:creationId xmlns:a16="http://schemas.microsoft.com/office/drawing/2014/main" id="{76337999-030B-55AF-BB03-AD85D49620CF}"/>
              </a:ext>
            </a:extLst>
          </p:cNvPr>
          <p:cNvPicPr>
            <a:picLocks noChangeAspect="1"/>
          </p:cNvPicPr>
          <p:nvPr/>
        </p:nvPicPr>
        <p:blipFill>
          <a:blip r:embed="rId36"/>
          <a:stretch>
            <a:fillRect/>
          </a:stretch>
        </p:blipFill>
        <p:spPr>
          <a:xfrm>
            <a:off x="3301223" y="5001665"/>
            <a:ext cx="942780" cy="942780"/>
          </a:xfrm>
          <a:prstGeom prst="rect">
            <a:avLst/>
          </a:prstGeom>
        </p:spPr>
      </p:pic>
    </p:spTree>
    <p:extLst>
      <p:ext uri="{BB962C8B-B14F-4D97-AF65-F5344CB8AC3E}">
        <p14:creationId xmlns:p14="http://schemas.microsoft.com/office/powerpoint/2010/main" val="41367182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2EBECC-F9B6-03F3-6B7A-F172279780B0}"/>
              </a:ext>
            </a:extLst>
          </p:cNvPr>
          <p:cNvSpPr>
            <a:spLocks noGrp="1"/>
          </p:cNvSpPr>
          <p:nvPr>
            <p:ph type="sldNum" sz="quarter" idx="15"/>
          </p:nvPr>
        </p:nvSpPr>
        <p:spPr/>
        <p:txBody>
          <a:bodyPr/>
          <a:lstStyle/>
          <a:p>
            <a:fld id="{C0D0E87D-399F-EB4E-BCA3-C2811CAA7645}" type="slidenum">
              <a:rPr lang="en-US" smtClean="0"/>
              <a:pPr/>
              <a:t>91</a:t>
            </a:fld>
            <a:endParaRPr lang="en-US"/>
          </a:p>
        </p:txBody>
      </p:sp>
      <p:pic>
        <p:nvPicPr>
          <p:cNvPr id="4" name="Picture 3" descr="A blue line drawing of a graph and clock&#10;&#10;Description automatically generated">
            <a:extLst>
              <a:ext uri="{FF2B5EF4-FFF2-40B4-BE49-F238E27FC236}">
                <a16:creationId xmlns:a16="http://schemas.microsoft.com/office/drawing/2014/main" id="{540CF8BB-AE52-2032-DF4C-AB8E221F094B}"/>
              </a:ext>
            </a:extLst>
          </p:cNvPr>
          <p:cNvPicPr>
            <a:picLocks noChangeAspect="1"/>
          </p:cNvPicPr>
          <p:nvPr/>
        </p:nvPicPr>
        <p:blipFill>
          <a:blip r:embed="rId3"/>
          <a:stretch>
            <a:fillRect/>
          </a:stretch>
        </p:blipFill>
        <p:spPr>
          <a:xfrm>
            <a:off x="8171165" y="2679529"/>
            <a:ext cx="1025213" cy="1025213"/>
          </a:xfrm>
          <a:prstGeom prst="rect">
            <a:avLst/>
          </a:prstGeom>
        </p:spPr>
      </p:pic>
      <p:pic>
        <p:nvPicPr>
          <p:cNvPr id="6" name="Picture 5" descr="A blue line drawing of a gavel and a document&#10;&#10;Description automatically generated">
            <a:extLst>
              <a:ext uri="{FF2B5EF4-FFF2-40B4-BE49-F238E27FC236}">
                <a16:creationId xmlns:a16="http://schemas.microsoft.com/office/drawing/2014/main" id="{B66094CF-BD8A-A69C-E2EE-0049211A3ED6}"/>
              </a:ext>
            </a:extLst>
          </p:cNvPr>
          <p:cNvPicPr>
            <a:picLocks noChangeAspect="1"/>
          </p:cNvPicPr>
          <p:nvPr/>
        </p:nvPicPr>
        <p:blipFill>
          <a:blip r:embed="rId4"/>
          <a:stretch>
            <a:fillRect/>
          </a:stretch>
        </p:blipFill>
        <p:spPr>
          <a:xfrm>
            <a:off x="6671955" y="3860882"/>
            <a:ext cx="1025213" cy="1025213"/>
          </a:xfrm>
          <a:prstGeom prst="rect">
            <a:avLst/>
          </a:prstGeom>
        </p:spPr>
      </p:pic>
      <p:pic>
        <p:nvPicPr>
          <p:cNvPr id="8" name="Picture 7" descr="A blue line drawing of a check mark&#10;&#10;Description automatically generated">
            <a:extLst>
              <a:ext uri="{FF2B5EF4-FFF2-40B4-BE49-F238E27FC236}">
                <a16:creationId xmlns:a16="http://schemas.microsoft.com/office/drawing/2014/main" id="{33F2DB04-1ADE-73F9-B6C6-083C3906E7DB}"/>
              </a:ext>
            </a:extLst>
          </p:cNvPr>
          <p:cNvPicPr>
            <a:picLocks noChangeAspect="1"/>
          </p:cNvPicPr>
          <p:nvPr/>
        </p:nvPicPr>
        <p:blipFill>
          <a:blip r:embed="rId5"/>
          <a:stretch>
            <a:fillRect/>
          </a:stretch>
        </p:blipFill>
        <p:spPr>
          <a:xfrm>
            <a:off x="5690377" y="3932068"/>
            <a:ext cx="950859" cy="950859"/>
          </a:xfrm>
          <a:prstGeom prst="rect">
            <a:avLst/>
          </a:prstGeom>
        </p:spPr>
      </p:pic>
      <p:pic>
        <p:nvPicPr>
          <p:cNvPr id="10" name="Picture 9" descr="A blue line drawing of gears and arrows&#10;&#10;Description automatically generated">
            <a:extLst>
              <a:ext uri="{FF2B5EF4-FFF2-40B4-BE49-F238E27FC236}">
                <a16:creationId xmlns:a16="http://schemas.microsoft.com/office/drawing/2014/main" id="{334AB545-732F-EBEB-E591-5BEE57B2C1A8}"/>
              </a:ext>
            </a:extLst>
          </p:cNvPr>
          <p:cNvPicPr>
            <a:picLocks noChangeAspect="1"/>
          </p:cNvPicPr>
          <p:nvPr/>
        </p:nvPicPr>
        <p:blipFill>
          <a:blip r:embed="rId6"/>
          <a:stretch>
            <a:fillRect/>
          </a:stretch>
        </p:blipFill>
        <p:spPr>
          <a:xfrm>
            <a:off x="9275915" y="2735937"/>
            <a:ext cx="915866" cy="915866"/>
          </a:xfrm>
          <a:prstGeom prst="rect">
            <a:avLst/>
          </a:prstGeom>
        </p:spPr>
      </p:pic>
      <p:pic>
        <p:nvPicPr>
          <p:cNvPr id="12" name="Picture 11" descr="A computer with check boxes on it&#10;&#10;Description automatically generated">
            <a:extLst>
              <a:ext uri="{FF2B5EF4-FFF2-40B4-BE49-F238E27FC236}">
                <a16:creationId xmlns:a16="http://schemas.microsoft.com/office/drawing/2014/main" id="{B23A4112-9C25-F101-7D7B-B8704060339A}"/>
              </a:ext>
            </a:extLst>
          </p:cNvPr>
          <p:cNvPicPr>
            <a:picLocks noChangeAspect="1"/>
          </p:cNvPicPr>
          <p:nvPr/>
        </p:nvPicPr>
        <p:blipFill>
          <a:blip r:embed="rId7"/>
          <a:stretch>
            <a:fillRect/>
          </a:stretch>
        </p:blipFill>
        <p:spPr>
          <a:xfrm>
            <a:off x="9539913" y="3778362"/>
            <a:ext cx="1164984" cy="1164984"/>
          </a:xfrm>
          <a:prstGeom prst="rect">
            <a:avLst/>
          </a:prstGeom>
        </p:spPr>
      </p:pic>
      <p:pic>
        <p:nvPicPr>
          <p:cNvPr id="14" name="Picture 13" descr="A blue line drawing of a dollar sign with arrows around it&#10;&#10;Description automatically generated">
            <a:extLst>
              <a:ext uri="{FF2B5EF4-FFF2-40B4-BE49-F238E27FC236}">
                <a16:creationId xmlns:a16="http://schemas.microsoft.com/office/drawing/2014/main" id="{7AC5958B-37A9-1D36-4920-7AAD420EC422}"/>
              </a:ext>
            </a:extLst>
          </p:cNvPr>
          <p:cNvPicPr>
            <a:picLocks noChangeAspect="1"/>
          </p:cNvPicPr>
          <p:nvPr/>
        </p:nvPicPr>
        <p:blipFill>
          <a:blip r:embed="rId8"/>
          <a:stretch>
            <a:fillRect/>
          </a:stretch>
        </p:blipFill>
        <p:spPr>
          <a:xfrm>
            <a:off x="10817023" y="3744758"/>
            <a:ext cx="1164984" cy="1164984"/>
          </a:xfrm>
          <a:prstGeom prst="rect">
            <a:avLst/>
          </a:prstGeom>
        </p:spPr>
      </p:pic>
      <p:pic>
        <p:nvPicPr>
          <p:cNvPr id="16" name="Picture 15" descr="A blue line drawing of a medical chart&#10;&#10;Description automatically generated with medium confidence">
            <a:extLst>
              <a:ext uri="{FF2B5EF4-FFF2-40B4-BE49-F238E27FC236}">
                <a16:creationId xmlns:a16="http://schemas.microsoft.com/office/drawing/2014/main" id="{7B7A6EFD-7CB7-3237-7804-953B31D6059C}"/>
              </a:ext>
            </a:extLst>
          </p:cNvPr>
          <p:cNvPicPr>
            <a:picLocks noChangeAspect="1"/>
          </p:cNvPicPr>
          <p:nvPr/>
        </p:nvPicPr>
        <p:blipFill>
          <a:blip r:embed="rId9"/>
          <a:stretch>
            <a:fillRect/>
          </a:stretch>
        </p:blipFill>
        <p:spPr>
          <a:xfrm>
            <a:off x="7308756" y="5204502"/>
            <a:ext cx="1146606" cy="1146606"/>
          </a:xfrm>
          <a:prstGeom prst="rect">
            <a:avLst/>
          </a:prstGeom>
        </p:spPr>
      </p:pic>
      <p:pic>
        <p:nvPicPr>
          <p:cNvPr id="18" name="Picture 17" descr="A blue line drawing of a person on a cellphone&#10;&#10;Description automatically generated">
            <a:extLst>
              <a:ext uri="{FF2B5EF4-FFF2-40B4-BE49-F238E27FC236}">
                <a16:creationId xmlns:a16="http://schemas.microsoft.com/office/drawing/2014/main" id="{BA69815A-851A-6D04-5303-1B621E6B9141}"/>
              </a:ext>
            </a:extLst>
          </p:cNvPr>
          <p:cNvPicPr>
            <a:picLocks noChangeAspect="1"/>
          </p:cNvPicPr>
          <p:nvPr/>
        </p:nvPicPr>
        <p:blipFill>
          <a:blip r:embed="rId10"/>
          <a:stretch>
            <a:fillRect/>
          </a:stretch>
        </p:blipFill>
        <p:spPr>
          <a:xfrm>
            <a:off x="7539731" y="3858411"/>
            <a:ext cx="1074030" cy="1074030"/>
          </a:xfrm>
          <a:prstGeom prst="rect">
            <a:avLst/>
          </a:prstGeom>
        </p:spPr>
      </p:pic>
      <p:pic>
        <p:nvPicPr>
          <p:cNvPr id="20" name="Picture 19" descr="A hand holding a heart with a dollar sign&#10;&#10;Description automatically generated">
            <a:extLst>
              <a:ext uri="{FF2B5EF4-FFF2-40B4-BE49-F238E27FC236}">
                <a16:creationId xmlns:a16="http://schemas.microsoft.com/office/drawing/2014/main" id="{E764636C-0AF1-EE39-8CC8-BABDC012B47C}"/>
              </a:ext>
            </a:extLst>
          </p:cNvPr>
          <p:cNvPicPr>
            <a:picLocks noChangeAspect="1"/>
          </p:cNvPicPr>
          <p:nvPr/>
        </p:nvPicPr>
        <p:blipFill>
          <a:blip r:embed="rId11"/>
          <a:stretch>
            <a:fillRect/>
          </a:stretch>
        </p:blipFill>
        <p:spPr>
          <a:xfrm>
            <a:off x="8540348" y="3861434"/>
            <a:ext cx="968225" cy="968225"/>
          </a:xfrm>
          <a:prstGeom prst="rect">
            <a:avLst/>
          </a:prstGeom>
        </p:spPr>
      </p:pic>
      <p:pic>
        <p:nvPicPr>
          <p:cNvPr id="22" name="Picture 21" descr="A blue line drawing of a cell phone&#10;&#10;Description automatically generated">
            <a:extLst>
              <a:ext uri="{FF2B5EF4-FFF2-40B4-BE49-F238E27FC236}">
                <a16:creationId xmlns:a16="http://schemas.microsoft.com/office/drawing/2014/main" id="{D8153BD2-CF63-1958-FC59-E24AFD26A894}"/>
              </a:ext>
            </a:extLst>
          </p:cNvPr>
          <p:cNvPicPr>
            <a:picLocks noChangeAspect="1"/>
          </p:cNvPicPr>
          <p:nvPr/>
        </p:nvPicPr>
        <p:blipFill>
          <a:blip r:embed="rId12"/>
          <a:stretch>
            <a:fillRect/>
          </a:stretch>
        </p:blipFill>
        <p:spPr>
          <a:xfrm>
            <a:off x="7061200" y="2679700"/>
            <a:ext cx="942781" cy="942781"/>
          </a:xfrm>
          <a:prstGeom prst="rect">
            <a:avLst/>
          </a:prstGeom>
        </p:spPr>
      </p:pic>
      <p:pic>
        <p:nvPicPr>
          <p:cNvPr id="24" name="Picture 23" descr="A blue line drawing of a couple of doctors&#10;&#10;Description automatically generated">
            <a:extLst>
              <a:ext uri="{FF2B5EF4-FFF2-40B4-BE49-F238E27FC236}">
                <a16:creationId xmlns:a16="http://schemas.microsoft.com/office/drawing/2014/main" id="{E5A7884C-450A-A7EF-6C89-F4E8C3235F79}"/>
              </a:ext>
            </a:extLst>
          </p:cNvPr>
          <p:cNvPicPr>
            <a:picLocks noChangeAspect="1"/>
          </p:cNvPicPr>
          <p:nvPr/>
        </p:nvPicPr>
        <p:blipFill>
          <a:blip r:embed="rId13"/>
          <a:stretch>
            <a:fillRect/>
          </a:stretch>
        </p:blipFill>
        <p:spPr>
          <a:xfrm>
            <a:off x="11181866" y="2601171"/>
            <a:ext cx="1313181" cy="1313181"/>
          </a:xfrm>
          <a:prstGeom prst="rect">
            <a:avLst/>
          </a:prstGeom>
        </p:spPr>
      </p:pic>
      <p:pic>
        <p:nvPicPr>
          <p:cNvPr id="26" name="Picture 25" descr="A group of blue icons&#10;&#10;Description automatically generated with medium confidence">
            <a:extLst>
              <a:ext uri="{FF2B5EF4-FFF2-40B4-BE49-F238E27FC236}">
                <a16:creationId xmlns:a16="http://schemas.microsoft.com/office/drawing/2014/main" id="{637D4954-92ED-2D15-C943-A6B5DFA36472}"/>
              </a:ext>
            </a:extLst>
          </p:cNvPr>
          <p:cNvPicPr>
            <a:picLocks noChangeAspect="1"/>
          </p:cNvPicPr>
          <p:nvPr/>
        </p:nvPicPr>
        <p:blipFill>
          <a:blip r:embed="rId14"/>
          <a:stretch>
            <a:fillRect/>
          </a:stretch>
        </p:blipFill>
        <p:spPr>
          <a:xfrm>
            <a:off x="10225643" y="2663498"/>
            <a:ext cx="1074029" cy="1074029"/>
          </a:xfrm>
          <a:prstGeom prst="rect">
            <a:avLst/>
          </a:prstGeom>
        </p:spPr>
      </p:pic>
      <p:pic>
        <p:nvPicPr>
          <p:cNvPr id="28" name="Picture 27" descr="A blue line drawing of a chat bubble with a cross&#10;&#10;Description automatically generated">
            <a:extLst>
              <a:ext uri="{FF2B5EF4-FFF2-40B4-BE49-F238E27FC236}">
                <a16:creationId xmlns:a16="http://schemas.microsoft.com/office/drawing/2014/main" id="{78A9748C-0FF7-4E49-9A1B-1711397F4ED8}"/>
              </a:ext>
            </a:extLst>
          </p:cNvPr>
          <p:cNvPicPr>
            <a:picLocks noChangeAspect="1"/>
          </p:cNvPicPr>
          <p:nvPr/>
        </p:nvPicPr>
        <p:blipFill>
          <a:blip r:embed="rId15"/>
          <a:stretch>
            <a:fillRect/>
          </a:stretch>
        </p:blipFill>
        <p:spPr>
          <a:xfrm>
            <a:off x="5872874" y="5124496"/>
            <a:ext cx="1313180" cy="1313180"/>
          </a:xfrm>
          <a:prstGeom prst="rect">
            <a:avLst/>
          </a:prstGeom>
        </p:spPr>
      </p:pic>
      <p:pic>
        <p:nvPicPr>
          <p:cNvPr id="30" name="Picture 29" descr="A blue line drawing of gears&#10;&#10;Description automatically generated">
            <a:extLst>
              <a:ext uri="{FF2B5EF4-FFF2-40B4-BE49-F238E27FC236}">
                <a16:creationId xmlns:a16="http://schemas.microsoft.com/office/drawing/2014/main" id="{8D2672B3-75CD-C156-E266-03DCA468F48C}"/>
              </a:ext>
            </a:extLst>
          </p:cNvPr>
          <p:cNvPicPr>
            <a:picLocks noChangeAspect="1"/>
          </p:cNvPicPr>
          <p:nvPr/>
        </p:nvPicPr>
        <p:blipFill>
          <a:blip r:embed="rId16"/>
          <a:stretch>
            <a:fillRect/>
          </a:stretch>
        </p:blipFill>
        <p:spPr>
          <a:xfrm>
            <a:off x="4433596" y="5066868"/>
            <a:ext cx="1528685" cy="1528685"/>
          </a:xfrm>
          <a:prstGeom prst="rect">
            <a:avLst/>
          </a:prstGeom>
        </p:spPr>
      </p:pic>
      <p:pic>
        <p:nvPicPr>
          <p:cNvPr id="32" name="Picture 31" descr="A computer screen and phone&#10;&#10;Description automatically generated">
            <a:extLst>
              <a:ext uri="{FF2B5EF4-FFF2-40B4-BE49-F238E27FC236}">
                <a16:creationId xmlns:a16="http://schemas.microsoft.com/office/drawing/2014/main" id="{71393EAD-B3B2-F982-9027-080D42BE4E55}"/>
              </a:ext>
            </a:extLst>
          </p:cNvPr>
          <p:cNvPicPr>
            <a:picLocks noChangeAspect="1"/>
          </p:cNvPicPr>
          <p:nvPr/>
        </p:nvPicPr>
        <p:blipFill>
          <a:blip r:embed="rId17"/>
          <a:stretch>
            <a:fillRect/>
          </a:stretch>
        </p:blipFill>
        <p:spPr>
          <a:xfrm>
            <a:off x="3535808" y="5381258"/>
            <a:ext cx="946883" cy="946883"/>
          </a:xfrm>
          <a:prstGeom prst="rect">
            <a:avLst/>
          </a:prstGeom>
        </p:spPr>
      </p:pic>
      <p:pic>
        <p:nvPicPr>
          <p:cNvPr id="34" name="Picture 33" descr="A blue line drawing of a phone and a clock&#10;&#10;Description automatically generated">
            <a:extLst>
              <a:ext uri="{FF2B5EF4-FFF2-40B4-BE49-F238E27FC236}">
                <a16:creationId xmlns:a16="http://schemas.microsoft.com/office/drawing/2014/main" id="{44A7FB44-50DD-615B-453C-E98A23DEA2C6}"/>
              </a:ext>
            </a:extLst>
          </p:cNvPr>
          <p:cNvPicPr>
            <a:picLocks noChangeAspect="1"/>
          </p:cNvPicPr>
          <p:nvPr/>
        </p:nvPicPr>
        <p:blipFill>
          <a:blip r:embed="rId18"/>
          <a:stretch>
            <a:fillRect/>
          </a:stretch>
        </p:blipFill>
        <p:spPr>
          <a:xfrm>
            <a:off x="11126167" y="1703967"/>
            <a:ext cx="1074029" cy="1074029"/>
          </a:xfrm>
          <a:prstGeom prst="rect">
            <a:avLst/>
          </a:prstGeom>
        </p:spPr>
      </p:pic>
      <p:pic>
        <p:nvPicPr>
          <p:cNvPr id="36" name="Picture 35" descr="A blue piggy bank with a coin in it&#10;&#10;Description automatically generated">
            <a:extLst>
              <a:ext uri="{FF2B5EF4-FFF2-40B4-BE49-F238E27FC236}">
                <a16:creationId xmlns:a16="http://schemas.microsoft.com/office/drawing/2014/main" id="{D1EAA1E2-AD94-67D5-5D08-FB70F607742E}"/>
              </a:ext>
            </a:extLst>
          </p:cNvPr>
          <p:cNvPicPr>
            <a:picLocks noChangeAspect="1"/>
          </p:cNvPicPr>
          <p:nvPr/>
        </p:nvPicPr>
        <p:blipFill>
          <a:blip r:embed="rId19"/>
          <a:stretch>
            <a:fillRect/>
          </a:stretch>
        </p:blipFill>
        <p:spPr>
          <a:xfrm>
            <a:off x="2433685" y="5389900"/>
            <a:ext cx="782828" cy="782828"/>
          </a:xfrm>
          <a:prstGeom prst="rect">
            <a:avLst/>
          </a:prstGeom>
        </p:spPr>
      </p:pic>
      <p:pic>
        <p:nvPicPr>
          <p:cNvPr id="38" name="Picture 37" descr="A blue line drawing of a cell phone with a plus sign&#10;&#10;Description automatically generated">
            <a:extLst>
              <a:ext uri="{FF2B5EF4-FFF2-40B4-BE49-F238E27FC236}">
                <a16:creationId xmlns:a16="http://schemas.microsoft.com/office/drawing/2014/main" id="{A9BC0ACC-2D89-F879-570D-30F7EA1C3A34}"/>
              </a:ext>
            </a:extLst>
          </p:cNvPr>
          <p:cNvPicPr>
            <a:picLocks noChangeAspect="1"/>
          </p:cNvPicPr>
          <p:nvPr/>
        </p:nvPicPr>
        <p:blipFill>
          <a:blip r:embed="rId20"/>
          <a:stretch>
            <a:fillRect/>
          </a:stretch>
        </p:blipFill>
        <p:spPr>
          <a:xfrm>
            <a:off x="3343490" y="3882654"/>
            <a:ext cx="1139201" cy="1139201"/>
          </a:xfrm>
          <a:prstGeom prst="rect">
            <a:avLst/>
          </a:prstGeom>
        </p:spPr>
      </p:pic>
      <p:pic>
        <p:nvPicPr>
          <p:cNvPr id="40" name="Picture 39" descr="A computer screen with gears on it&#10;&#10;Description automatically generated">
            <a:extLst>
              <a:ext uri="{FF2B5EF4-FFF2-40B4-BE49-F238E27FC236}">
                <a16:creationId xmlns:a16="http://schemas.microsoft.com/office/drawing/2014/main" id="{53C3E4C6-8B1C-3542-40B7-DF3D609E1991}"/>
              </a:ext>
            </a:extLst>
          </p:cNvPr>
          <p:cNvPicPr>
            <a:picLocks noChangeAspect="1"/>
          </p:cNvPicPr>
          <p:nvPr/>
        </p:nvPicPr>
        <p:blipFill>
          <a:blip r:embed="rId21"/>
          <a:stretch>
            <a:fillRect/>
          </a:stretch>
        </p:blipFill>
        <p:spPr>
          <a:xfrm>
            <a:off x="2225855" y="3884958"/>
            <a:ext cx="1198489" cy="1198489"/>
          </a:xfrm>
          <a:prstGeom prst="rect">
            <a:avLst/>
          </a:prstGeom>
        </p:spPr>
      </p:pic>
      <p:pic>
        <p:nvPicPr>
          <p:cNvPr id="42" name="Picture 41" descr="A graphic of a graph and magnifying glass&#10;&#10;Description automatically generated">
            <a:extLst>
              <a:ext uri="{FF2B5EF4-FFF2-40B4-BE49-F238E27FC236}">
                <a16:creationId xmlns:a16="http://schemas.microsoft.com/office/drawing/2014/main" id="{D539FFAC-8AE1-C319-3597-51699984C357}"/>
              </a:ext>
            </a:extLst>
          </p:cNvPr>
          <p:cNvPicPr>
            <a:picLocks noChangeAspect="1"/>
          </p:cNvPicPr>
          <p:nvPr/>
        </p:nvPicPr>
        <p:blipFill>
          <a:blip r:embed="rId22"/>
          <a:stretch>
            <a:fillRect/>
          </a:stretch>
        </p:blipFill>
        <p:spPr>
          <a:xfrm>
            <a:off x="4289449" y="3778362"/>
            <a:ext cx="1411679" cy="1411679"/>
          </a:xfrm>
          <a:prstGeom prst="rect">
            <a:avLst/>
          </a:prstGeom>
        </p:spPr>
      </p:pic>
      <p:pic>
        <p:nvPicPr>
          <p:cNvPr id="44" name="Picture 43" descr="A blue line drawing of a couple of squares with arrows&#10;&#10;Description automatically generated">
            <a:extLst>
              <a:ext uri="{FF2B5EF4-FFF2-40B4-BE49-F238E27FC236}">
                <a16:creationId xmlns:a16="http://schemas.microsoft.com/office/drawing/2014/main" id="{1878778A-2C8C-2E08-1680-24CAFD7CF34F}"/>
              </a:ext>
            </a:extLst>
          </p:cNvPr>
          <p:cNvPicPr>
            <a:picLocks noChangeAspect="1"/>
          </p:cNvPicPr>
          <p:nvPr/>
        </p:nvPicPr>
        <p:blipFill>
          <a:blip r:embed="rId23"/>
          <a:stretch>
            <a:fillRect/>
          </a:stretch>
        </p:blipFill>
        <p:spPr>
          <a:xfrm>
            <a:off x="5992450" y="2761961"/>
            <a:ext cx="1074029" cy="1074029"/>
          </a:xfrm>
          <a:prstGeom prst="rect">
            <a:avLst/>
          </a:prstGeom>
        </p:spPr>
      </p:pic>
      <p:pic>
        <p:nvPicPr>
          <p:cNvPr id="46" name="Picture 45" descr="A computer screen with tools on it&#10;&#10;Description automatically generated">
            <a:extLst>
              <a:ext uri="{FF2B5EF4-FFF2-40B4-BE49-F238E27FC236}">
                <a16:creationId xmlns:a16="http://schemas.microsoft.com/office/drawing/2014/main" id="{93A36709-5602-965D-B9CF-B3E2FD3BD128}"/>
              </a:ext>
            </a:extLst>
          </p:cNvPr>
          <p:cNvPicPr>
            <a:picLocks noChangeAspect="1"/>
          </p:cNvPicPr>
          <p:nvPr/>
        </p:nvPicPr>
        <p:blipFill>
          <a:blip r:embed="rId24"/>
          <a:stretch>
            <a:fillRect/>
          </a:stretch>
        </p:blipFill>
        <p:spPr>
          <a:xfrm>
            <a:off x="5054947" y="2761961"/>
            <a:ext cx="942781" cy="942781"/>
          </a:xfrm>
          <a:prstGeom prst="rect">
            <a:avLst/>
          </a:prstGeom>
        </p:spPr>
      </p:pic>
      <p:pic>
        <p:nvPicPr>
          <p:cNvPr id="48" name="Picture 47" descr="A light bulb and gears&#10;&#10;Description automatically generated">
            <a:extLst>
              <a:ext uri="{FF2B5EF4-FFF2-40B4-BE49-F238E27FC236}">
                <a16:creationId xmlns:a16="http://schemas.microsoft.com/office/drawing/2014/main" id="{FFCD79EF-3B6F-190B-5A21-E6621BEFB78F}"/>
              </a:ext>
            </a:extLst>
          </p:cNvPr>
          <p:cNvPicPr>
            <a:picLocks noChangeAspect="1"/>
          </p:cNvPicPr>
          <p:nvPr/>
        </p:nvPicPr>
        <p:blipFill>
          <a:blip r:embed="rId25"/>
          <a:stretch>
            <a:fillRect/>
          </a:stretch>
        </p:blipFill>
        <p:spPr>
          <a:xfrm>
            <a:off x="4146509" y="2808962"/>
            <a:ext cx="848780" cy="848780"/>
          </a:xfrm>
          <a:prstGeom prst="rect">
            <a:avLst/>
          </a:prstGeom>
        </p:spPr>
      </p:pic>
      <p:pic>
        <p:nvPicPr>
          <p:cNvPr id="49" name="Picture 48" descr="A cloud with circuit lines&#10;&#10;Description automatically generated">
            <a:extLst>
              <a:ext uri="{FF2B5EF4-FFF2-40B4-BE49-F238E27FC236}">
                <a16:creationId xmlns:a16="http://schemas.microsoft.com/office/drawing/2014/main" id="{74930F63-C280-5FB0-3AA4-28313521AB62}"/>
              </a:ext>
            </a:extLst>
          </p:cNvPr>
          <p:cNvPicPr>
            <a:picLocks noChangeAspect="1"/>
          </p:cNvPicPr>
          <p:nvPr/>
        </p:nvPicPr>
        <p:blipFill>
          <a:blip r:embed="rId26"/>
          <a:stretch>
            <a:fillRect/>
          </a:stretch>
        </p:blipFill>
        <p:spPr>
          <a:xfrm>
            <a:off x="8256368" y="1730792"/>
            <a:ext cx="784664" cy="784664"/>
          </a:xfrm>
          <a:prstGeom prst="rect">
            <a:avLst/>
          </a:prstGeom>
        </p:spPr>
      </p:pic>
      <p:pic>
        <p:nvPicPr>
          <p:cNvPr id="50" name="Picture 49" descr="A cloud computing diagram with a gear and computer&#10;&#10;Description automatically generated">
            <a:extLst>
              <a:ext uri="{FF2B5EF4-FFF2-40B4-BE49-F238E27FC236}">
                <a16:creationId xmlns:a16="http://schemas.microsoft.com/office/drawing/2014/main" id="{6F9D1CEA-A4C3-884B-0440-D76F0DB11D4F}"/>
              </a:ext>
            </a:extLst>
          </p:cNvPr>
          <p:cNvPicPr>
            <a:picLocks noChangeAspect="1"/>
          </p:cNvPicPr>
          <p:nvPr/>
        </p:nvPicPr>
        <p:blipFill>
          <a:blip r:embed="rId27"/>
          <a:stretch>
            <a:fillRect/>
          </a:stretch>
        </p:blipFill>
        <p:spPr>
          <a:xfrm>
            <a:off x="3256439" y="1721056"/>
            <a:ext cx="942779" cy="942779"/>
          </a:xfrm>
          <a:prstGeom prst="rect">
            <a:avLst/>
          </a:prstGeom>
        </p:spPr>
      </p:pic>
      <p:pic>
        <p:nvPicPr>
          <p:cNvPr id="51" name="Picture 50" descr="A group of people in a row&#10;&#10;Description automatically generated">
            <a:extLst>
              <a:ext uri="{FF2B5EF4-FFF2-40B4-BE49-F238E27FC236}">
                <a16:creationId xmlns:a16="http://schemas.microsoft.com/office/drawing/2014/main" id="{81DE7CCD-9D13-E3F4-B073-33AAC960F91D}"/>
              </a:ext>
            </a:extLst>
          </p:cNvPr>
          <p:cNvPicPr>
            <a:picLocks noChangeAspect="1"/>
          </p:cNvPicPr>
          <p:nvPr/>
        </p:nvPicPr>
        <p:blipFill>
          <a:blip r:embed="rId28"/>
          <a:stretch>
            <a:fillRect/>
          </a:stretch>
        </p:blipFill>
        <p:spPr>
          <a:xfrm>
            <a:off x="5873968" y="1721055"/>
            <a:ext cx="748758" cy="748758"/>
          </a:xfrm>
          <a:prstGeom prst="rect">
            <a:avLst/>
          </a:prstGeom>
        </p:spPr>
      </p:pic>
      <p:pic>
        <p:nvPicPr>
          <p:cNvPr id="52" name="Picture 51" descr="A blue line art of a shield with a cross&#10;&#10;Description automatically generated">
            <a:extLst>
              <a:ext uri="{FF2B5EF4-FFF2-40B4-BE49-F238E27FC236}">
                <a16:creationId xmlns:a16="http://schemas.microsoft.com/office/drawing/2014/main" id="{8A23A025-E6C1-9FE6-27E7-96BD9F69781F}"/>
              </a:ext>
            </a:extLst>
          </p:cNvPr>
          <p:cNvPicPr>
            <a:picLocks noChangeAspect="1"/>
          </p:cNvPicPr>
          <p:nvPr/>
        </p:nvPicPr>
        <p:blipFill>
          <a:blip r:embed="rId29"/>
          <a:stretch>
            <a:fillRect/>
          </a:stretch>
        </p:blipFill>
        <p:spPr>
          <a:xfrm>
            <a:off x="3343490" y="2888747"/>
            <a:ext cx="689210" cy="689210"/>
          </a:xfrm>
          <a:prstGeom prst="rect">
            <a:avLst/>
          </a:prstGeom>
        </p:spPr>
      </p:pic>
      <p:pic>
        <p:nvPicPr>
          <p:cNvPr id="53" name="Picture 52" descr="A logo of a brain&#10;&#10;Description automatically generated">
            <a:extLst>
              <a:ext uri="{FF2B5EF4-FFF2-40B4-BE49-F238E27FC236}">
                <a16:creationId xmlns:a16="http://schemas.microsoft.com/office/drawing/2014/main" id="{399C8C07-F451-9616-4D44-E0AEADAFCD67}"/>
              </a:ext>
            </a:extLst>
          </p:cNvPr>
          <p:cNvPicPr>
            <a:picLocks noChangeAspect="1"/>
          </p:cNvPicPr>
          <p:nvPr/>
        </p:nvPicPr>
        <p:blipFill>
          <a:blip r:embed="rId30"/>
          <a:stretch>
            <a:fillRect/>
          </a:stretch>
        </p:blipFill>
        <p:spPr>
          <a:xfrm>
            <a:off x="2400710" y="1721055"/>
            <a:ext cx="942780" cy="942780"/>
          </a:xfrm>
          <a:prstGeom prst="rect">
            <a:avLst/>
          </a:prstGeom>
        </p:spPr>
      </p:pic>
      <p:pic>
        <p:nvPicPr>
          <p:cNvPr id="54" name="Picture 53" descr="A blue line drawing of a person in a circle&#10;&#10;Description automatically generated">
            <a:extLst>
              <a:ext uri="{FF2B5EF4-FFF2-40B4-BE49-F238E27FC236}">
                <a16:creationId xmlns:a16="http://schemas.microsoft.com/office/drawing/2014/main" id="{84982F13-149A-875F-6284-4EEB4765F438}"/>
              </a:ext>
            </a:extLst>
          </p:cNvPr>
          <p:cNvPicPr>
            <a:picLocks noChangeAspect="1"/>
          </p:cNvPicPr>
          <p:nvPr/>
        </p:nvPicPr>
        <p:blipFill>
          <a:blip r:embed="rId31"/>
          <a:stretch>
            <a:fillRect/>
          </a:stretch>
        </p:blipFill>
        <p:spPr>
          <a:xfrm>
            <a:off x="4162511" y="1728449"/>
            <a:ext cx="892436" cy="892436"/>
          </a:xfrm>
          <a:prstGeom prst="rect">
            <a:avLst/>
          </a:prstGeom>
        </p:spPr>
      </p:pic>
      <p:pic>
        <p:nvPicPr>
          <p:cNvPr id="55" name="Picture 54" descr="A logo of a globe and handshake&#10;&#10;Description automatically generated">
            <a:extLst>
              <a:ext uri="{FF2B5EF4-FFF2-40B4-BE49-F238E27FC236}">
                <a16:creationId xmlns:a16="http://schemas.microsoft.com/office/drawing/2014/main" id="{A44AF033-1D09-AD22-6FA2-0C4022D06BEC}"/>
              </a:ext>
            </a:extLst>
          </p:cNvPr>
          <p:cNvPicPr>
            <a:picLocks noChangeAspect="1"/>
          </p:cNvPicPr>
          <p:nvPr/>
        </p:nvPicPr>
        <p:blipFill>
          <a:blip r:embed="rId32"/>
          <a:stretch>
            <a:fillRect/>
          </a:stretch>
        </p:blipFill>
        <p:spPr>
          <a:xfrm>
            <a:off x="5134805" y="1774582"/>
            <a:ext cx="740874" cy="740874"/>
          </a:xfrm>
          <a:prstGeom prst="rect">
            <a:avLst/>
          </a:prstGeom>
        </p:spPr>
      </p:pic>
      <p:pic>
        <p:nvPicPr>
          <p:cNvPr id="56" name="Picture 55" descr="A blue line drawing of a gear&#10;&#10;Description automatically generated">
            <a:extLst>
              <a:ext uri="{FF2B5EF4-FFF2-40B4-BE49-F238E27FC236}">
                <a16:creationId xmlns:a16="http://schemas.microsoft.com/office/drawing/2014/main" id="{EE2EBB34-1986-72A4-AAF3-F3EEFF457935}"/>
              </a:ext>
            </a:extLst>
          </p:cNvPr>
          <p:cNvPicPr>
            <a:picLocks noChangeAspect="1"/>
          </p:cNvPicPr>
          <p:nvPr/>
        </p:nvPicPr>
        <p:blipFill>
          <a:blip r:embed="rId33"/>
          <a:stretch>
            <a:fillRect/>
          </a:stretch>
        </p:blipFill>
        <p:spPr>
          <a:xfrm>
            <a:off x="6731377" y="1692327"/>
            <a:ext cx="777486" cy="777486"/>
          </a:xfrm>
          <a:prstGeom prst="rect">
            <a:avLst/>
          </a:prstGeom>
        </p:spPr>
      </p:pic>
      <p:pic>
        <p:nvPicPr>
          <p:cNvPr id="57" name="Picture 56" descr="A clock with arrows pointing to the left&#10;&#10;Description automatically generated">
            <a:extLst>
              <a:ext uri="{FF2B5EF4-FFF2-40B4-BE49-F238E27FC236}">
                <a16:creationId xmlns:a16="http://schemas.microsoft.com/office/drawing/2014/main" id="{81A26DFC-4D91-BF6C-D1D6-8CEA2C90BF63}"/>
              </a:ext>
            </a:extLst>
          </p:cNvPr>
          <p:cNvPicPr>
            <a:picLocks noChangeAspect="1"/>
          </p:cNvPicPr>
          <p:nvPr/>
        </p:nvPicPr>
        <p:blipFill>
          <a:blip r:embed="rId34"/>
          <a:stretch>
            <a:fillRect/>
          </a:stretch>
        </p:blipFill>
        <p:spPr>
          <a:xfrm>
            <a:off x="7580128" y="1722396"/>
            <a:ext cx="717348" cy="717348"/>
          </a:xfrm>
          <a:prstGeom prst="rect">
            <a:avLst/>
          </a:prstGeom>
        </p:spPr>
      </p:pic>
      <p:pic>
        <p:nvPicPr>
          <p:cNvPr id="58" name="Picture 57" descr="A computer screen with a circular arrow on it&#10;&#10;Description automatically generated">
            <a:extLst>
              <a:ext uri="{FF2B5EF4-FFF2-40B4-BE49-F238E27FC236}">
                <a16:creationId xmlns:a16="http://schemas.microsoft.com/office/drawing/2014/main" id="{F34C98C2-9DAB-6A74-44AA-6ECBF4F7AF90}"/>
              </a:ext>
            </a:extLst>
          </p:cNvPr>
          <p:cNvPicPr>
            <a:picLocks noChangeAspect="1"/>
          </p:cNvPicPr>
          <p:nvPr/>
        </p:nvPicPr>
        <p:blipFill>
          <a:blip r:embed="rId35"/>
          <a:stretch>
            <a:fillRect/>
          </a:stretch>
        </p:blipFill>
        <p:spPr>
          <a:xfrm>
            <a:off x="2400710" y="2888747"/>
            <a:ext cx="848780" cy="848780"/>
          </a:xfrm>
          <a:prstGeom prst="rect">
            <a:avLst/>
          </a:prstGeom>
        </p:spPr>
      </p:pic>
      <p:pic>
        <p:nvPicPr>
          <p:cNvPr id="59" name="Picture 58" descr="A blue line drawing of a graph and magnifying glass&#10;&#10;Description automatically generated">
            <a:extLst>
              <a:ext uri="{FF2B5EF4-FFF2-40B4-BE49-F238E27FC236}">
                <a16:creationId xmlns:a16="http://schemas.microsoft.com/office/drawing/2014/main" id="{0206D693-AE42-8EF0-7E5B-0EDB3175B456}"/>
              </a:ext>
            </a:extLst>
          </p:cNvPr>
          <p:cNvPicPr>
            <a:picLocks noChangeAspect="1"/>
          </p:cNvPicPr>
          <p:nvPr/>
        </p:nvPicPr>
        <p:blipFill>
          <a:blip r:embed="rId36"/>
          <a:stretch>
            <a:fillRect/>
          </a:stretch>
        </p:blipFill>
        <p:spPr>
          <a:xfrm>
            <a:off x="9233127" y="1703967"/>
            <a:ext cx="782934" cy="782934"/>
          </a:xfrm>
          <a:prstGeom prst="rect">
            <a:avLst/>
          </a:prstGeom>
        </p:spPr>
      </p:pic>
      <p:pic>
        <p:nvPicPr>
          <p:cNvPr id="60" name="Picture 59" descr="A finger touching a gear&#10;&#10;Description automatically generated">
            <a:extLst>
              <a:ext uri="{FF2B5EF4-FFF2-40B4-BE49-F238E27FC236}">
                <a16:creationId xmlns:a16="http://schemas.microsoft.com/office/drawing/2014/main" id="{79E092D2-7C43-DE3F-267C-7F46687F0161}"/>
              </a:ext>
            </a:extLst>
          </p:cNvPr>
          <p:cNvPicPr>
            <a:picLocks noChangeAspect="1"/>
          </p:cNvPicPr>
          <p:nvPr/>
        </p:nvPicPr>
        <p:blipFill>
          <a:blip r:embed="rId37"/>
          <a:stretch>
            <a:fillRect/>
          </a:stretch>
        </p:blipFill>
        <p:spPr>
          <a:xfrm>
            <a:off x="10348726" y="1728449"/>
            <a:ext cx="833140" cy="833140"/>
          </a:xfrm>
          <a:prstGeom prst="rect">
            <a:avLst/>
          </a:prstGeom>
        </p:spPr>
      </p:pic>
    </p:spTree>
    <p:extLst>
      <p:ext uri="{BB962C8B-B14F-4D97-AF65-F5344CB8AC3E}">
        <p14:creationId xmlns:p14="http://schemas.microsoft.com/office/powerpoint/2010/main" val="412155488"/>
      </p:ext>
    </p:extLst>
  </p:cSld>
  <p:clrMapOvr>
    <a:masterClrMapping/>
  </p:clrMapOvr>
</p:sld>
</file>

<file path=ppt/theme/theme1.xml><?xml version="1.0" encoding="utf-8"?>
<a:theme xmlns:a="http://schemas.openxmlformats.org/drawingml/2006/main" name="Office Theme">
  <a:themeElements>
    <a:clrScheme name="Custom 3">
      <a:dk1>
        <a:srgbClr val="09213F"/>
      </a:dk1>
      <a:lt1>
        <a:srgbClr val="FFFFFF"/>
      </a:lt1>
      <a:dk2>
        <a:srgbClr val="44546A"/>
      </a:dk2>
      <a:lt2>
        <a:srgbClr val="E7E6E6"/>
      </a:lt2>
      <a:accent1>
        <a:srgbClr val="0192C6"/>
      </a:accent1>
      <a:accent2>
        <a:srgbClr val="09213F"/>
      </a:accent2>
      <a:accent3>
        <a:srgbClr val="BBBDBF"/>
      </a:accent3>
      <a:accent4>
        <a:srgbClr val="F3793B"/>
      </a:accent4>
      <a:accent5>
        <a:srgbClr val="611059"/>
      </a:accent5>
      <a:accent6>
        <a:srgbClr val="2C6C69"/>
      </a:accent6>
      <a:hlink>
        <a:srgbClr val="0563C1"/>
      </a:hlink>
      <a:folHlink>
        <a:srgbClr val="954F72"/>
      </a:folHlink>
    </a:clrScheme>
    <a:fontScheme name="Aventa Master Slides">
      <a:majorFont>
        <a:latin typeface="Aventa"/>
        <a:ea typeface=""/>
        <a:cs typeface=""/>
      </a:majorFont>
      <a:minorFont>
        <a:latin typeface="Avent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Edge PPT Template_Mar 2024" id="{45436E9B-61FD-0642-A39D-1C6B8DB0664C}" vid="{8DAED0BD-FC38-554A-AAD0-87BC743D56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2e321be7-ab53-4d06-a2af-46791cc3c01c">SWUF73QZKTWT-542845596-3211</_dlc_DocId>
    <MigrationWizIdVersion xmlns="6dec0d7a-18f1-42ea-acf0-9d32704dd91d" xsi:nil="true"/>
    <MigrationWizId xmlns="6dec0d7a-18f1-42ea-acf0-9d32704dd91d" xsi:nil="true"/>
    <_dlc_DocIdUrl xmlns="2e321be7-ab53-4d06-a2af-46791cc3c01c">
      <Url>https://healthedgetrial.sharepoint.com/sites/WF_Digital_Adoption/_layouts/15/DocIdRedir.aspx?ID=SWUF73QZKTWT-542845596-3211</Url>
      <Description>SWUF73QZKTWT-542845596-3211</Description>
    </_dlc_DocIdUrl>
    <SharedWithUsers xmlns="2e321be7-ab53-4d06-a2af-46791cc3c01c">
      <UserInfo>
        <DisplayName/>
        <AccountId xsi:nil="true"/>
        <AccountType/>
      </UserInfo>
    </SharedWithUsers>
    <MigrationWizIdPermissions xmlns="6dec0d7a-18f1-42ea-acf0-9d32704dd91d" xsi:nil="true"/>
    <lcf76f155ced4ddcb4097134ff3c332f xmlns="6dec0d7a-18f1-42ea-acf0-9d32704dd91d">
      <Terms xmlns="http://schemas.microsoft.com/office/infopath/2007/PartnerControls"/>
    </lcf76f155ced4ddcb4097134ff3c332f>
    <TaxCatchAll xmlns="2e321be7-ab53-4d06-a2af-46791cc3c01c"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9837DE1626F5B49B0A32D7419EC33C2" ma:contentTypeVersion="17" ma:contentTypeDescription="Create a new document." ma:contentTypeScope="" ma:versionID="244b4cc4ccbe7be212958d446db7b8f8">
  <xsd:schema xmlns:xsd="http://www.w3.org/2001/XMLSchema" xmlns:xs="http://www.w3.org/2001/XMLSchema" xmlns:p="http://schemas.microsoft.com/office/2006/metadata/properties" xmlns:ns2="2e321be7-ab53-4d06-a2af-46791cc3c01c" xmlns:ns3="6dec0d7a-18f1-42ea-acf0-9d32704dd91d" targetNamespace="http://schemas.microsoft.com/office/2006/metadata/properties" ma:root="true" ma:fieldsID="e0d27df00eb3704d4e87c032030ac5a1" ns2:_="" ns3:_="">
    <xsd:import namespace="2e321be7-ab53-4d06-a2af-46791cc3c01c"/>
    <xsd:import namespace="6dec0d7a-18f1-42ea-acf0-9d32704dd91d"/>
    <xsd:element name="properties">
      <xsd:complexType>
        <xsd:sequence>
          <xsd:element name="documentManagement">
            <xsd:complexType>
              <xsd:all>
                <xsd:element ref="ns2:_dlc_DocId" minOccurs="0"/>
                <xsd:element ref="ns2:_dlc_DocIdUrl" minOccurs="0"/>
                <xsd:element ref="ns2:_dlc_DocIdPersistId" minOccurs="0"/>
                <xsd:element ref="ns3:MigrationWizId" minOccurs="0"/>
                <xsd:element ref="ns3:MigrationWizIdPermissions" minOccurs="0"/>
                <xsd:element ref="ns3:MigrationWizIdVersion"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321be7-ab53-4d06-a2af-46791cc3c01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4bf2767-a93c-4aef-83a2-6349ff71d8ef}" ma:internalName="TaxCatchAll" ma:showField="CatchAllData" ma:web="2e321be7-ab53-4d06-a2af-46791cc3c01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ec0d7a-18f1-42ea-acf0-9d32704dd91d" elementFormDefault="qualified">
    <xsd:import namespace="http://schemas.microsoft.com/office/2006/documentManagement/types"/>
    <xsd:import namespace="http://schemas.microsoft.com/office/infopath/2007/PartnerControls"/>
    <xsd:element name="MigrationWizId" ma:index="11" nillable="true" ma:displayName="MigrationWizId" ma:internalName="MigrationWizId">
      <xsd:simpleType>
        <xsd:restriction base="dms:Text"/>
      </xsd:simpleType>
    </xsd:element>
    <xsd:element name="MigrationWizIdPermissions" ma:index="12" nillable="true" ma:displayName="MigrationWizIdPermissions" ma:internalName="MigrationWizIdPermissions">
      <xsd:simpleType>
        <xsd:restriction base="dms:Text"/>
      </xsd:simpleType>
    </xsd:element>
    <xsd:element name="MigrationWizIdVersion" ma:index="13" nillable="true" ma:displayName="MigrationWizIdVersion" ma:internalName="MigrationWizIdVersion">
      <xsd:simpleType>
        <xsd:restriction base="dms:Text"/>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c6ceea2-5bcf-4d11-a2ea-07cf4affacfd"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2DA791-1E7A-4344-BBFF-0A0D55936612}">
  <ds:schemaRefs>
    <ds:schemaRef ds:uri="http://schemas.microsoft.com/sharepoint/events"/>
  </ds:schemaRefs>
</ds:datastoreItem>
</file>

<file path=customXml/itemProps2.xml><?xml version="1.0" encoding="utf-8"?>
<ds:datastoreItem xmlns:ds="http://schemas.openxmlformats.org/officeDocument/2006/customXml" ds:itemID="{4DA81037-B80A-4BD3-B68E-E571DA20D2B3}">
  <ds:schemaRefs>
    <ds:schemaRef ds:uri="http://schemas.microsoft.com/sharepoint/v3/contenttype/forms"/>
  </ds:schemaRefs>
</ds:datastoreItem>
</file>

<file path=customXml/itemProps3.xml><?xml version="1.0" encoding="utf-8"?>
<ds:datastoreItem xmlns:ds="http://schemas.openxmlformats.org/officeDocument/2006/customXml" ds:itemID="{DCA9200F-2BB2-4F9A-B004-C35528DC3322}">
  <ds:schemaRefs>
    <ds:schemaRef ds:uri="2e321be7-ab53-4d06-a2af-46791cc3c01c"/>
    <ds:schemaRef ds:uri="6dec0d7a-18f1-42ea-acf0-9d32704dd91d"/>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2B0E21B2-6176-498A-82F9-331879E5875C}">
  <ds:schemaRefs>
    <ds:schemaRef ds:uri="2e321be7-ab53-4d06-a2af-46791cc3c01c"/>
    <ds:schemaRef ds:uri="6dec0d7a-18f1-42ea-acf0-9d32704dd9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91</Slides>
  <Notes>60</Notes>
  <HiddenSlides>0</HiddenSlide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Alyssa Alsheimer</dc:creator>
  <cp:revision>14</cp:revision>
  <dcterms:created xsi:type="dcterms:W3CDTF">2024-06-25T16:48:59Z</dcterms:created>
  <dcterms:modified xsi:type="dcterms:W3CDTF">2025-07-25T19:03:54Z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0x01010039837DE1626F5B49B0A32D7419EC33C2</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_dlc_DocIdItemGuid">
    <vt:lpwstr>0bf99c52-4b0d-4a99-a2dc-07b1aaff7f63</vt:lpwstr>
  </property>
</Properties>
</file>